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8dabb98b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8dabb98b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8dabb98b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8dabb98b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8dabb98b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8dabb98b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8dabb98b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8dabb98b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8dabb98b3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8dabb98b3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8dabb98b3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8dabb98b3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0850" y="1513838"/>
            <a:ext cx="8682300" cy="12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500"/>
              <a:t>Experiencias de Aprendizaje Autónomo y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/>
              <a:t>Cooperativo en el Laboratorio de Química</a:t>
            </a:r>
            <a:endParaRPr sz="3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95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Gabriela Leiva, Marina Sánchez, Bettina L. Marchisio, Pablo C. V. Sánchez, Analía V. Russo, M. Fernanda Lopolito, Ayelén García Federico, E. Graciela De Seta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75" y="69400"/>
            <a:ext cx="2756750" cy="14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4275" y="381775"/>
            <a:ext cx="2154125" cy="6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2750" y="154653"/>
            <a:ext cx="3116500" cy="10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480000" y="3834900"/>
            <a:ext cx="818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434343"/>
                </a:solidFill>
              </a:rPr>
              <a:t>Unidad Docente Basica quimica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434343"/>
                </a:solidFill>
              </a:rPr>
              <a:t>Universidad </a:t>
            </a:r>
            <a:r>
              <a:rPr lang="es" sz="1700">
                <a:solidFill>
                  <a:srgbClr val="434343"/>
                </a:solidFill>
              </a:rPr>
              <a:t>Tecnológica</a:t>
            </a:r>
            <a:r>
              <a:rPr lang="es" sz="1700">
                <a:solidFill>
                  <a:srgbClr val="434343"/>
                </a:solidFill>
              </a:rPr>
              <a:t> Nacional - Facultad Regional Buenos Aires</a:t>
            </a:r>
            <a:endParaRPr sz="1700">
              <a:solidFill>
                <a:srgbClr val="434343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834900"/>
            <a:ext cx="1364375" cy="1364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83030">
                <a:alpha val="50000"/>
              </a:srgbClr>
            </a:outerShdw>
          </a:effectLst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78975" y="3552150"/>
            <a:ext cx="1565025" cy="1565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8303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708685" y="3648083"/>
            <a:ext cx="656101" cy="568211"/>
          </a:xfrm>
          <a:custGeom>
            <a:rect b="b" l="l" r="r" t="t"/>
            <a:pathLst>
              <a:path extrusionOk="0" h="13150" w="15184">
                <a:moveTo>
                  <a:pt x="3796" y="1"/>
                </a:moveTo>
                <a:lnTo>
                  <a:pt x="1" y="6576"/>
                </a:lnTo>
                <a:lnTo>
                  <a:pt x="3796" y="13150"/>
                </a:lnTo>
                <a:lnTo>
                  <a:pt x="11389" y="13150"/>
                </a:lnTo>
                <a:lnTo>
                  <a:pt x="15183" y="6576"/>
                </a:lnTo>
                <a:lnTo>
                  <a:pt x="11389" y="1"/>
                </a:lnTo>
                <a:close/>
              </a:path>
            </a:pathLst>
          </a:custGeom>
          <a:solidFill>
            <a:srgbClr val="004717">
              <a:alpha val="21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1782355" y="3648083"/>
            <a:ext cx="656187" cy="568211"/>
          </a:xfrm>
          <a:custGeom>
            <a:rect b="b" l="l" r="r" t="t"/>
            <a:pathLst>
              <a:path extrusionOk="0" h="13150" w="15186">
                <a:moveTo>
                  <a:pt x="3796" y="1"/>
                </a:moveTo>
                <a:lnTo>
                  <a:pt x="1" y="6576"/>
                </a:lnTo>
                <a:lnTo>
                  <a:pt x="3796" y="13150"/>
                </a:lnTo>
                <a:lnTo>
                  <a:pt x="11389" y="13150"/>
                </a:lnTo>
                <a:lnTo>
                  <a:pt x="15186" y="6576"/>
                </a:lnTo>
                <a:lnTo>
                  <a:pt x="11389" y="1"/>
                </a:lnTo>
                <a:close/>
              </a:path>
            </a:pathLst>
          </a:custGeom>
          <a:solidFill>
            <a:srgbClr val="004717">
              <a:alpha val="21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2319240" y="3957400"/>
            <a:ext cx="656187" cy="568168"/>
          </a:xfrm>
          <a:custGeom>
            <a:rect b="b" l="l" r="r" t="t"/>
            <a:pathLst>
              <a:path extrusionOk="0" h="13149" w="15186">
                <a:moveTo>
                  <a:pt x="3797" y="0"/>
                </a:moveTo>
                <a:lnTo>
                  <a:pt x="1" y="6573"/>
                </a:lnTo>
                <a:lnTo>
                  <a:pt x="3797" y="13148"/>
                </a:lnTo>
                <a:lnTo>
                  <a:pt x="11389" y="13148"/>
                </a:lnTo>
                <a:lnTo>
                  <a:pt x="15185" y="6573"/>
                </a:lnTo>
                <a:lnTo>
                  <a:pt x="11389" y="0"/>
                </a:lnTo>
                <a:close/>
              </a:path>
            </a:pathLst>
          </a:custGeom>
          <a:solidFill>
            <a:srgbClr val="BB94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708633" y="4291747"/>
            <a:ext cx="656187" cy="568211"/>
          </a:xfrm>
          <a:custGeom>
            <a:rect b="b" l="l" r="r" t="t"/>
            <a:pathLst>
              <a:path extrusionOk="0" h="13150" w="15186">
                <a:moveTo>
                  <a:pt x="3797" y="1"/>
                </a:moveTo>
                <a:lnTo>
                  <a:pt x="0" y="6576"/>
                </a:lnTo>
                <a:lnTo>
                  <a:pt x="3797" y="13150"/>
                </a:lnTo>
                <a:lnTo>
                  <a:pt x="11389" y="13150"/>
                </a:lnTo>
                <a:lnTo>
                  <a:pt x="15185" y="6576"/>
                </a:lnTo>
                <a:lnTo>
                  <a:pt x="11389" y="1"/>
                </a:lnTo>
                <a:close/>
              </a:path>
            </a:pathLst>
          </a:custGeom>
          <a:solidFill>
            <a:srgbClr val="004717">
              <a:alpha val="588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1245520" y="3957377"/>
            <a:ext cx="656187" cy="568211"/>
          </a:xfrm>
          <a:custGeom>
            <a:rect b="b" l="l" r="r" t="t"/>
            <a:pathLst>
              <a:path extrusionOk="0" h="13150" w="15186">
                <a:moveTo>
                  <a:pt x="3797" y="0"/>
                </a:moveTo>
                <a:lnTo>
                  <a:pt x="0" y="6576"/>
                </a:lnTo>
                <a:lnTo>
                  <a:pt x="3797" y="13150"/>
                </a:lnTo>
                <a:lnTo>
                  <a:pt x="11389" y="13150"/>
                </a:lnTo>
                <a:lnTo>
                  <a:pt x="15185" y="6576"/>
                </a:lnTo>
                <a:lnTo>
                  <a:pt x="11389" y="0"/>
                </a:lnTo>
                <a:close/>
              </a:path>
            </a:pathLst>
          </a:custGeom>
          <a:solidFill>
            <a:srgbClr val="004717">
              <a:alpha val="21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171850" y="3338875"/>
            <a:ext cx="656144" cy="568168"/>
          </a:xfrm>
          <a:custGeom>
            <a:rect b="b" l="l" r="r" t="t"/>
            <a:pathLst>
              <a:path extrusionOk="0" h="13149" w="15185">
                <a:moveTo>
                  <a:pt x="3796" y="0"/>
                </a:moveTo>
                <a:lnTo>
                  <a:pt x="0" y="6573"/>
                </a:lnTo>
                <a:lnTo>
                  <a:pt x="3796" y="13148"/>
                </a:lnTo>
                <a:lnTo>
                  <a:pt x="11388" y="13148"/>
                </a:lnTo>
                <a:lnTo>
                  <a:pt x="15185" y="6573"/>
                </a:lnTo>
                <a:lnTo>
                  <a:pt x="11388" y="0"/>
                </a:lnTo>
                <a:close/>
              </a:path>
            </a:pathLst>
          </a:custGeom>
          <a:solidFill>
            <a:srgbClr val="467E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171885" y="3957383"/>
            <a:ext cx="656101" cy="568211"/>
          </a:xfrm>
          <a:custGeom>
            <a:rect b="b" l="l" r="r" t="t"/>
            <a:pathLst>
              <a:path extrusionOk="0" h="13150" w="15184">
                <a:moveTo>
                  <a:pt x="3796" y="0"/>
                </a:moveTo>
                <a:lnTo>
                  <a:pt x="1" y="6575"/>
                </a:lnTo>
                <a:lnTo>
                  <a:pt x="3796" y="13149"/>
                </a:lnTo>
                <a:lnTo>
                  <a:pt x="11389" y="13149"/>
                </a:lnTo>
                <a:lnTo>
                  <a:pt x="15183" y="6575"/>
                </a:lnTo>
                <a:lnTo>
                  <a:pt x="11389" y="0"/>
                </a:lnTo>
                <a:close/>
              </a:path>
            </a:pathLst>
          </a:custGeom>
          <a:solidFill>
            <a:srgbClr val="004717">
              <a:alpha val="21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1782353" y="4291763"/>
            <a:ext cx="656187" cy="568168"/>
          </a:xfrm>
          <a:custGeom>
            <a:rect b="b" l="l" r="r" t="t"/>
            <a:pathLst>
              <a:path extrusionOk="0" h="13149" w="15186">
                <a:moveTo>
                  <a:pt x="3797" y="0"/>
                </a:moveTo>
                <a:lnTo>
                  <a:pt x="1" y="6573"/>
                </a:lnTo>
                <a:lnTo>
                  <a:pt x="3797" y="13148"/>
                </a:lnTo>
                <a:lnTo>
                  <a:pt x="11389" y="13148"/>
                </a:lnTo>
                <a:lnTo>
                  <a:pt x="15185" y="6573"/>
                </a:lnTo>
                <a:lnTo>
                  <a:pt x="11389" y="0"/>
                </a:lnTo>
                <a:close/>
              </a:path>
            </a:pathLst>
          </a:custGeom>
          <a:solidFill>
            <a:srgbClr val="6D563C">
              <a:alpha val="54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2114" l="2229" r="0" t="0"/>
          <a:stretch/>
        </p:blipFill>
        <p:spPr>
          <a:xfrm>
            <a:off x="312575" y="266075"/>
            <a:ext cx="3782300" cy="22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384975" y="2656975"/>
            <a:ext cx="36375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2"/>
                </a:solidFill>
              </a:rPr>
              <a:t> </a:t>
            </a:r>
            <a:r>
              <a:rPr lang="es" sz="2400">
                <a:solidFill>
                  <a:schemeClr val="dk2"/>
                </a:solidFill>
              </a:rPr>
              <a:t>Aplicación</a:t>
            </a:r>
            <a:r>
              <a:rPr lang="es" sz="2400">
                <a:solidFill>
                  <a:schemeClr val="dk2"/>
                </a:solidFill>
              </a:rPr>
              <a:t> de a</a:t>
            </a:r>
            <a:r>
              <a:rPr lang="es" sz="2400">
                <a:solidFill>
                  <a:schemeClr val="dk2"/>
                </a:solidFill>
              </a:rPr>
              <a:t>ula invertida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375" y="193925"/>
            <a:ext cx="3991299" cy="227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8900" y="2933575"/>
            <a:ext cx="3461101" cy="207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2025" y="1889600"/>
            <a:ext cx="3048999" cy="17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331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Desarrollo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1406025" y="934525"/>
            <a:ext cx="1947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chemeClr val="dk2"/>
                </a:solidFill>
              </a:rPr>
              <a:t>Preparación</a:t>
            </a:r>
            <a:endParaRPr b="1" sz="1700"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5374525" y="934513"/>
            <a:ext cx="2514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chemeClr val="dk2"/>
                </a:solidFill>
              </a:rPr>
              <a:t>Selección</a:t>
            </a:r>
            <a:r>
              <a:rPr b="1" lang="es" sz="1700">
                <a:solidFill>
                  <a:schemeClr val="dk2"/>
                </a:solidFill>
              </a:rPr>
              <a:t> de grupos</a:t>
            </a:r>
            <a:endParaRPr b="1" sz="1700">
              <a:solidFill>
                <a:schemeClr val="dk2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209697" y="3281313"/>
            <a:ext cx="2724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chemeClr val="dk2"/>
                </a:solidFill>
              </a:rPr>
              <a:t>Encuentros realizados</a:t>
            </a:r>
            <a:endParaRPr b="1" sz="1700">
              <a:solidFill>
                <a:schemeClr val="dk2"/>
              </a:solidFill>
            </a:endParaRPr>
          </a:p>
        </p:txBody>
      </p:sp>
      <p:grpSp>
        <p:nvGrpSpPr>
          <p:cNvPr id="87" name="Google Shape;87;p15"/>
          <p:cNvGrpSpPr/>
          <p:nvPr/>
        </p:nvGrpSpPr>
        <p:grpSpPr>
          <a:xfrm>
            <a:off x="430348" y="3774853"/>
            <a:ext cx="3789442" cy="1122676"/>
            <a:chOff x="608577" y="3867925"/>
            <a:chExt cx="3611400" cy="1029600"/>
          </a:xfrm>
        </p:grpSpPr>
        <p:sp>
          <p:nvSpPr>
            <p:cNvPr id="88" name="Google Shape;88;p15"/>
            <p:cNvSpPr/>
            <p:nvPr/>
          </p:nvSpPr>
          <p:spPr>
            <a:xfrm>
              <a:off x="608577" y="3867925"/>
              <a:ext cx="3611400" cy="1029600"/>
            </a:xfrm>
            <a:prstGeom prst="rect">
              <a:avLst/>
            </a:prstGeom>
            <a:solidFill>
              <a:srgbClr val="BB945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87375" y="4007675"/>
              <a:ext cx="3253800" cy="738900"/>
            </a:xfrm>
            <a:prstGeom prst="roundRect">
              <a:avLst>
                <a:gd fmla="val 16667" name="adj"/>
              </a:avLst>
            </a:prstGeom>
            <a:solidFill>
              <a:srgbClr val="004717">
                <a:alpha val="215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787375" y="4028725"/>
              <a:ext cx="32538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383030"/>
                  </a:solidFill>
                </a:rPr>
                <a:t>Laboratorio 1: Seguridad e higiene y Sistemas materiales</a:t>
              </a:r>
              <a:endParaRPr sz="1700">
                <a:solidFill>
                  <a:srgbClr val="383030"/>
                </a:solidFill>
              </a:endParaRPr>
            </a:p>
          </p:txBody>
        </p:sp>
      </p:grpSp>
      <p:grpSp>
        <p:nvGrpSpPr>
          <p:cNvPr id="91" name="Google Shape;91;p15"/>
          <p:cNvGrpSpPr/>
          <p:nvPr/>
        </p:nvGrpSpPr>
        <p:grpSpPr>
          <a:xfrm>
            <a:off x="4646432" y="3774853"/>
            <a:ext cx="3971095" cy="1122676"/>
            <a:chOff x="4916175" y="3867925"/>
            <a:chExt cx="3611400" cy="1029600"/>
          </a:xfrm>
        </p:grpSpPr>
        <p:sp>
          <p:nvSpPr>
            <p:cNvPr id="92" name="Google Shape;92;p15"/>
            <p:cNvSpPr/>
            <p:nvPr/>
          </p:nvSpPr>
          <p:spPr>
            <a:xfrm>
              <a:off x="4916175" y="3867925"/>
              <a:ext cx="3611400" cy="1029600"/>
            </a:xfrm>
            <a:prstGeom prst="rect">
              <a:avLst/>
            </a:prstGeom>
            <a:solidFill>
              <a:srgbClr val="82876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144775" y="4013275"/>
              <a:ext cx="3154200" cy="738900"/>
            </a:xfrm>
            <a:prstGeom prst="roundRect">
              <a:avLst>
                <a:gd fmla="val 16667" name="adj"/>
              </a:avLst>
            </a:prstGeom>
            <a:solidFill>
              <a:srgbClr val="BB945E">
                <a:alpha val="5506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 txBox="1"/>
            <p:nvPr/>
          </p:nvSpPr>
          <p:spPr>
            <a:xfrm>
              <a:off x="5094975" y="4013275"/>
              <a:ext cx="3253800" cy="6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383030"/>
                  </a:solidFill>
                </a:rPr>
                <a:t>Laboratorio 2: Gases y Solubilidad</a:t>
              </a:r>
              <a:endParaRPr sz="1800">
                <a:solidFill>
                  <a:srgbClr val="383030"/>
                </a:solidFill>
              </a:endParaRPr>
            </a:p>
          </p:txBody>
        </p:sp>
      </p:grp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30919">
            <a:off x="7564606" y="-126468"/>
            <a:ext cx="1624868" cy="162486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83030">
                <a:alpha val="50000"/>
              </a:srgbClr>
            </a:outerShdw>
          </a:effectLst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09737">
            <a:off x="139303" y="-176471"/>
            <a:ext cx="1465140" cy="14651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83030">
                <a:alpha val="50000"/>
              </a:srgbClr>
            </a:outerShdw>
          </a:effectLst>
        </p:spPr>
      </p:pic>
      <p:grpSp>
        <p:nvGrpSpPr>
          <p:cNvPr id="97" name="Google Shape;97;p15"/>
          <p:cNvGrpSpPr/>
          <p:nvPr/>
        </p:nvGrpSpPr>
        <p:grpSpPr>
          <a:xfrm>
            <a:off x="4596637" y="1411324"/>
            <a:ext cx="4070677" cy="1822744"/>
            <a:chOff x="4668430" y="1491900"/>
            <a:chExt cx="3998700" cy="1648200"/>
          </a:xfrm>
        </p:grpSpPr>
        <p:sp>
          <p:nvSpPr>
            <p:cNvPr id="98" name="Google Shape;98;p15"/>
            <p:cNvSpPr/>
            <p:nvPr/>
          </p:nvSpPr>
          <p:spPr>
            <a:xfrm>
              <a:off x="4759875" y="1491900"/>
              <a:ext cx="3879000" cy="1648200"/>
            </a:xfrm>
            <a:prstGeom prst="rect">
              <a:avLst/>
            </a:prstGeom>
            <a:solidFill>
              <a:srgbClr val="004717">
                <a:alpha val="58859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4873525" y="1607700"/>
              <a:ext cx="3608700" cy="1435200"/>
            </a:xfrm>
            <a:prstGeom prst="roundRect">
              <a:avLst>
                <a:gd fmla="val 16667" name="adj"/>
              </a:avLst>
            </a:prstGeom>
            <a:solidFill>
              <a:srgbClr val="82876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 txBox="1"/>
            <p:nvPr/>
          </p:nvSpPr>
          <p:spPr>
            <a:xfrm>
              <a:off x="4668430" y="1606016"/>
              <a:ext cx="3998700" cy="14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3030"/>
                </a:buClr>
                <a:buSzPts val="1500"/>
                <a:buChar char="-"/>
              </a:pPr>
              <a:r>
                <a:rPr lang="es" sz="1500">
                  <a:solidFill>
                    <a:srgbClr val="383030"/>
                  </a:solidFill>
                </a:rPr>
                <a:t>Curso de 15 estudiantes</a:t>
              </a:r>
              <a:endParaRPr sz="1500">
                <a:solidFill>
                  <a:srgbClr val="383030"/>
                </a:solidFill>
              </a:endParaRPr>
            </a:p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3030"/>
                </a:buClr>
                <a:buSzPts val="1500"/>
                <a:buChar char="-"/>
              </a:pPr>
              <a:r>
                <a:rPr lang="es" sz="1500">
                  <a:solidFill>
                    <a:srgbClr val="383030"/>
                  </a:solidFill>
                </a:rPr>
                <a:t>grupos de 5 al azar asignados por el docente</a:t>
              </a:r>
              <a:endParaRPr sz="1500">
                <a:solidFill>
                  <a:srgbClr val="383030"/>
                </a:solidFill>
              </a:endParaRPr>
            </a:p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83030"/>
                </a:buClr>
                <a:buSzPts val="1500"/>
                <a:buChar char="-"/>
              </a:pPr>
              <a:r>
                <a:rPr lang="es" sz="1500">
                  <a:solidFill>
                    <a:srgbClr val="383030"/>
                  </a:solidFill>
                </a:rPr>
                <a:t>cuentan con mesada de trabajo, con todos los materiales y un docente </a:t>
              </a:r>
              <a:r>
                <a:rPr lang="es" sz="1500">
                  <a:solidFill>
                    <a:srgbClr val="383030"/>
                  </a:solidFill>
                </a:rPr>
                <a:t>guía</a:t>
              </a:r>
              <a:endParaRPr sz="1500">
                <a:solidFill>
                  <a:srgbClr val="383030"/>
                </a:solidFill>
              </a:endParaRPr>
            </a:p>
          </p:txBody>
        </p:sp>
      </p:grpSp>
      <p:sp>
        <p:nvSpPr>
          <p:cNvPr id="101" name="Google Shape;101;p15"/>
          <p:cNvSpPr/>
          <p:nvPr/>
        </p:nvSpPr>
        <p:spPr>
          <a:xfrm>
            <a:off x="539925" y="1411375"/>
            <a:ext cx="3679800" cy="1822800"/>
          </a:xfrm>
          <a:prstGeom prst="rect">
            <a:avLst/>
          </a:prstGeom>
          <a:solidFill>
            <a:srgbClr val="707F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738675" y="1556825"/>
            <a:ext cx="3282300" cy="1548600"/>
          </a:xfrm>
          <a:prstGeom prst="roundRect">
            <a:avLst>
              <a:gd fmla="val 16667" name="adj"/>
            </a:avLst>
          </a:prstGeom>
          <a:solidFill>
            <a:srgbClr val="BB945E">
              <a:alpha val="550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1017525" y="1623125"/>
            <a:ext cx="2724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383030"/>
                </a:solidFill>
              </a:rPr>
              <a:t>La jefa de trabajos </a:t>
            </a:r>
            <a:r>
              <a:rPr lang="es" sz="1600">
                <a:solidFill>
                  <a:srgbClr val="383030"/>
                </a:solidFill>
              </a:rPr>
              <a:t>prácticos</a:t>
            </a:r>
            <a:r>
              <a:rPr lang="es" sz="1600">
                <a:solidFill>
                  <a:srgbClr val="383030"/>
                </a:solidFill>
              </a:rPr>
              <a:t> </a:t>
            </a:r>
            <a:r>
              <a:rPr lang="es" sz="1600">
                <a:solidFill>
                  <a:srgbClr val="383030"/>
                </a:solidFill>
              </a:rPr>
              <a:t>envía</a:t>
            </a:r>
            <a:r>
              <a:rPr lang="es" sz="1600">
                <a:solidFill>
                  <a:srgbClr val="383030"/>
                </a:solidFill>
              </a:rPr>
              <a:t> un mensaje al foro del aula virtual y por mail con una semana de </a:t>
            </a:r>
            <a:r>
              <a:rPr lang="es" sz="1600">
                <a:solidFill>
                  <a:srgbClr val="383030"/>
                </a:solidFill>
              </a:rPr>
              <a:t>anticipación</a:t>
            </a:r>
            <a:endParaRPr sz="1600">
              <a:solidFill>
                <a:srgbClr val="38303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132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3030"/>
                </a:solidFill>
              </a:rPr>
              <a:t>Evaluación</a:t>
            </a:r>
            <a:r>
              <a:rPr lang="es">
                <a:solidFill>
                  <a:srgbClr val="383030"/>
                </a:solidFill>
              </a:rPr>
              <a:t> de la </a:t>
            </a:r>
            <a:r>
              <a:rPr lang="es">
                <a:solidFill>
                  <a:srgbClr val="383030"/>
                </a:solidFill>
              </a:rPr>
              <a:t>metodología y resultados</a:t>
            </a:r>
            <a:endParaRPr>
              <a:solidFill>
                <a:srgbClr val="383030"/>
              </a:solidFill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50" y="931625"/>
            <a:ext cx="379095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69625" y="571550"/>
            <a:ext cx="369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383030"/>
                </a:solidFill>
              </a:rPr>
              <a:t>Lista de cotejo</a:t>
            </a:r>
            <a:endParaRPr b="1" sz="1600">
              <a:solidFill>
                <a:srgbClr val="383030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850" y="1136213"/>
            <a:ext cx="4024950" cy="174265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12" name="Google Shape;112;p16"/>
          <p:cNvSpPr txBox="1"/>
          <p:nvPr/>
        </p:nvSpPr>
        <p:spPr>
          <a:xfrm>
            <a:off x="4794225" y="705125"/>
            <a:ext cx="369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383030"/>
                </a:solidFill>
              </a:rPr>
              <a:t>Encuesta a docentes</a:t>
            </a:r>
            <a:endParaRPr b="1" sz="1600">
              <a:solidFill>
                <a:srgbClr val="383030"/>
              </a:solidFill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3540" y="3012425"/>
            <a:ext cx="2773160" cy="20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8637" y="3012423"/>
            <a:ext cx="2698675" cy="201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7">
            <a:alphaModFix/>
          </a:blip>
          <a:srcRect b="4619" l="4220" r="4220" t="4628"/>
          <a:stretch/>
        </p:blipFill>
        <p:spPr>
          <a:xfrm>
            <a:off x="0" y="3167898"/>
            <a:ext cx="1941100" cy="192400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83030">
                <a:alpha val="50000"/>
              </a:srgbClr>
            </a:outerShdw>
          </a:effectLst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8">
            <a:alphaModFix/>
          </a:blip>
          <a:srcRect b="18756" l="0" r="0" t="18743"/>
          <a:stretch/>
        </p:blipFill>
        <p:spPr>
          <a:xfrm>
            <a:off x="1734850" y="3949565"/>
            <a:ext cx="1578701" cy="9867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38303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311700" y="61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3030"/>
                </a:solidFill>
              </a:rPr>
              <a:t>Resultados de encuestas a estudiantes</a:t>
            </a:r>
            <a:endParaRPr>
              <a:solidFill>
                <a:srgbClr val="383030"/>
              </a:solidFill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723335" y="335683"/>
            <a:ext cx="656101" cy="568212"/>
          </a:xfrm>
          <a:custGeom>
            <a:rect b="b" l="l" r="r" t="t"/>
            <a:pathLst>
              <a:path extrusionOk="0" h="13150" w="15184">
                <a:moveTo>
                  <a:pt x="3796" y="1"/>
                </a:moveTo>
                <a:lnTo>
                  <a:pt x="1" y="6576"/>
                </a:lnTo>
                <a:lnTo>
                  <a:pt x="3796" y="13150"/>
                </a:lnTo>
                <a:lnTo>
                  <a:pt x="11389" y="13150"/>
                </a:lnTo>
                <a:lnTo>
                  <a:pt x="15183" y="6576"/>
                </a:lnTo>
                <a:lnTo>
                  <a:pt x="11389" y="1"/>
                </a:lnTo>
                <a:close/>
              </a:path>
            </a:pathLst>
          </a:custGeom>
          <a:solidFill>
            <a:srgbClr val="004717">
              <a:alpha val="21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67153" y="776175"/>
            <a:ext cx="656187" cy="568168"/>
          </a:xfrm>
          <a:custGeom>
            <a:rect b="b" l="l" r="r" t="t"/>
            <a:pathLst>
              <a:path extrusionOk="0" h="13149" w="15186">
                <a:moveTo>
                  <a:pt x="3797" y="0"/>
                </a:moveTo>
                <a:lnTo>
                  <a:pt x="1" y="6573"/>
                </a:lnTo>
                <a:lnTo>
                  <a:pt x="3797" y="13148"/>
                </a:lnTo>
                <a:lnTo>
                  <a:pt x="11389" y="13148"/>
                </a:lnTo>
                <a:lnTo>
                  <a:pt x="15185" y="6573"/>
                </a:lnTo>
                <a:lnTo>
                  <a:pt x="11389" y="0"/>
                </a:lnTo>
                <a:close/>
              </a:path>
            </a:pathLst>
          </a:custGeom>
          <a:solidFill>
            <a:srgbClr val="BB94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513" y="631800"/>
            <a:ext cx="3840749" cy="21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7898465" y="335700"/>
            <a:ext cx="656187" cy="568168"/>
          </a:xfrm>
          <a:custGeom>
            <a:rect b="b" l="l" r="r" t="t"/>
            <a:pathLst>
              <a:path extrusionOk="0" h="13149" w="15186">
                <a:moveTo>
                  <a:pt x="3797" y="0"/>
                </a:moveTo>
                <a:lnTo>
                  <a:pt x="1" y="6573"/>
                </a:lnTo>
                <a:lnTo>
                  <a:pt x="3797" y="13148"/>
                </a:lnTo>
                <a:lnTo>
                  <a:pt x="11389" y="13148"/>
                </a:lnTo>
                <a:lnTo>
                  <a:pt x="15185" y="6573"/>
                </a:lnTo>
                <a:lnTo>
                  <a:pt x="11389" y="0"/>
                </a:lnTo>
                <a:close/>
              </a:path>
            </a:pathLst>
          </a:custGeom>
          <a:solidFill>
            <a:srgbClr val="BB94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8487860" y="704945"/>
            <a:ext cx="656101" cy="568212"/>
          </a:xfrm>
          <a:custGeom>
            <a:rect b="b" l="l" r="r" t="t"/>
            <a:pathLst>
              <a:path extrusionOk="0" h="13150" w="15184">
                <a:moveTo>
                  <a:pt x="3796" y="1"/>
                </a:moveTo>
                <a:lnTo>
                  <a:pt x="1" y="6576"/>
                </a:lnTo>
                <a:lnTo>
                  <a:pt x="3796" y="13150"/>
                </a:lnTo>
                <a:lnTo>
                  <a:pt x="11389" y="13150"/>
                </a:lnTo>
                <a:lnTo>
                  <a:pt x="15183" y="6576"/>
                </a:lnTo>
                <a:lnTo>
                  <a:pt x="11389" y="1"/>
                </a:lnTo>
                <a:close/>
              </a:path>
            </a:pathLst>
          </a:custGeom>
          <a:solidFill>
            <a:srgbClr val="004717">
              <a:alpha val="21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7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750" y="631800"/>
            <a:ext cx="3840749" cy="216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500" y="2863950"/>
            <a:ext cx="3840777" cy="216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title="Gráf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9750" y="2863950"/>
            <a:ext cx="3840762" cy="21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/>
          <p:nvPr/>
        </p:nvSpPr>
        <p:spPr>
          <a:xfrm>
            <a:off x="67175" y="63638"/>
            <a:ext cx="656144" cy="568168"/>
          </a:xfrm>
          <a:custGeom>
            <a:rect b="b" l="l" r="r" t="t"/>
            <a:pathLst>
              <a:path extrusionOk="0" h="13149" w="15185">
                <a:moveTo>
                  <a:pt x="3796" y="0"/>
                </a:moveTo>
                <a:lnTo>
                  <a:pt x="0" y="6573"/>
                </a:lnTo>
                <a:lnTo>
                  <a:pt x="3796" y="13148"/>
                </a:lnTo>
                <a:lnTo>
                  <a:pt x="11388" y="13148"/>
                </a:lnTo>
                <a:lnTo>
                  <a:pt x="15185" y="6573"/>
                </a:lnTo>
                <a:lnTo>
                  <a:pt x="11388" y="0"/>
                </a:lnTo>
                <a:close/>
              </a:path>
            </a:pathLst>
          </a:custGeom>
          <a:solidFill>
            <a:srgbClr val="467E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8487803" y="63638"/>
            <a:ext cx="656187" cy="568168"/>
          </a:xfrm>
          <a:custGeom>
            <a:rect b="b" l="l" r="r" t="t"/>
            <a:pathLst>
              <a:path extrusionOk="0" h="13149" w="15186">
                <a:moveTo>
                  <a:pt x="3797" y="0"/>
                </a:moveTo>
                <a:lnTo>
                  <a:pt x="1" y="6573"/>
                </a:lnTo>
                <a:lnTo>
                  <a:pt x="3797" y="13148"/>
                </a:lnTo>
                <a:lnTo>
                  <a:pt x="11389" y="13148"/>
                </a:lnTo>
                <a:lnTo>
                  <a:pt x="15185" y="6573"/>
                </a:lnTo>
                <a:lnTo>
                  <a:pt x="11389" y="0"/>
                </a:lnTo>
                <a:close/>
              </a:path>
            </a:pathLst>
          </a:custGeom>
          <a:solidFill>
            <a:srgbClr val="6D563C">
              <a:alpha val="54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10223416">
            <a:off x="3177469" y="1469387"/>
            <a:ext cx="2587813" cy="2204746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0047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3160975" y="2178450"/>
            <a:ext cx="262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7B7B7"/>
                </a:solidFill>
              </a:rPr>
              <a:t>Conclusiones</a:t>
            </a:r>
            <a:endParaRPr>
              <a:solidFill>
                <a:srgbClr val="B7B7B7"/>
              </a:solidFill>
            </a:endParaRPr>
          </a:p>
        </p:txBody>
      </p:sp>
      <p:cxnSp>
        <p:nvCxnSpPr>
          <p:cNvPr id="138" name="Google Shape;138;p18"/>
          <p:cNvCxnSpPr>
            <a:stCxn id="136" idx="2"/>
          </p:cNvCxnSpPr>
          <p:nvPr/>
        </p:nvCxnSpPr>
        <p:spPr>
          <a:xfrm flipH="1" rot="10800000">
            <a:off x="5075781" y="721670"/>
            <a:ext cx="627300" cy="6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8"/>
          <p:cNvCxnSpPr/>
          <p:nvPr/>
        </p:nvCxnSpPr>
        <p:spPr>
          <a:xfrm flipH="1" rot="10800000">
            <a:off x="5697625" y="724025"/>
            <a:ext cx="541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18"/>
          <p:cNvSpPr/>
          <p:nvPr/>
        </p:nvSpPr>
        <p:spPr>
          <a:xfrm>
            <a:off x="6237550" y="539925"/>
            <a:ext cx="2301900" cy="117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18"/>
          <p:cNvCxnSpPr/>
          <p:nvPr/>
        </p:nvCxnSpPr>
        <p:spPr>
          <a:xfrm flipH="1" rot="10800000">
            <a:off x="5779300" y="2303225"/>
            <a:ext cx="1328700" cy="3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8"/>
          <p:cNvCxnSpPr/>
          <p:nvPr/>
        </p:nvCxnSpPr>
        <p:spPr>
          <a:xfrm>
            <a:off x="7100900" y="2300300"/>
            <a:ext cx="31800" cy="37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18"/>
          <p:cNvSpPr/>
          <p:nvPr/>
        </p:nvSpPr>
        <p:spPr>
          <a:xfrm>
            <a:off x="6237550" y="2671150"/>
            <a:ext cx="2301900" cy="117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18"/>
          <p:cNvCxnSpPr>
            <a:stCxn id="136" idx="4"/>
          </p:cNvCxnSpPr>
          <p:nvPr/>
        </p:nvCxnSpPr>
        <p:spPr>
          <a:xfrm flipH="1" rot="10800000">
            <a:off x="3498871" y="714461"/>
            <a:ext cx="77700" cy="9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8"/>
          <p:cNvCxnSpPr/>
          <p:nvPr/>
        </p:nvCxnSpPr>
        <p:spPr>
          <a:xfrm rot="10800000">
            <a:off x="2926850" y="710425"/>
            <a:ext cx="653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8"/>
          <p:cNvSpPr/>
          <p:nvPr/>
        </p:nvSpPr>
        <p:spPr>
          <a:xfrm>
            <a:off x="624950" y="266075"/>
            <a:ext cx="2301900" cy="117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" name="Google Shape;147;p18"/>
          <p:cNvCxnSpPr>
            <a:stCxn id="136" idx="5"/>
          </p:cNvCxnSpPr>
          <p:nvPr/>
        </p:nvCxnSpPr>
        <p:spPr>
          <a:xfrm rot="10800000">
            <a:off x="2885976" y="2514544"/>
            <a:ext cx="353100" cy="52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8"/>
          <p:cNvCxnSpPr/>
          <p:nvPr/>
        </p:nvCxnSpPr>
        <p:spPr>
          <a:xfrm rot="10800000">
            <a:off x="2401225" y="2387075"/>
            <a:ext cx="492000" cy="13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18"/>
          <p:cNvSpPr/>
          <p:nvPr/>
        </p:nvSpPr>
        <p:spPr>
          <a:xfrm>
            <a:off x="99325" y="1875150"/>
            <a:ext cx="2301900" cy="117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" name="Google Shape;150;p18"/>
          <p:cNvCxnSpPr>
            <a:stCxn id="136" idx="0"/>
          </p:cNvCxnSpPr>
          <p:nvPr/>
        </p:nvCxnSpPr>
        <p:spPr>
          <a:xfrm>
            <a:off x="4655425" y="3658660"/>
            <a:ext cx="42900" cy="83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8"/>
          <p:cNvCxnSpPr/>
          <p:nvPr/>
        </p:nvCxnSpPr>
        <p:spPr>
          <a:xfrm rot="10800000">
            <a:off x="3526725" y="4460150"/>
            <a:ext cx="11691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18"/>
          <p:cNvSpPr/>
          <p:nvPr/>
        </p:nvSpPr>
        <p:spPr>
          <a:xfrm>
            <a:off x="1221825" y="3665800"/>
            <a:ext cx="2301900" cy="117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833800" y="332375"/>
            <a:ext cx="1871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3030"/>
                </a:solidFill>
              </a:rPr>
              <a:t>Modificación</a:t>
            </a:r>
            <a:r>
              <a:rPr lang="es">
                <a:solidFill>
                  <a:srgbClr val="383030"/>
                </a:solidFill>
              </a:rPr>
              <a:t> del enfoque tradicional a centrado en el estudiante</a:t>
            </a:r>
            <a:endParaRPr>
              <a:solidFill>
                <a:srgbClr val="383030"/>
              </a:solidFill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6452800" y="643050"/>
            <a:ext cx="1871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3030"/>
                </a:solidFill>
              </a:rPr>
              <a:t>Buen desempeño y </a:t>
            </a:r>
            <a:r>
              <a:rPr lang="es">
                <a:solidFill>
                  <a:srgbClr val="383030"/>
                </a:solidFill>
              </a:rPr>
              <a:t>organización</a:t>
            </a:r>
            <a:r>
              <a:rPr lang="es">
                <a:solidFill>
                  <a:srgbClr val="383030"/>
                </a:solidFill>
              </a:rPr>
              <a:t> del tiempo de los estudiantes</a:t>
            </a:r>
            <a:endParaRPr>
              <a:solidFill>
                <a:srgbClr val="383030"/>
              </a:solidFill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83900" y="2037563"/>
            <a:ext cx="201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3030"/>
                </a:solidFill>
              </a:rPr>
              <a:t>Incentivación</a:t>
            </a:r>
            <a:r>
              <a:rPr lang="es">
                <a:solidFill>
                  <a:srgbClr val="383030"/>
                </a:solidFill>
              </a:rPr>
              <a:t> del aprendizaje </a:t>
            </a:r>
            <a:r>
              <a:rPr lang="es">
                <a:solidFill>
                  <a:srgbClr val="383030"/>
                </a:solidFill>
              </a:rPr>
              <a:t>autónomo</a:t>
            </a:r>
            <a:r>
              <a:rPr lang="es">
                <a:solidFill>
                  <a:srgbClr val="383030"/>
                </a:solidFill>
              </a:rPr>
              <a:t> y cooperativo</a:t>
            </a:r>
            <a:endParaRPr>
              <a:solidFill>
                <a:srgbClr val="383030"/>
              </a:solidFill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6238825" y="2737450"/>
            <a:ext cx="2301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3030"/>
                </a:solidFill>
              </a:rPr>
              <a:t>Detección</a:t>
            </a:r>
            <a:r>
              <a:rPr lang="es">
                <a:solidFill>
                  <a:srgbClr val="383030"/>
                </a:solidFill>
              </a:rPr>
              <a:t> de mejoras a implementar en los recursos del aula virtual y </a:t>
            </a:r>
            <a:r>
              <a:rPr lang="es">
                <a:solidFill>
                  <a:srgbClr val="383030"/>
                </a:solidFill>
              </a:rPr>
              <a:t>guía</a:t>
            </a:r>
            <a:r>
              <a:rPr lang="es">
                <a:solidFill>
                  <a:srgbClr val="383030"/>
                </a:solidFill>
              </a:rPr>
              <a:t> de trabajos </a:t>
            </a:r>
            <a:r>
              <a:rPr lang="es">
                <a:solidFill>
                  <a:srgbClr val="383030"/>
                </a:solidFill>
              </a:rPr>
              <a:t>prácticos</a:t>
            </a:r>
            <a:endParaRPr>
              <a:solidFill>
                <a:srgbClr val="383030"/>
              </a:solidFill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1365675" y="3839800"/>
            <a:ext cx="2014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83030"/>
                </a:solidFill>
              </a:rPr>
              <a:t>Buena </a:t>
            </a:r>
            <a:r>
              <a:rPr lang="es">
                <a:solidFill>
                  <a:srgbClr val="383030"/>
                </a:solidFill>
              </a:rPr>
              <a:t>recepción</a:t>
            </a:r>
            <a:r>
              <a:rPr lang="es">
                <a:solidFill>
                  <a:srgbClr val="383030"/>
                </a:solidFill>
              </a:rPr>
              <a:t> de la </a:t>
            </a:r>
            <a:r>
              <a:rPr lang="es">
                <a:solidFill>
                  <a:srgbClr val="383030"/>
                </a:solidFill>
              </a:rPr>
              <a:t>metodología</a:t>
            </a:r>
            <a:r>
              <a:rPr lang="es">
                <a:solidFill>
                  <a:srgbClr val="383030"/>
                </a:solidFill>
              </a:rPr>
              <a:t> en docentes y estudiantes</a:t>
            </a:r>
            <a:endParaRPr>
              <a:solidFill>
                <a:srgbClr val="38303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9"/>
          <p:cNvGrpSpPr/>
          <p:nvPr/>
        </p:nvGrpSpPr>
        <p:grpSpPr>
          <a:xfrm>
            <a:off x="5370375" y="1701622"/>
            <a:ext cx="3424042" cy="3244078"/>
            <a:chOff x="3900825" y="1701622"/>
            <a:chExt cx="3424042" cy="3244078"/>
          </a:xfrm>
        </p:grpSpPr>
        <p:sp>
          <p:nvSpPr>
            <p:cNvPr id="163" name="Google Shape;163;p19"/>
            <p:cNvSpPr/>
            <p:nvPr/>
          </p:nvSpPr>
          <p:spPr>
            <a:xfrm>
              <a:off x="5058528" y="2010869"/>
              <a:ext cx="655993" cy="568075"/>
            </a:xfrm>
            <a:custGeom>
              <a:rect b="b" l="l" r="r" t="t"/>
              <a:pathLst>
                <a:path extrusionOk="0" h="13149" w="15184">
                  <a:moveTo>
                    <a:pt x="3796" y="0"/>
                  </a:moveTo>
                  <a:lnTo>
                    <a:pt x="1" y="6574"/>
                  </a:lnTo>
                  <a:lnTo>
                    <a:pt x="3796" y="13148"/>
                  </a:lnTo>
                  <a:lnTo>
                    <a:pt x="11389" y="13148"/>
                  </a:lnTo>
                  <a:lnTo>
                    <a:pt x="15183" y="6574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6D563C">
                <a:alpha val="54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6132034" y="2010869"/>
              <a:ext cx="656080" cy="568075"/>
            </a:xfrm>
            <a:custGeom>
              <a:rect b="b" l="l" r="r" t="t"/>
              <a:pathLst>
                <a:path extrusionOk="0" h="13149" w="15186">
                  <a:moveTo>
                    <a:pt x="3796" y="0"/>
                  </a:moveTo>
                  <a:lnTo>
                    <a:pt x="1" y="6574"/>
                  </a:lnTo>
                  <a:lnTo>
                    <a:pt x="3796" y="13148"/>
                  </a:lnTo>
                  <a:lnTo>
                    <a:pt x="11389" y="13148"/>
                  </a:lnTo>
                  <a:lnTo>
                    <a:pt x="15186" y="6574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668788" y="1701622"/>
              <a:ext cx="656080" cy="568118"/>
            </a:xfrm>
            <a:custGeom>
              <a:rect b="b" l="l" r="r" t="t"/>
              <a:pathLst>
                <a:path extrusionOk="0" h="13150" w="15186">
                  <a:moveTo>
                    <a:pt x="3797" y="0"/>
                  </a:moveTo>
                  <a:lnTo>
                    <a:pt x="1" y="6576"/>
                  </a:lnTo>
                  <a:lnTo>
                    <a:pt x="3797" y="13150"/>
                  </a:lnTo>
                  <a:lnTo>
                    <a:pt x="11389" y="13150"/>
                  </a:lnTo>
                  <a:lnTo>
                    <a:pt x="15185" y="6576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6D563C">
                <a:alpha val="54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132034" y="2629275"/>
              <a:ext cx="656080" cy="568162"/>
            </a:xfrm>
            <a:custGeom>
              <a:rect b="b" l="l" r="r" t="t"/>
              <a:pathLst>
                <a:path extrusionOk="0" h="13151" w="15186">
                  <a:moveTo>
                    <a:pt x="3796" y="0"/>
                  </a:moveTo>
                  <a:lnTo>
                    <a:pt x="1" y="6575"/>
                  </a:lnTo>
                  <a:lnTo>
                    <a:pt x="3796" y="13150"/>
                  </a:lnTo>
                  <a:lnTo>
                    <a:pt x="11389" y="13150"/>
                  </a:lnTo>
                  <a:lnTo>
                    <a:pt x="15186" y="6575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5058528" y="3247725"/>
              <a:ext cx="655993" cy="568162"/>
            </a:xfrm>
            <a:custGeom>
              <a:rect b="b" l="l" r="r" t="t"/>
              <a:pathLst>
                <a:path extrusionOk="0" h="13151" w="15184">
                  <a:moveTo>
                    <a:pt x="3796" y="0"/>
                  </a:moveTo>
                  <a:lnTo>
                    <a:pt x="1" y="6575"/>
                  </a:lnTo>
                  <a:lnTo>
                    <a:pt x="3796" y="13151"/>
                  </a:lnTo>
                  <a:lnTo>
                    <a:pt x="11389" y="13151"/>
                  </a:lnTo>
                  <a:lnTo>
                    <a:pt x="15183" y="6575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5595281" y="2938479"/>
              <a:ext cx="656080" cy="568162"/>
            </a:xfrm>
            <a:custGeom>
              <a:rect b="b" l="l" r="r" t="t"/>
              <a:pathLst>
                <a:path extrusionOk="0" h="13151" w="15186">
                  <a:moveTo>
                    <a:pt x="3797" y="1"/>
                  </a:moveTo>
                  <a:lnTo>
                    <a:pt x="0" y="6576"/>
                  </a:lnTo>
                  <a:lnTo>
                    <a:pt x="3797" y="13151"/>
                  </a:lnTo>
                  <a:lnTo>
                    <a:pt x="11389" y="13151"/>
                  </a:lnTo>
                  <a:lnTo>
                    <a:pt x="15185" y="6576"/>
                  </a:lnTo>
                  <a:lnTo>
                    <a:pt x="11389" y="1"/>
                  </a:lnTo>
                  <a:close/>
                </a:path>
              </a:pathLst>
            </a:custGeom>
            <a:solidFill>
              <a:srgbClr val="6D563C">
                <a:alpha val="54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6668788" y="2938479"/>
              <a:ext cx="656080" cy="568162"/>
            </a:xfrm>
            <a:custGeom>
              <a:rect b="b" l="l" r="r" t="t"/>
              <a:pathLst>
                <a:path extrusionOk="0" h="13151" w="15186">
                  <a:moveTo>
                    <a:pt x="3797" y="1"/>
                  </a:moveTo>
                  <a:lnTo>
                    <a:pt x="1" y="6576"/>
                  </a:lnTo>
                  <a:lnTo>
                    <a:pt x="3797" y="13151"/>
                  </a:lnTo>
                  <a:lnTo>
                    <a:pt x="11389" y="13151"/>
                  </a:lnTo>
                  <a:lnTo>
                    <a:pt x="15185" y="6576"/>
                  </a:lnTo>
                  <a:lnTo>
                    <a:pt x="11389" y="1"/>
                  </a:lnTo>
                  <a:close/>
                </a:path>
              </a:pathLst>
            </a:custGeom>
            <a:solidFill>
              <a:srgbClr val="6D563C">
                <a:alpha val="544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6668788" y="3556929"/>
              <a:ext cx="656080" cy="568205"/>
            </a:xfrm>
            <a:custGeom>
              <a:rect b="b" l="l" r="r" t="t"/>
              <a:pathLst>
                <a:path extrusionOk="0" h="13152" w="15186">
                  <a:moveTo>
                    <a:pt x="3797" y="1"/>
                  </a:moveTo>
                  <a:lnTo>
                    <a:pt x="1" y="6576"/>
                  </a:lnTo>
                  <a:lnTo>
                    <a:pt x="3797" y="13151"/>
                  </a:lnTo>
                  <a:lnTo>
                    <a:pt x="11389" y="13151"/>
                  </a:lnTo>
                  <a:lnTo>
                    <a:pt x="15185" y="6576"/>
                  </a:lnTo>
                  <a:lnTo>
                    <a:pt x="11389" y="1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6132034" y="2629275"/>
              <a:ext cx="656080" cy="568162"/>
            </a:xfrm>
            <a:custGeom>
              <a:rect b="b" l="l" r="r" t="t"/>
              <a:pathLst>
                <a:path extrusionOk="0" h="13151" w="15186">
                  <a:moveTo>
                    <a:pt x="3796" y="0"/>
                  </a:moveTo>
                  <a:lnTo>
                    <a:pt x="1" y="6575"/>
                  </a:lnTo>
                  <a:lnTo>
                    <a:pt x="3796" y="13150"/>
                  </a:lnTo>
                  <a:lnTo>
                    <a:pt x="11389" y="13150"/>
                  </a:lnTo>
                  <a:lnTo>
                    <a:pt x="15186" y="6575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6668788" y="3556929"/>
              <a:ext cx="656080" cy="568205"/>
            </a:xfrm>
            <a:custGeom>
              <a:rect b="b" l="l" r="r" t="t"/>
              <a:pathLst>
                <a:path extrusionOk="0" h="13152" w="15186">
                  <a:moveTo>
                    <a:pt x="3797" y="1"/>
                  </a:moveTo>
                  <a:lnTo>
                    <a:pt x="1" y="6576"/>
                  </a:lnTo>
                  <a:lnTo>
                    <a:pt x="3797" y="13151"/>
                  </a:lnTo>
                  <a:lnTo>
                    <a:pt x="11389" y="13151"/>
                  </a:lnTo>
                  <a:lnTo>
                    <a:pt x="15185" y="6576"/>
                  </a:lnTo>
                  <a:lnTo>
                    <a:pt x="11389" y="1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5595281" y="2320077"/>
              <a:ext cx="656080" cy="568118"/>
            </a:xfrm>
            <a:custGeom>
              <a:rect b="b" l="l" r="r" t="t"/>
              <a:pathLst>
                <a:path extrusionOk="0" h="13150" w="15186">
                  <a:moveTo>
                    <a:pt x="3797" y="0"/>
                  </a:moveTo>
                  <a:lnTo>
                    <a:pt x="0" y="6576"/>
                  </a:lnTo>
                  <a:lnTo>
                    <a:pt x="3797" y="13150"/>
                  </a:lnTo>
                  <a:lnTo>
                    <a:pt x="11389" y="13150"/>
                  </a:lnTo>
                  <a:lnTo>
                    <a:pt x="15185" y="6576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6668788" y="2320029"/>
              <a:ext cx="656080" cy="568162"/>
            </a:xfrm>
            <a:custGeom>
              <a:rect b="b" l="l" r="r" t="t"/>
              <a:pathLst>
                <a:path extrusionOk="0" h="13151" w="15186">
                  <a:moveTo>
                    <a:pt x="3797" y="1"/>
                  </a:moveTo>
                  <a:lnTo>
                    <a:pt x="1" y="6576"/>
                  </a:lnTo>
                  <a:lnTo>
                    <a:pt x="3797" y="13151"/>
                  </a:lnTo>
                  <a:lnTo>
                    <a:pt x="11389" y="13151"/>
                  </a:lnTo>
                  <a:lnTo>
                    <a:pt x="15185" y="6576"/>
                  </a:lnTo>
                  <a:lnTo>
                    <a:pt x="11389" y="1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595281" y="3556929"/>
              <a:ext cx="656080" cy="568205"/>
            </a:xfrm>
            <a:custGeom>
              <a:rect b="b" l="l" r="r" t="t"/>
              <a:pathLst>
                <a:path extrusionOk="0" h="13152" w="15186">
                  <a:moveTo>
                    <a:pt x="3797" y="1"/>
                  </a:moveTo>
                  <a:lnTo>
                    <a:pt x="0" y="6576"/>
                  </a:lnTo>
                  <a:lnTo>
                    <a:pt x="3797" y="13151"/>
                  </a:lnTo>
                  <a:lnTo>
                    <a:pt x="11389" y="13151"/>
                  </a:lnTo>
                  <a:lnTo>
                    <a:pt x="15185" y="6576"/>
                  </a:lnTo>
                  <a:lnTo>
                    <a:pt x="11389" y="1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5058528" y="2629275"/>
              <a:ext cx="655993" cy="568162"/>
            </a:xfrm>
            <a:custGeom>
              <a:rect b="b" l="l" r="r" t="t"/>
              <a:pathLst>
                <a:path extrusionOk="0" h="13151" w="15184">
                  <a:moveTo>
                    <a:pt x="3796" y="0"/>
                  </a:moveTo>
                  <a:lnTo>
                    <a:pt x="1" y="6575"/>
                  </a:lnTo>
                  <a:lnTo>
                    <a:pt x="3796" y="13150"/>
                  </a:lnTo>
                  <a:lnTo>
                    <a:pt x="11389" y="13150"/>
                  </a:lnTo>
                  <a:lnTo>
                    <a:pt x="15183" y="6575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6132034" y="3247725"/>
              <a:ext cx="656080" cy="568162"/>
            </a:xfrm>
            <a:custGeom>
              <a:rect b="b" l="l" r="r" t="t"/>
              <a:pathLst>
                <a:path extrusionOk="0" h="13151" w="15186">
                  <a:moveTo>
                    <a:pt x="3796" y="0"/>
                  </a:moveTo>
                  <a:lnTo>
                    <a:pt x="1" y="6575"/>
                  </a:lnTo>
                  <a:lnTo>
                    <a:pt x="3796" y="13151"/>
                  </a:lnTo>
                  <a:lnTo>
                    <a:pt x="11389" y="13151"/>
                  </a:lnTo>
                  <a:lnTo>
                    <a:pt x="15186" y="6575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3900825" y="4534700"/>
              <a:ext cx="2938200" cy="411000"/>
            </a:xfrm>
            <a:prstGeom prst="ellipse">
              <a:avLst/>
            </a:prstGeom>
            <a:solidFill>
              <a:srgbClr val="383030">
                <a:alpha val="177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19"/>
            <p:cNvPicPr preferRelativeResize="0"/>
            <p:nvPr/>
          </p:nvPicPr>
          <p:blipFill rotWithShape="1">
            <a:blip r:embed="rId3">
              <a:alphaModFix/>
            </a:blip>
            <a:srcRect b="11455" l="11737" r="11745" t="11455"/>
            <a:stretch/>
          </p:blipFill>
          <p:spPr>
            <a:xfrm>
              <a:off x="4200575" y="2010863"/>
              <a:ext cx="2638451" cy="26582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383030">
                  <a:alpha val="50000"/>
                </a:srgbClr>
              </a:outerShdw>
            </a:effectLst>
          </p:spPr>
        </p:pic>
      </p:grpSp>
      <p:sp>
        <p:nvSpPr>
          <p:cNvPr id="180" name="Google Shape;180;p19"/>
          <p:cNvSpPr txBox="1"/>
          <p:nvPr/>
        </p:nvSpPr>
        <p:spPr>
          <a:xfrm>
            <a:off x="1973550" y="208225"/>
            <a:ext cx="5196900" cy="13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400">
                <a:solidFill>
                  <a:srgbClr val="383030"/>
                </a:solidFill>
              </a:rPr>
              <a:t>Agradecimientos</a:t>
            </a:r>
            <a:endParaRPr b="1" sz="4400">
              <a:solidFill>
                <a:srgbClr val="383030"/>
              </a:solidFill>
            </a:endParaRPr>
          </a:p>
        </p:txBody>
      </p:sp>
      <p:sp>
        <p:nvSpPr>
          <p:cNvPr id="181" name="Google Shape;181;p19"/>
          <p:cNvSpPr txBox="1"/>
          <p:nvPr/>
        </p:nvSpPr>
        <p:spPr>
          <a:xfrm flipH="1">
            <a:off x="353200" y="1150525"/>
            <a:ext cx="2020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83030"/>
                </a:solidFill>
              </a:rPr>
              <a:t>A la UDB </a:t>
            </a:r>
            <a:r>
              <a:rPr lang="es" sz="1700">
                <a:solidFill>
                  <a:srgbClr val="383030"/>
                </a:solidFill>
              </a:rPr>
              <a:t>Química</a:t>
            </a:r>
            <a:endParaRPr sz="1700">
              <a:solidFill>
                <a:srgbClr val="383030"/>
              </a:solidFill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353200" y="1550725"/>
            <a:ext cx="57654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83030"/>
                </a:solidFill>
              </a:rPr>
              <a:t>A la </a:t>
            </a:r>
            <a:r>
              <a:rPr lang="es" sz="1700">
                <a:solidFill>
                  <a:srgbClr val="383030"/>
                </a:solidFill>
              </a:rPr>
              <a:t>Secretaría</a:t>
            </a:r>
            <a:r>
              <a:rPr lang="es" sz="1700">
                <a:solidFill>
                  <a:srgbClr val="383030"/>
                </a:solidFill>
              </a:rPr>
              <a:t> de Ciencia, </a:t>
            </a:r>
            <a:r>
              <a:rPr lang="es" sz="1700">
                <a:solidFill>
                  <a:srgbClr val="383030"/>
                </a:solidFill>
              </a:rPr>
              <a:t>Tecnología</a:t>
            </a:r>
            <a:r>
              <a:rPr lang="es" sz="1700">
                <a:solidFill>
                  <a:srgbClr val="383030"/>
                </a:solidFill>
              </a:rPr>
              <a:t> e </a:t>
            </a:r>
            <a:r>
              <a:rPr lang="es" sz="1700">
                <a:solidFill>
                  <a:srgbClr val="383030"/>
                </a:solidFill>
              </a:rPr>
              <a:t>Innovación</a:t>
            </a:r>
            <a:r>
              <a:rPr lang="es" sz="1700">
                <a:solidFill>
                  <a:srgbClr val="383030"/>
                </a:solidFill>
              </a:rPr>
              <a:t> Productiva (SeCTIP)</a:t>
            </a:r>
            <a:endParaRPr sz="1700">
              <a:solidFill>
                <a:srgbClr val="3830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830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83030"/>
                </a:solidFill>
              </a:rPr>
              <a:t>Y a todo el equipo del Proyecto de </a:t>
            </a:r>
            <a:r>
              <a:rPr lang="es" sz="1700">
                <a:solidFill>
                  <a:srgbClr val="383030"/>
                </a:solidFill>
              </a:rPr>
              <a:t>Investigación</a:t>
            </a:r>
            <a:r>
              <a:rPr lang="es" sz="1700">
                <a:solidFill>
                  <a:srgbClr val="383030"/>
                </a:solidFill>
              </a:rPr>
              <a:t> “Factores motivacionales y metodologías activas para mejorar el abordaje teórico-práctico de química básica para estudiantes de ingeniería”</a:t>
            </a:r>
            <a:endParaRPr sz="1700">
              <a:solidFill>
                <a:srgbClr val="3830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830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83030"/>
                </a:solidFill>
              </a:rPr>
              <a:t>Y a los organizadores de JEIN 2023</a:t>
            </a:r>
            <a:endParaRPr sz="1700">
              <a:solidFill>
                <a:srgbClr val="3830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8303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83030"/>
                </a:solidFill>
              </a:rPr>
              <a:t>Que hicieron posible esta </a:t>
            </a:r>
            <a:r>
              <a:rPr lang="es" sz="1700">
                <a:solidFill>
                  <a:srgbClr val="383030"/>
                </a:solidFill>
              </a:rPr>
              <a:t>presentación</a:t>
            </a:r>
            <a:endParaRPr sz="1700">
              <a:solidFill>
                <a:srgbClr val="383030"/>
              </a:solidFill>
            </a:endParaRPr>
          </a:p>
        </p:txBody>
      </p:sp>
      <p:grpSp>
        <p:nvGrpSpPr>
          <p:cNvPr id="183" name="Google Shape;183;p19"/>
          <p:cNvGrpSpPr/>
          <p:nvPr/>
        </p:nvGrpSpPr>
        <p:grpSpPr>
          <a:xfrm rot="-6097810">
            <a:off x="338805" y="-237215"/>
            <a:ext cx="1698731" cy="2076501"/>
            <a:chOff x="6439968" y="352437"/>
            <a:chExt cx="1698678" cy="2076436"/>
          </a:xfrm>
        </p:grpSpPr>
        <p:sp>
          <p:nvSpPr>
            <p:cNvPr id="184" name="Google Shape;184;p19"/>
            <p:cNvSpPr/>
            <p:nvPr/>
          </p:nvSpPr>
          <p:spPr>
            <a:xfrm flipH="1">
              <a:off x="7494389" y="352437"/>
              <a:ext cx="644257" cy="557955"/>
            </a:xfrm>
            <a:custGeom>
              <a:rect b="b" l="l" r="r" t="t"/>
              <a:pathLst>
                <a:path extrusionOk="0" h="13150" w="15184">
                  <a:moveTo>
                    <a:pt x="3796" y="1"/>
                  </a:moveTo>
                  <a:lnTo>
                    <a:pt x="1" y="6576"/>
                  </a:lnTo>
                  <a:lnTo>
                    <a:pt x="3796" y="13150"/>
                  </a:lnTo>
                  <a:lnTo>
                    <a:pt x="11389" y="13150"/>
                  </a:lnTo>
                  <a:lnTo>
                    <a:pt x="15183" y="6576"/>
                  </a:lnTo>
                  <a:lnTo>
                    <a:pt x="11389" y="1"/>
                  </a:lnTo>
                  <a:close/>
                </a:path>
              </a:pathLst>
            </a:custGeom>
            <a:solidFill>
              <a:srgbClr val="BB94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 flipH="1">
              <a:off x="6439968" y="352437"/>
              <a:ext cx="644342" cy="557955"/>
            </a:xfrm>
            <a:custGeom>
              <a:rect b="b" l="l" r="r" t="t"/>
              <a:pathLst>
                <a:path extrusionOk="0" h="13150" w="15186">
                  <a:moveTo>
                    <a:pt x="3796" y="1"/>
                  </a:moveTo>
                  <a:lnTo>
                    <a:pt x="1" y="6576"/>
                  </a:lnTo>
                  <a:lnTo>
                    <a:pt x="3796" y="13150"/>
                  </a:lnTo>
                  <a:lnTo>
                    <a:pt x="11389" y="13150"/>
                  </a:lnTo>
                  <a:lnTo>
                    <a:pt x="15186" y="6576"/>
                  </a:lnTo>
                  <a:lnTo>
                    <a:pt x="11389" y="1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 flipH="1">
              <a:off x="6967136" y="1263560"/>
              <a:ext cx="644342" cy="557955"/>
            </a:xfrm>
            <a:custGeom>
              <a:rect b="b" l="l" r="r" t="t"/>
              <a:pathLst>
                <a:path extrusionOk="0" h="13150" w="15186">
                  <a:moveTo>
                    <a:pt x="3797" y="1"/>
                  </a:moveTo>
                  <a:lnTo>
                    <a:pt x="0" y="6576"/>
                  </a:lnTo>
                  <a:lnTo>
                    <a:pt x="3797" y="13150"/>
                  </a:lnTo>
                  <a:lnTo>
                    <a:pt x="11389" y="13150"/>
                  </a:lnTo>
                  <a:lnTo>
                    <a:pt x="15185" y="6576"/>
                  </a:lnTo>
                  <a:lnTo>
                    <a:pt x="11389" y="1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 flipH="1">
              <a:off x="7494389" y="959880"/>
              <a:ext cx="644257" cy="557955"/>
            </a:xfrm>
            <a:custGeom>
              <a:rect b="b" l="l" r="r" t="t"/>
              <a:pathLst>
                <a:path extrusionOk="0" h="13150" w="15184">
                  <a:moveTo>
                    <a:pt x="3796" y="0"/>
                  </a:moveTo>
                  <a:lnTo>
                    <a:pt x="1" y="6575"/>
                  </a:lnTo>
                  <a:lnTo>
                    <a:pt x="3796" y="13149"/>
                  </a:lnTo>
                  <a:lnTo>
                    <a:pt x="11389" y="13149"/>
                  </a:lnTo>
                  <a:lnTo>
                    <a:pt x="15183" y="6575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5885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 flipH="1">
              <a:off x="6967136" y="1870961"/>
              <a:ext cx="644342" cy="557912"/>
            </a:xfrm>
            <a:custGeom>
              <a:rect b="b" l="l" r="r" t="t"/>
              <a:pathLst>
                <a:path extrusionOk="0" h="13149" w="15186">
                  <a:moveTo>
                    <a:pt x="3797" y="1"/>
                  </a:moveTo>
                  <a:lnTo>
                    <a:pt x="0" y="6574"/>
                  </a:lnTo>
                  <a:lnTo>
                    <a:pt x="3797" y="13149"/>
                  </a:lnTo>
                  <a:lnTo>
                    <a:pt x="11389" y="13149"/>
                  </a:lnTo>
                  <a:lnTo>
                    <a:pt x="15185" y="6574"/>
                  </a:lnTo>
                  <a:lnTo>
                    <a:pt x="11389" y="1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 flipH="1">
              <a:off x="6967136" y="656159"/>
              <a:ext cx="644342" cy="557954"/>
            </a:xfrm>
            <a:custGeom>
              <a:rect b="b" l="l" r="r" t="t"/>
              <a:pathLst>
                <a:path extrusionOk="0" h="13150" w="15186">
                  <a:moveTo>
                    <a:pt x="3797" y="0"/>
                  </a:moveTo>
                  <a:lnTo>
                    <a:pt x="0" y="6576"/>
                  </a:lnTo>
                  <a:lnTo>
                    <a:pt x="3797" y="13150"/>
                  </a:lnTo>
                  <a:lnTo>
                    <a:pt x="11389" y="13150"/>
                  </a:lnTo>
                  <a:lnTo>
                    <a:pt x="15185" y="6576"/>
                  </a:lnTo>
                  <a:lnTo>
                    <a:pt x="11389" y="0"/>
                  </a:lnTo>
                  <a:close/>
                </a:path>
              </a:pathLst>
            </a:custGeom>
            <a:solidFill>
              <a:srgbClr val="004717">
                <a:alpha val="215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