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7" r:id="rId3"/>
    <p:sldId id="277" r:id="rId4"/>
    <p:sldId id="257" r:id="rId5"/>
    <p:sldId id="278" r:id="rId6"/>
    <p:sldId id="258" r:id="rId7"/>
    <p:sldId id="259" r:id="rId8"/>
    <p:sldId id="260" r:id="rId9"/>
    <p:sldId id="265" r:id="rId10"/>
    <p:sldId id="261" r:id="rId11"/>
    <p:sldId id="279" r:id="rId12"/>
    <p:sldId id="262" r:id="rId13"/>
    <p:sldId id="264" r:id="rId14"/>
    <p:sldId id="280" r:id="rId15"/>
    <p:sldId id="266" r:id="rId16"/>
    <p:sldId id="281" r:id="rId17"/>
    <p:sldId id="268" r:id="rId18"/>
    <p:sldId id="269" r:id="rId19"/>
    <p:sldId id="270" r:id="rId20"/>
    <p:sldId id="271" r:id="rId21"/>
    <p:sldId id="282" r:id="rId22"/>
    <p:sldId id="272" r:id="rId23"/>
    <p:sldId id="273" r:id="rId24"/>
    <p:sldId id="274" r:id="rId25"/>
    <p:sldId id="275" r:id="rId26"/>
    <p:sldId id="276" r:id="rId27"/>
    <p:sldId id="283" r:id="rId28"/>
    <p:sldId id="284" r:id="rId29"/>
    <p:sldId id="285" r:id="rId30"/>
    <p:sldId id="286" r:id="rId31"/>
    <p:sldId id="287" r:id="rId32"/>
    <p:sldId id="288" r:id="rId33"/>
    <p:sldId id="289" r:id="rId34"/>
    <p:sldId id="291" r:id="rId35"/>
    <p:sldId id="290"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C44E681-823C-47D3-A208-02B1C800A257}">
          <p14:sldIdLst>
            <p14:sldId id="256"/>
            <p14:sldId id="267"/>
            <p14:sldId id="277"/>
            <p14:sldId id="257"/>
            <p14:sldId id="278"/>
            <p14:sldId id="258"/>
            <p14:sldId id="259"/>
            <p14:sldId id="260"/>
            <p14:sldId id="265"/>
            <p14:sldId id="261"/>
            <p14:sldId id="279"/>
            <p14:sldId id="262"/>
            <p14:sldId id="264"/>
            <p14:sldId id="280"/>
            <p14:sldId id="266"/>
            <p14:sldId id="281"/>
            <p14:sldId id="268"/>
            <p14:sldId id="269"/>
            <p14:sldId id="270"/>
            <p14:sldId id="271"/>
            <p14:sldId id="282"/>
            <p14:sldId id="272"/>
            <p14:sldId id="273"/>
            <p14:sldId id="274"/>
            <p14:sldId id="275"/>
            <p14:sldId id="276"/>
            <p14:sldId id="283"/>
            <p14:sldId id="284"/>
            <p14:sldId id="285"/>
            <p14:sldId id="286"/>
            <p14:sldId id="287"/>
            <p14:sldId id="288"/>
            <p14:sldId id="289"/>
            <p14:sldId id="291"/>
            <p14:sldId id="290"/>
            <p14:sldId id="292"/>
            <p14:sldId id="293"/>
            <p14:sldId id="294"/>
            <p14:sldId id="295"/>
            <p14:sldId id="296"/>
            <p14:sldId id="297"/>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8E1"/>
    <a:srgbClr val="FFFFCC"/>
    <a:srgbClr val="7CB9E2"/>
    <a:srgbClr val="65AD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2"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3/15/2017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3/15/2017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3/15/2017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3/15/2017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3/15/2017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3/15/2017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8.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76421" y="672353"/>
            <a:ext cx="8791575" cy="858837"/>
          </a:xfrm>
        </p:spPr>
        <p:txBody>
          <a:bodyPr/>
          <a:lstStyle/>
          <a:p>
            <a:pPr algn="ctr"/>
            <a:r>
              <a:rPr lang="es-AR" cap="none" dirty="0" smtClean="0">
                <a:solidFill>
                  <a:schemeClr val="bg1"/>
                </a:solidFill>
                <a:latin typeface="Arial" panose="020B0604020202020204" pitchFamily="34" charset="0"/>
                <a:cs typeface="Arial" panose="020B0604020202020204" pitchFamily="34" charset="0"/>
              </a:rPr>
              <a:t>Proyecto </a:t>
            </a:r>
            <a:r>
              <a:rPr lang="es-AR" cap="none" dirty="0">
                <a:solidFill>
                  <a:schemeClr val="bg1"/>
                </a:solidFill>
                <a:latin typeface="Arial" panose="020B0604020202020204" pitchFamily="34" charset="0"/>
                <a:cs typeface="Arial" panose="020B0604020202020204" pitchFamily="34" charset="0"/>
              </a:rPr>
              <a:t>final</a:t>
            </a:r>
            <a:endParaRPr lang="es-ES_tradnl" dirty="0">
              <a:solidFill>
                <a:schemeClr val="bg1"/>
              </a:solidFill>
            </a:endParaRPr>
          </a:p>
        </p:txBody>
      </p:sp>
      <p:sp>
        <p:nvSpPr>
          <p:cNvPr id="3" name="Subtítulo 2"/>
          <p:cNvSpPr>
            <a:spLocks noGrp="1"/>
          </p:cNvSpPr>
          <p:nvPr>
            <p:ph type="subTitle" idx="1"/>
          </p:nvPr>
        </p:nvSpPr>
        <p:spPr>
          <a:xfrm>
            <a:off x="1876421" y="2512826"/>
            <a:ext cx="8791575" cy="1655762"/>
          </a:xfrm>
        </p:spPr>
        <p:txBody>
          <a:bodyPr>
            <a:normAutofit fontScale="77500" lnSpcReduction="20000"/>
          </a:bodyPr>
          <a:lstStyle/>
          <a:p>
            <a:pPr algn="ctr"/>
            <a:r>
              <a:rPr lang="es-AR" sz="4000" b="1" i="1" cap="none" dirty="0">
                <a:solidFill>
                  <a:schemeClr val="bg1"/>
                </a:solidFill>
                <a:latin typeface="Arial" panose="020B0604020202020204" pitchFamily="34" charset="0"/>
                <a:cs typeface="Arial" panose="020B0604020202020204" pitchFamily="34" charset="0"/>
              </a:rPr>
              <a:t>“Mejoramiento y ampliación redes 13,2 </a:t>
            </a:r>
            <a:r>
              <a:rPr lang="es-AR" sz="4000" b="1" i="1" cap="none" dirty="0" err="1">
                <a:solidFill>
                  <a:schemeClr val="bg1"/>
                </a:solidFill>
                <a:latin typeface="Arial" panose="020B0604020202020204" pitchFamily="34" charset="0"/>
                <a:cs typeface="Arial" panose="020B0604020202020204" pitchFamily="34" charset="0"/>
              </a:rPr>
              <a:t>kV</a:t>
            </a:r>
            <a:r>
              <a:rPr lang="es-AR" sz="4000" b="1" i="1" cap="none" dirty="0">
                <a:solidFill>
                  <a:schemeClr val="bg1"/>
                </a:solidFill>
                <a:latin typeface="Arial" panose="020B0604020202020204" pitchFamily="34" charset="0"/>
                <a:cs typeface="Arial" panose="020B0604020202020204" pitchFamily="34" charset="0"/>
              </a:rPr>
              <a:t> zona sur de Concordia</a:t>
            </a:r>
            <a:r>
              <a:rPr lang="es-AR" sz="4000" b="1" i="1" cap="none" dirty="0" smtClean="0">
                <a:solidFill>
                  <a:schemeClr val="bg1"/>
                </a:solidFill>
                <a:latin typeface="Arial" panose="020B0604020202020204" pitchFamily="34" charset="0"/>
                <a:cs typeface="Arial" panose="020B0604020202020204" pitchFamily="34" charset="0"/>
              </a:rPr>
              <a:t>”</a:t>
            </a:r>
          </a:p>
          <a:p>
            <a:pPr algn="ctr"/>
            <a:r>
              <a:rPr lang="es-AR" sz="4000" b="1" i="1" cap="none" dirty="0" smtClean="0">
                <a:solidFill>
                  <a:schemeClr val="bg1"/>
                </a:solidFill>
                <a:latin typeface="Arial" panose="020B0604020202020204" pitchFamily="34" charset="0"/>
                <a:cs typeface="Arial" panose="020B0604020202020204" pitchFamily="34" charset="0"/>
              </a:rPr>
              <a:t>(Versión 2)</a:t>
            </a:r>
            <a:endParaRPr lang="es-ES_tradnl" sz="4000" b="1" dirty="0">
              <a:solidFill>
                <a:schemeClr val="bg1"/>
              </a:solidFill>
            </a:endParaRPr>
          </a:p>
        </p:txBody>
      </p:sp>
      <p:sp>
        <p:nvSpPr>
          <p:cNvPr id="4" name="CuadroTexto 3"/>
          <p:cNvSpPr txBox="1"/>
          <p:nvPr/>
        </p:nvSpPr>
        <p:spPr>
          <a:xfrm>
            <a:off x="1876421" y="4921623"/>
            <a:ext cx="8791575" cy="1015663"/>
          </a:xfrm>
          <a:prstGeom prst="rect">
            <a:avLst/>
          </a:prstGeom>
          <a:noFill/>
        </p:spPr>
        <p:txBody>
          <a:bodyPr wrap="square" rtlCol="0">
            <a:spAutoFit/>
          </a:bodyPr>
          <a:lstStyle/>
          <a:p>
            <a:r>
              <a:rPr lang="es-AR" sz="2000" b="1" u="sng" dirty="0">
                <a:solidFill>
                  <a:schemeClr val="bg1"/>
                </a:solidFill>
                <a:latin typeface="Arial" panose="020B0604020202020204" pitchFamily="34" charset="0"/>
                <a:cs typeface="Arial" panose="020B0604020202020204" pitchFamily="34" charset="0"/>
              </a:rPr>
              <a:t>Profesor: </a:t>
            </a:r>
            <a:r>
              <a:rPr lang="es-AR" sz="2000" b="1" dirty="0">
                <a:solidFill>
                  <a:schemeClr val="bg1"/>
                </a:solidFill>
                <a:latin typeface="Arial" panose="020B0604020202020204" pitchFamily="34" charset="0"/>
                <a:cs typeface="Arial" panose="020B0604020202020204" pitchFamily="34" charset="0"/>
              </a:rPr>
              <a:t>Federico </a:t>
            </a:r>
            <a:r>
              <a:rPr lang="es-AR" sz="2000" b="1" dirty="0" err="1" smtClean="0">
                <a:solidFill>
                  <a:schemeClr val="bg1"/>
                </a:solidFill>
                <a:latin typeface="Arial" panose="020B0604020202020204" pitchFamily="34" charset="0"/>
                <a:cs typeface="Arial" panose="020B0604020202020204" pitchFamily="34" charset="0"/>
              </a:rPr>
              <a:t>Schattenhofer</a:t>
            </a:r>
            <a:endParaRPr lang="es-AR" sz="2000" b="1" dirty="0" smtClean="0">
              <a:solidFill>
                <a:schemeClr val="bg1"/>
              </a:solidFill>
              <a:latin typeface="Arial" panose="020B0604020202020204" pitchFamily="34" charset="0"/>
              <a:cs typeface="Arial" panose="020B0604020202020204" pitchFamily="34" charset="0"/>
            </a:endParaRPr>
          </a:p>
          <a:p>
            <a:endParaRPr lang="es-AR" sz="2000" b="1" dirty="0">
              <a:solidFill>
                <a:schemeClr val="bg1"/>
              </a:solidFill>
              <a:latin typeface="Arial" panose="020B0604020202020204" pitchFamily="34" charset="0"/>
              <a:cs typeface="Arial" panose="020B0604020202020204" pitchFamily="34" charset="0"/>
            </a:endParaRPr>
          </a:p>
          <a:p>
            <a:r>
              <a:rPr lang="es-AR" sz="2000" b="1" u="sng" dirty="0" smtClean="0">
                <a:solidFill>
                  <a:schemeClr val="bg1"/>
                </a:solidFill>
                <a:latin typeface="Arial" panose="020B0604020202020204" pitchFamily="34" charset="0"/>
                <a:cs typeface="Arial" panose="020B0604020202020204" pitchFamily="34" charset="0"/>
              </a:rPr>
              <a:t>Alumno: </a:t>
            </a:r>
            <a:r>
              <a:rPr lang="es-AR" sz="2000" b="1" dirty="0" smtClean="0">
                <a:solidFill>
                  <a:schemeClr val="bg1"/>
                </a:solidFill>
                <a:latin typeface="Arial" panose="020B0604020202020204" pitchFamily="34" charset="0"/>
                <a:cs typeface="Arial" panose="020B0604020202020204" pitchFamily="34" charset="0"/>
              </a:rPr>
              <a:t>Gustavo Rojas</a:t>
            </a:r>
            <a:endParaRPr lang="es-ES_tradnl" sz="2000" b="1" dirty="0">
              <a:solidFill>
                <a:schemeClr val="bg1"/>
              </a:solidFill>
            </a:endParaRPr>
          </a:p>
        </p:txBody>
      </p:sp>
    </p:spTree>
    <p:extLst>
      <p:ext uri="{BB962C8B-B14F-4D97-AF65-F5344CB8AC3E}">
        <p14:creationId xmlns:p14="http://schemas.microsoft.com/office/powerpoint/2010/main" val="33315368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a:noFill/>
        </p:spPr>
      </p:pic>
      <p:sp>
        <p:nvSpPr>
          <p:cNvPr id="5" name="Elipse 4"/>
          <p:cNvSpPr/>
          <p:nvPr/>
        </p:nvSpPr>
        <p:spPr>
          <a:xfrm>
            <a:off x="8970580" y="0"/>
            <a:ext cx="3011214" cy="2632842"/>
          </a:xfrm>
          <a:prstGeom prst="ellipse">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Elipse 5"/>
          <p:cNvSpPr/>
          <p:nvPr/>
        </p:nvSpPr>
        <p:spPr>
          <a:xfrm>
            <a:off x="9548650" y="6114392"/>
            <a:ext cx="588578" cy="6017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FF00"/>
              </a:solidFill>
            </a:endParaRPr>
          </a:p>
        </p:txBody>
      </p:sp>
      <p:sp>
        <p:nvSpPr>
          <p:cNvPr id="7" name="CuadroTexto 6"/>
          <p:cNvSpPr txBox="1"/>
          <p:nvPr/>
        </p:nvSpPr>
        <p:spPr>
          <a:xfrm>
            <a:off x="4913586" y="1592317"/>
            <a:ext cx="2364828" cy="584775"/>
          </a:xfrm>
          <a:prstGeom prst="rect">
            <a:avLst/>
          </a:prstGeom>
          <a:noFill/>
        </p:spPr>
        <p:txBody>
          <a:bodyPr wrap="square" rtlCol="0">
            <a:spAutoFit/>
          </a:bodyPr>
          <a:lstStyle/>
          <a:p>
            <a:r>
              <a:rPr lang="es-ES_tradnl" sz="3200" b="1" dirty="0" smtClean="0">
                <a:solidFill>
                  <a:srgbClr val="FFFF00"/>
                </a:solidFill>
                <a:latin typeface="Times New Roman" panose="02020603050405020304" pitchFamily="18" charset="0"/>
                <a:cs typeface="Times New Roman" panose="02020603050405020304" pitchFamily="18" charset="0"/>
              </a:rPr>
              <a:t>Yuquerí</a:t>
            </a:r>
            <a:endParaRPr lang="es-ES_tradnl" sz="3200" b="1" dirty="0">
              <a:solidFill>
                <a:srgbClr val="FFFF00"/>
              </a:solidFill>
              <a:latin typeface="Times New Roman" panose="02020603050405020304" pitchFamily="18" charset="0"/>
              <a:cs typeface="Times New Roman" panose="02020603050405020304" pitchFamily="18" charset="0"/>
            </a:endParaRPr>
          </a:p>
        </p:txBody>
      </p:sp>
      <p:sp>
        <p:nvSpPr>
          <p:cNvPr id="8" name="Elipse 7"/>
          <p:cNvSpPr/>
          <p:nvPr/>
        </p:nvSpPr>
        <p:spPr>
          <a:xfrm>
            <a:off x="6342994" y="1142999"/>
            <a:ext cx="588578" cy="6017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FF00"/>
              </a:solidFill>
            </a:endParaRPr>
          </a:p>
        </p:txBody>
      </p:sp>
      <p:sp>
        <p:nvSpPr>
          <p:cNvPr id="9" name="CuadroTexto 8"/>
          <p:cNvSpPr txBox="1"/>
          <p:nvPr/>
        </p:nvSpPr>
        <p:spPr>
          <a:xfrm>
            <a:off x="6847490" y="6051784"/>
            <a:ext cx="2995449" cy="584775"/>
          </a:xfrm>
          <a:prstGeom prst="rect">
            <a:avLst/>
          </a:prstGeom>
          <a:noFill/>
        </p:spPr>
        <p:txBody>
          <a:bodyPr wrap="square" rtlCol="0">
            <a:spAutoFit/>
          </a:bodyPr>
          <a:lstStyle/>
          <a:p>
            <a:r>
              <a:rPr lang="es-ES_tradnl" sz="3200" b="1" dirty="0" smtClean="0">
                <a:solidFill>
                  <a:srgbClr val="FFFF00"/>
                </a:solidFill>
                <a:latin typeface="Times New Roman" panose="02020603050405020304" pitchFamily="18" charset="0"/>
                <a:cs typeface="Times New Roman" panose="02020603050405020304" pitchFamily="18" charset="0"/>
              </a:rPr>
              <a:t>Puerto </a:t>
            </a:r>
            <a:r>
              <a:rPr lang="es-ES_tradnl" sz="3200" b="1" dirty="0" err="1" smtClean="0">
                <a:solidFill>
                  <a:srgbClr val="FFFF00"/>
                </a:solidFill>
                <a:latin typeface="Times New Roman" panose="02020603050405020304" pitchFamily="18" charset="0"/>
                <a:cs typeface="Times New Roman" panose="02020603050405020304" pitchFamily="18" charset="0"/>
              </a:rPr>
              <a:t>Yerua</a:t>
            </a:r>
            <a:endParaRPr lang="es-ES_tradnl" sz="3200" b="1" dirty="0">
              <a:solidFill>
                <a:srgbClr val="FFFF00"/>
              </a:solidFill>
              <a:latin typeface="Times New Roman" panose="02020603050405020304" pitchFamily="18" charset="0"/>
              <a:cs typeface="Times New Roman" panose="02020603050405020304" pitchFamily="18" charset="0"/>
            </a:endParaRPr>
          </a:p>
        </p:txBody>
      </p:sp>
      <p:sp>
        <p:nvSpPr>
          <p:cNvPr id="10" name="Elipse 9"/>
          <p:cNvSpPr/>
          <p:nvPr/>
        </p:nvSpPr>
        <p:spPr>
          <a:xfrm>
            <a:off x="5859519" y="3915828"/>
            <a:ext cx="588578" cy="6017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FF00"/>
              </a:solidFill>
            </a:endParaRPr>
          </a:p>
        </p:txBody>
      </p:sp>
      <p:sp>
        <p:nvSpPr>
          <p:cNvPr id="11" name="CuadroTexto 10"/>
          <p:cNvSpPr txBox="1"/>
          <p:nvPr/>
        </p:nvSpPr>
        <p:spPr>
          <a:xfrm>
            <a:off x="3744310" y="3910569"/>
            <a:ext cx="2995449" cy="584775"/>
          </a:xfrm>
          <a:prstGeom prst="rect">
            <a:avLst/>
          </a:prstGeom>
          <a:noFill/>
        </p:spPr>
        <p:txBody>
          <a:bodyPr wrap="square" rtlCol="0">
            <a:spAutoFit/>
          </a:bodyPr>
          <a:lstStyle/>
          <a:p>
            <a:r>
              <a:rPr lang="es-ES_tradnl" sz="3200" b="1" dirty="0" smtClean="0">
                <a:solidFill>
                  <a:srgbClr val="FFFF00"/>
                </a:solidFill>
                <a:latin typeface="Times New Roman" panose="02020603050405020304" pitchFamily="18" charset="0"/>
                <a:cs typeface="Times New Roman" panose="02020603050405020304" pitchFamily="18" charset="0"/>
              </a:rPr>
              <a:t>Calabacilla</a:t>
            </a:r>
            <a:endParaRPr lang="es-ES_tradnl" sz="3200" b="1" dirty="0">
              <a:solidFill>
                <a:srgbClr val="FFFF00"/>
              </a:solidFill>
              <a:latin typeface="Times New Roman" panose="02020603050405020304" pitchFamily="18" charset="0"/>
              <a:cs typeface="Times New Roman" panose="02020603050405020304" pitchFamily="18" charset="0"/>
            </a:endParaRPr>
          </a:p>
        </p:txBody>
      </p:sp>
      <p:sp>
        <p:nvSpPr>
          <p:cNvPr id="13" name="Elipse 12"/>
          <p:cNvSpPr/>
          <p:nvPr/>
        </p:nvSpPr>
        <p:spPr>
          <a:xfrm>
            <a:off x="777767" y="3128140"/>
            <a:ext cx="588578" cy="6017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FFF00"/>
              </a:solidFill>
            </a:endParaRPr>
          </a:p>
        </p:txBody>
      </p:sp>
      <p:sp>
        <p:nvSpPr>
          <p:cNvPr id="14" name="CuadroTexto 13"/>
          <p:cNvSpPr txBox="1"/>
          <p:nvPr/>
        </p:nvSpPr>
        <p:spPr>
          <a:xfrm>
            <a:off x="162910" y="3857293"/>
            <a:ext cx="2995449" cy="584775"/>
          </a:xfrm>
          <a:prstGeom prst="rect">
            <a:avLst/>
          </a:prstGeom>
          <a:noFill/>
        </p:spPr>
        <p:txBody>
          <a:bodyPr wrap="square" rtlCol="0">
            <a:spAutoFit/>
          </a:bodyPr>
          <a:lstStyle/>
          <a:p>
            <a:r>
              <a:rPr lang="es-ES_tradnl" sz="3200" b="1" dirty="0" err="1" smtClean="0">
                <a:solidFill>
                  <a:srgbClr val="FFFF00"/>
                </a:solidFill>
                <a:latin typeface="Times New Roman" panose="02020603050405020304" pitchFamily="18" charset="0"/>
                <a:cs typeface="Times New Roman" panose="02020603050405020304" pitchFamily="18" charset="0"/>
              </a:rPr>
              <a:t>Yerua</a:t>
            </a:r>
            <a:endParaRPr lang="es-ES_tradnl" sz="3200" b="1" dirty="0">
              <a:solidFill>
                <a:srgbClr val="FFFF00"/>
              </a:solidFill>
              <a:latin typeface="Times New Roman" panose="02020603050405020304" pitchFamily="18" charset="0"/>
              <a:cs typeface="Times New Roman" panose="02020603050405020304" pitchFamily="18" charset="0"/>
            </a:endParaRPr>
          </a:p>
        </p:txBody>
      </p:sp>
      <p:pic>
        <p:nvPicPr>
          <p:cNvPr id="15" name="Marcador de contenido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7808" y="-7652"/>
            <a:ext cx="12192000" cy="6858001"/>
          </a:xfrm>
          <a:prstGeom prst="rect">
            <a:avLst/>
          </a:prstGeom>
          <a:noFill/>
        </p:spPr>
      </p:pic>
      <p:sp>
        <p:nvSpPr>
          <p:cNvPr id="16" name="Elipse 15"/>
          <p:cNvSpPr/>
          <p:nvPr/>
        </p:nvSpPr>
        <p:spPr>
          <a:xfrm>
            <a:off x="7047186" y="725214"/>
            <a:ext cx="346842" cy="2995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2" name="Conector recto 21"/>
          <p:cNvCxnSpPr/>
          <p:nvPr/>
        </p:nvCxnSpPr>
        <p:spPr>
          <a:xfrm flipH="1" flipV="1">
            <a:off x="6739759" y="725214"/>
            <a:ext cx="307428" cy="299546"/>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H="1">
            <a:off x="6392918" y="721273"/>
            <a:ext cx="362607" cy="47294"/>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5797769" y="721273"/>
            <a:ext cx="575443" cy="47294"/>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flipV="1">
            <a:off x="5222327" y="595011"/>
            <a:ext cx="585295" cy="126262"/>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flipH="1" flipV="1">
            <a:off x="4686298" y="460910"/>
            <a:ext cx="555736" cy="13409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4198224" y="337483"/>
            <a:ext cx="555736" cy="13409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flipH="1" flipV="1">
            <a:off x="3643407" y="192296"/>
            <a:ext cx="555736" cy="13409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flipH="1" flipV="1">
            <a:off x="3207015" y="120600"/>
            <a:ext cx="436392" cy="7675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7394028" y="471582"/>
            <a:ext cx="2743200" cy="369332"/>
          </a:xfrm>
          <a:prstGeom prst="rect">
            <a:avLst/>
          </a:prstGeom>
          <a:noFill/>
        </p:spPr>
        <p:txBody>
          <a:bodyPr wrap="square" rtlCol="0">
            <a:spAutoFit/>
          </a:bodyPr>
          <a:lstStyle/>
          <a:p>
            <a:r>
              <a:rPr lang="es-ES_tradnl" b="1" dirty="0" smtClean="0">
                <a:solidFill>
                  <a:srgbClr val="FFFF00"/>
                </a:solidFill>
                <a:latin typeface="Times New Roman" panose="02020603050405020304" pitchFamily="18" charset="0"/>
                <a:cs typeface="Times New Roman" panose="02020603050405020304" pitchFamily="18" charset="0"/>
              </a:rPr>
              <a:t>SET ARACAMA</a:t>
            </a:r>
            <a:endParaRPr lang="es-ES_tradnl" b="1" dirty="0">
              <a:solidFill>
                <a:srgbClr val="FFFF00"/>
              </a:solidFill>
              <a:latin typeface="Times New Roman" panose="02020603050405020304" pitchFamily="18" charset="0"/>
              <a:cs typeface="Times New Roman" panose="02020603050405020304" pitchFamily="18" charset="0"/>
            </a:endParaRPr>
          </a:p>
        </p:txBody>
      </p:sp>
      <p:sp>
        <p:nvSpPr>
          <p:cNvPr id="37" name="Elipse 36"/>
          <p:cNvSpPr/>
          <p:nvPr/>
        </p:nvSpPr>
        <p:spPr>
          <a:xfrm>
            <a:off x="6392918" y="2569340"/>
            <a:ext cx="226156" cy="222843"/>
          </a:xfrm>
          <a:prstGeom prst="ellipse">
            <a:avLst/>
          </a:prstGeom>
          <a:solidFill>
            <a:srgbClr val="FF0000"/>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39" name="Conector recto de flecha 38"/>
          <p:cNvCxnSpPr>
            <a:stCxn id="37" idx="2"/>
          </p:cNvCxnSpPr>
          <p:nvPr/>
        </p:nvCxnSpPr>
        <p:spPr>
          <a:xfrm flipH="1" flipV="1">
            <a:off x="2445488" y="1911566"/>
            <a:ext cx="3947430" cy="769196"/>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a:off x="6637283" y="2742025"/>
            <a:ext cx="1007526" cy="2160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V="1">
            <a:off x="4092613" y="3429001"/>
            <a:ext cx="406735" cy="1309088"/>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45" name="Conector recto 44"/>
          <p:cNvCxnSpPr/>
          <p:nvPr/>
        </p:nvCxnSpPr>
        <p:spPr>
          <a:xfrm>
            <a:off x="4499348" y="3429001"/>
            <a:ext cx="344725" cy="50844"/>
          </a:xfrm>
          <a:prstGeom prst="line">
            <a:avLst/>
          </a:prstGeom>
          <a:ln>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46" name="Conector recto 45"/>
          <p:cNvCxnSpPr/>
          <p:nvPr/>
        </p:nvCxnSpPr>
        <p:spPr>
          <a:xfrm flipV="1">
            <a:off x="5200755" y="2540433"/>
            <a:ext cx="273779" cy="982660"/>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sp>
        <p:nvSpPr>
          <p:cNvPr id="47" name="Elipse 46"/>
          <p:cNvSpPr/>
          <p:nvPr/>
        </p:nvSpPr>
        <p:spPr>
          <a:xfrm>
            <a:off x="4190893" y="4676638"/>
            <a:ext cx="226156" cy="222843"/>
          </a:xfrm>
          <a:prstGeom prst="ellipse">
            <a:avLst/>
          </a:prstGeom>
          <a:solidFill>
            <a:srgbClr val="FF0000"/>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8" name="Conector recto de flecha 47"/>
          <p:cNvCxnSpPr/>
          <p:nvPr/>
        </p:nvCxnSpPr>
        <p:spPr>
          <a:xfrm>
            <a:off x="4438561" y="4863863"/>
            <a:ext cx="3056490" cy="503884"/>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9" name="Conector recto 48"/>
          <p:cNvCxnSpPr/>
          <p:nvPr/>
        </p:nvCxnSpPr>
        <p:spPr>
          <a:xfrm flipH="1">
            <a:off x="6518578" y="2798666"/>
            <a:ext cx="305096" cy="1019357"/>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0" name="Conector recto 49"/>
          <p:cNvCxnSpPr/>
          <p:nvPr/>
        </p:nvCxnSpPr>
        <p:spPr>
          <a:xfrm flipH="1">
            <a:off x="5761706" y="3735629"/>
            <a:ext cx="349964" cy="1356331"/>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1" name="Conector recto 50"/>
          <p:cNvCxnSpPr/>
          <p:nvPr/>
        </p:nvCxnSpPr>
        <p:spPr>
          <a:xfrm>
            <a:off x="6111670" y="3729603"/>
            <a:ext cx="162414" cy="35701"/>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2" name="Conector recto 51"/>
          <p:cNvCxnSpPr/>
          <p:nvPr/>
        </p:nvCxnSpPr>
        <p:spPr>
          <a:xfrm>
            <a:off x="4499348" y="3429001"/>
            <a:ext cx="344725" cy="50844"/>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53" name="Conector recto 52"/>
          <p:cNvCxnSpPr/>
          <p:nvPr/>
        </p:nvCxnSpPr>
        <p:spPr>
          <a:xfrm flipV="1">
            <a:off x="4844073" y="3407096"/>
            <a:ext cx="161639" cy="72749"/>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54" name="Conector recto 53"/>
          <p:cNvCxnSpPr/>
          <p:nvPr/>
        </p:nvCxnSpPr>
        <p:spPr>
          <a:xfrm>
            <a:off x="5024740" y="3516326"/>
            <a:ext cx="176015" cy="6767"/>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55" name="Conector recto 54"/>
          <p:cNvCxnSpPr/>
          <p:nvPr/>
        </p:nvCxnSpPr>
        <p:spPr>
          <a:xfrm flipH="1" flipV="1">
            <a:off x="6407941" y="3797322"/>
            <a:ext cx="105042" cy="929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6" name="Conector recto 55"/>
          <p:cNvCxnSpPr/>
          <p:nvPr/>
        </p:nvCxnSpPr>
        <p:spPr>
          <a:xfrm>
            <a:off x="6111670" y="3729603"/>
            <a:ext cx="162414" cy="35701"/>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7" name="Conector recto 56"/>
          <p:cNvCxnSpPr/>
          <p:nvPr/>
        </p:nvCxnSpPr>
        <p:spPr>
          <a:xfrm flipV="1">
            <a:off x="6274084" y="3706968"/>
            <a:ext cx="133857" cy="58336"/>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p:nvSpPr>
          <p:cNvPr id="58" name="CuadroTexto 57"/>
          <p:cNvSpPr txBox="1"/>
          <p:nvPr/>
        </p:nvSpPr>
        <p:spPr>
          <a:xfrm>
            <a:off x="5688599" y="2239077"/>
            <a:ext cx="1438685" cy="369332"/>
          </a:xfrm>
          <a:prstGeom prst="rect">
            <a:avLst/>
          </a:prstGeom>
          <a:noFill/>
        </p:spPr>
        <p:txBody>
          <a:bodyPr wrap="square" rtlCol="0">
            <a:spAutoFit/>
          </a:bodyPr>
          <a:lstStyle/>
          <a:p>
            <a:r>
              <a:rPr lang="es-AR" dirty="0" err="1" smtClean="0">
                <a:solidFill>
                  <a:srgbClr val="FFFF00"/>
                </a:solidFill>
              </a:rPr>
              <a:t>Yeruá</a:t>
            </a:r>
            <a:r>
              <a:rPr lang="es-AR" dirty="0" smtClean="0">
                <a:solidFill>
                  <a:srgbClr val="FFFF00"/>
                </a:solidFill>
              </a:rPr>
              <a:t> norte</a:t>
            </a:r>
            <a:endParaRPr lang="es-AR" dirty="0">
              <a:solidFill>
                <a:srgbClr val="FFFF00"/>
              </a:solidFill>
            </a:endParaRPr>
          </a:p>
        </p:txBody>
      </p:sp>
      <p:sp>
        <p:nvSpPr>
          <p:cNvPr id="59" name="CuadroTexto 58"/>
          <p:cNvSpPr txBox="1"/>
          <p:nvPr/>
        </p:nvSpPr>
        <p:spPr>
          <a:xfrm>
            <a:off x="4464921" y="4498986"/>
            <a:ext cx="1258685" cy="369332"/>
          </a:xfrm>
          <a:prstGeom prst="rect">
            <a:avLst/>
          </a:prstGeom>
          <a:noFill/>
        </p:spPr>
        <p:txBody>
          <a:bodyPr wrap="square" rtlCol="0">
            <a:spAutoFit/>
          </a:bodyPr>
          <a:lstStyle/>
          <a:p>
            <a:r>
              <a:rPr lang="es-AR" dirty="0" err="1" smtClean="0">
                <a:solidFill>
                  <a:srgbClr val="FFFF00"/>
                </a:solidFill>
              </a:rPr>
              <a:t>Yeruá</a:t>
            </a:r>
            <a:r>
              <a:rPr lang="es-AR" dirty="0" smtClean="0">
                <a:solidFill>
                  <a:srgbClr val="FFFF00"/>
                </a:solidFill>
              </a:rPr>
              <a:t> sur</a:t>
            </a:r>
            <a:endParaRPr lang="es-AR" dirty="0">
              <a:solidFill>
                <a:srgbClr val="FFFF00"/>
              </a:solidFill>
            </a:endParaRPr>
          </a:p>
        </p:txBody>
      </p:sp>
      <p:sp>
        <p:nvSpPr>
          <p:cNvPr id="60" name="CuadroTexto 59"/>
          <p:cNvSpPr txBox="1"/>
          <p:nvPr/>
        </p:nvSpPr>
        <p:spPr>
          <a:xfrm>
            <a:off x="2650927" y="1566324"/>
            <a:ext cx="1377163" cy="400110"/>
          </a:xfrm>
          <a:prstGeom prst="rect">
            <a:avLst/>
          </a:prstGeom>
          <a:noFill/>
        </p:spPr>
        <p:txBody>
          <a:bodyPr wrap="square" rtlCol="0">
            <a:spAutoFit/>
          </a:bodyPr>
          <a:lstStyle/>
          <a:p>
            <a:r>
              <a:rPr lang="es-AR" sz="2000" dirty="0" err="1" smtClean="0">
                <a:solidFill>
                  <a:srgbClr val="00B0F0"/>
                </a:solidFill>
                <a:latin typeface="Times New Roman" panose="02020603050405020304" pitchFamily="18" charset="0"/>
                <a:cs typeface="Times New Roman" panose="02020603050405020304" pitchFamily="18" charset="0"/>
              </a:rPr>
              <a:t>S.oeste</a:t>
            </a:r>
            <a:endParaRPr lang="es-AR" sz="2000" dirty="0">
              <a:solidFill>
                <a:srgbClr val="00B0F0"/>
              </a:solidFill>
              <a:latin typeface="Times New Roman" panose="02020603050405020304" pitchFamily="18" charset="0"/>
              <a:cs typeface="Times New Roman" panose="02020603050405020304" pitchFamily="18" charset="0"/>
            </a:endParaRPr>
          </a:p>
        </p:txBody>
      </p:sp>
      <p:cxnSp>
        <p:nvCxnSpPr>
          <p:cNvPr id="61" name="Conector recto de flecha 60"/>
          <p:cNvCxnSpPr>
            <a:stCxn id="47" idx="2"/>
          </p:cNvCxnSpPr>
          <p:nvPr/>
        </p:nvCxnSpPr>
        <p:spPr>
          <a:xfrm flipH="1" flipV="1">
            <a:off x="1619251" y="4280247"/>
            <a:ext cx="2571642" cy="507813"/>
          </a:xfrm>
          <a:prstGeom prst="straightConnector1">
            <a:avLst/>
          </a:prstGeom>
          <a:ln w="38100">
            <a:solidFill>
              <a:srgbClr val="00B0F0"/>
            </a:solidFill>
            <a:tailEnd type="triangle"/>
          </a:ln>
        </p:spPr>
        <p:style>
          <a:lnRef idx="3">
            <a:schemeClr val="dk1"/>
          </a:lnRef>
          <a:fillRef idx="0">
            <a:schemeClr val="dk1"/>
          </a:fillRef>
          <a:effectRef idx="2">
            <a:schemeClr val="dk1"/>
          </a:effectRef>
          <a:fontRef idx="minor">
            <a:schemeClr val="tx1"/>
          </a:fontRef>
        </p:style>
      </p:cxnSp>
      <p:sp>
        <p:nvSpPr>
          <p:cNvPr id="62" name="CuadroTexto 61"/>
          <p:cNvSpPr txBox="1"/>
          <p:nvPr/>
        </p:nvSpPr>
        <p:spPr>
          <a:xfrm>
            <a:off x="1952455" y="4034026"/>
            <a:ext cx="1377163" cy="400110"/>
          </a:xfrm>
          <a:prstGeom prst="rect">
            <a:avLst/>
          </a:prstGeom>
          <a:noFill/>
        </p:spPr>
        <p:txBody>
          <a:bodyPr wrap="square" rtlCol="0">
            <a:spAutoFit/>
          </a:bodyPr>
          <a:lstStyle/>
          <a:p>
            <a:r>
              <a:rPr lang="es-AR" sz="2000" dirty="0" err="1" smtClean="0">
                <a:solidFill>
                  <a:srgbClr val="00B0F0"/>
                </a:solidFill>
                <a:latin typeface="Times New Roman" panose="02020603050405020304" pitchFamily="18" charset="0"/>
                <a:cs typeface="Times New Roman" panose="02020603050405020304" pitchFamily="18" charset="0"/>
              </a:rPr>
              <a:t>S.oeste</a:t>
            </a:r>
            <a:endParaRPr lang="es-AR" sz="2000" dirty="0">
              <a:solidFill>
                <a:srgbClr val="00B0F0"/>
              </a:solidFill>
              <a:latin typeface="Times New Roman" panose="02020603050405020304" pitchFamily="18" charset="0"/>
              <a:cs typeface="Times New Roman" panose="02020603050405020304" pitchFamily="18" charset="0"/>
            </a:endParaRPr>
          </a:p>
        </p:txBody>
      </p:sp>
      <p:sp>
        <p:nvSpPr>
          <p:cNvPr id="63" name="CuadroTexto 62"/>
          <p:cNvSpPr txBox="1"/>
          <p:nvPr/>
        </p:nvSpPr>
        <p:spPr>
          <a:xfrm>
            <a:off x="6662146" y="4807358"/>
            <a:ext cx="957800" cy="400110"/>
          </a:xfrm>
          <a:prstGeom prst="rect">
            <a:avLst/>
          </a:prstGeom>
          <a:noFill/>
        </p:spPr>
        <p:txBody>
          <a:bodyPr wrap="square" rtlCol="0">
            <a:spAutoFit/>
          </a:bodyPr>
          <a:lstStyle/>
          <a:p>
            <a:r>
              <a:rPr lang="es-AR" sz="2000" dirty="0" err="1" smtClean="0">
                <a:solidFill>
                  <a:srgbClr val="FF0000"/>
                </a:solidFill>
                <a:latin typeface="Times New Roman" panose="02020603050405020304" pitchFamily="18" charset="0"/>
                <a:cs typeface="Times New Roman" panose="02020603050405020304" pitchFamily="18" charset="0"/>
              </a:rPr>
              <a:t>S.este</a:t>
            </a:r>
            <a:endParaRPr lang="es-AR" sz="2000" dirty="0">
              <a:solidFill>
                <a:srgbClr val="FF0000"/>
              </a:solidFill>
              <a:latin typeface="Times New Roman" panose="02020603050405020304" pitchFamily="18" charset="0"/>
              <a:cs typeface="Times New Roman" panose="02020603050405020304" pitchFamily="18" charset="0"/>
            </a:endParaRPr>
          </a:p>
        </p:txBody>
      </p:sp>
      <p:sp>
        <p:nvSpPr>
          <p:cNvPr id="71" name="CuadroTexto 70"/>
          <p:cNvSpPr txBox="1"/>
          <p:nvPr/>
        </p:nvSpPr>
        <p:spPr>
          <a:xfrm>
            <a:off x="7451504" y="2371232"/>
            <a:ext cx="1367946" cy="400110"/>
          </a:xfrm>
          <a:prstGeom prst="rect">
            <a:avLst/>
          </a:prstGeom>
          <a:noFill/>
        </p:spPr>
        <p:txBody>
          <a:bodyPr wrap="square" rtlCol="0">
            <a:spAutoFit/>
          </a:bodyPr>
          <a:lstStyle/>
          <a:p>
            <a:r>
              <a:rPr lang="es-AR" sz="2000" dirty="0" err="1" smtClean="0">
                <a:solidFill>
                  <a:srgbClr val="FF0000"/>
                </a:solidFill>
                <a:latin typeface="Times New Roman" panose="02020603050405020304" pitchFamily="18" charset="0"/>
                <a:cs typeface="Times New Roman" panose="02020603050405020304" pitchFamily="18" charset="0"/>
              </a:rPr>
              <a:t>S.este</a:t>
            </a:r>
            <a:endParaRPr lang="es-A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88382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35" presetClass="emph" presetSubtype="0" repeatCount="indefinite" fill="hold" grpId="2" nodeType="withEffect">
                                  <p:stCondLst>
                                    <p:cond delay="0"/>
                                  </p:stCondLst>
                                  <p:endCondLst>
                                    <p:cond evt="onNext" delay="0">
                                      <p:tgtEl>
                                        <p:sldTgt/>
                                      </p:tgtEl>
                                    </p:cond>
                                  </p:endCondLst>
                                  <p:childTnLst>
                                    <p:anim calcmode="discrete" valueType="str">
                                      <p:cBhvr>
                                        <p:cTn id="11"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strVal val="#ppt_w*0.70"/>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0.70"/>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par>
                          <p:cTn id="57" fill="hold">
                            <p:stCondLst>
                              <p:cond delay="500"/>
                            </p:stCondLst>
                            <p:childTnLst>
                              <p:par>
                                <p:cTn id="58" presetID="6" presetClass="entr" presetSubtype="16"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1250"/>
                                        <p:tgtEl>
                                          <p:spTgt spid="16"/>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circle(in)">
                                      <p:cBhvr>
                                        <p:cTn id="63" dur="2000"/>
                                        <p:tgtEl>
                                          <p:spTgt spid="36"/>
                                        </p:tgtEl>
                                      </p:cBhvr>
                                    </p:animEffect>
                                  </p:childTnLst>
                                </p:cTn>
                              </p:par>
                            </p:childTnLst>
                          </p:cTn>
                        </p:par>
                        <p:par>
                          <p:cTn id="64" fill="hold">
                            <p:stCondLst>
                              <p:cond delay="2500"/>
                            </p:stCondLst>
                            <p:childTnLst>
                              <p:par>
                                <p:cTn id="65" presetID="6" presetClass="entr" presetSubtype="16"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ircle(in)">
                                      <p:cBhvr>
                                        <p:cTn id="67" dur="2000"/>
                                        <p:tgtEl>
                                          <p:spTgt spid="22"/>
                                        </p:tgtEl>
                                      </p:cBhvr>
                                    </p:animEffect>
                                  </p:childTnLst>
                                </p:cTn>
                              </p:par>
                              <p:par>
                                <p:cTn id="68" presetID="6" presetClass="entr" presetSubtype="16"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circle(in)">
                                      <p:cBhvr>
                                        <p:cTn id="70" dur="2000"/>
                                        <p:tgtEl>
                                          <p:spTgt spid="24"/>
                                        </p:tgtEl>
                                      </p:cBhvr>
                                    </p:animEffect>
                                  </p:childTnLst>
                                </p:cTn>
                              </p:par>
                              <p:par>
                                <p:cTn id="71" presetID="6" presetClass="entr" presetSubtype="16"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ircle(in)">
                                      <p:cBhvr>
                                        <p:cTn id="73" dur="2000"/>
                                        <p:tgtEl>
                                          <p:spTgt spid="26"/>
                                        </p:tgtEl>
                                      </p:cBhvr>
                                    </p:animEffect>
                                  </p:childTnLst>
                                </p:cTn>
                              </p:par>
                              <p:par>
                                <p:cTn id="74" presetID="6" presetClass="entr" presetSubtype="16"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circle(in)">
                                      <p:cBhvr>
                                        <p:cTn id="76" dur="2000"/>
                                        <p:tgtEl>
                                          <p:spTgt spid="28"/>
                                        </p:tgtEl>
                                      </p:cBhvr>
                                    </p:animEffect>
                                  </p:childTnLst>
                                </p:cTn>
                              </p:par>
                              <p:par>
                                <p:cTn id="77" presetID="6" presetClass="entr" presetSubtype="16"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circle(in)">
                                      <p:cBhvr>
                                        <p:cTn id="79" dur="2000"/>
                                        <p:tgtEl>
                                          <p:spTgt spid="30"/>
                                        </p:tgtEl>
                                      </p:cBhvr>
                                    </p:animEffect>
                                  </p:childTnLst>
                                </p:cTn>
                              </p:par>
                              <p:par>
                                <p:cTn id="80" presetID="6" presetClass="entr" presetSubtype="16"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circle(in)">
                                      <p:cBhvr>
                                        <p:cTn id="82" dur="2000"/>
                                        <p:tgtEl>
                                          <p:spTgt spid="31"/>
                                        </p:tgtEl>
                                      </p:cBhvr>
                                    </p:animEffect>
                                  </p:childTnLst>
                                </p:cTn>
                              </p:par>
                              <p:par>
                                <p:cTn id="83" presetID="6" presetClass="entr" presetSubtype="16"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circle(in)">
                                      <p:cBhvr>
                                        <p:cTn id="85" dur="2000"/>
                                        <p:tgtEl>
                                          <p:spTgt spid="32"/>
                                        </p:tgtEl>
                                      </p:cBhvr>
                                    </p:animEffect>
                                  </p:childTnLst>
                                </p:cTn>
                              </p:par>
                              <p:par>
                                <p:cTn id="86" presetID="6" presetClass="entr" presetSubtype="16"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circle(in)">
                                      <p:cBhvr>
                                        <p:cTn id="88" dur="20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circle(in)">
                                      <p:cBhvr>
                                        <p:cTn id="93" dur="1250"/>
                                        <p:tgtEl>
                                          <p:spTgt spid="37"/>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circle(in)">
                                      <p:cBhvr>
                                        <p:cTn id="96" dur="2000"/>
                                        <p:tgtEl>
                                          <p:spTgt spid="58"/>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down)">
                                      <p:cBhvr>
                                        <p:cTn id="101" dur="500"/>
                                        <p:tgtEl>
                                          <p:spTgt spid="39"/>
                                        </p:tgtEl>
                                      </p:cBhvr>
                                    </p:animEffect>
                                  </p:childTnLst>
                                </p:cTn>
                              </p:par>
                              <p:par>
                                <p:cTn id="102" presetID="22" presetClass="entr" presetSubtype="8" fill="hold"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wipe(left)">
                                      <p:cBhvr>
                                        <p:cTn id="104" dur="500"/>
                                        <p:tgtEl>
                                          <p:spTgt spid="42"/>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wipe(down)">
                                      <p:cBhvr>
                                        <p:cTn id="107" dur="500"/>
                                        <p:tgtEl>
                                          <p:spTgt spid="60"/>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wipe(down)">
                                      <p:cBhvr>
                                        <p:cTn id="110" dur="500"/>
                                        <p:tgtEl>
                                          <p:spTgt spid="71"/>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circle(in)">
                                      <p:cBhvr>
                                        <p:cTn id="115" dur="1250"/>
                                        <p:tgtEl>
                                          <p:spTgt spid="47"/>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59"/>
                                        </p:tgtEl>
                                        <p:attrNameLst>
                                          <p:attrName>style.visibility</p:attrName>
                                        </p:attrNameLst>
                                      </p:cBhvr>
                                      <p:to>
                                        <p:strVal val="visible"/>
                                      </p:to>
                                    </p:set>
                                    <p:animEffect transition="in" filter="circle(in)">
                                      <p:cBhvr>
                                        <p:cTn id="118" dur="2000"/>
                                        <p:tgtEl>
                                          <p:spTgt spid="59"/>
                                        </p:tgtEl>
                                      </p:cBhvr>
                                    </p:animEffect>
                                  </p:childTnLst>
                                </p:cTn>
                              </p:par>
                            </p:childTnLst>
                          </p:cTn>
                        </p:par>
                        <p:par>
                          <p:cTn id="119" fill="hold">
                            <p:stCondLst>
                              <p:cond delay="2000"/>
                            </p:stCondLst>
                            <p:childTnLst>
                              <p:par>
                                <p:cTn id="120" presetID="22" presetClass="entr" presetSubtype="4" fill="hold" nodeType="afterEffect">
                                  <p:stCondLst>
                                    <p:cond delay="0"/>
                                  </p:stCondLst>
                                  <p:childTnLst>
                                    <p:set>
                                      <p:cBhvr>
                                        <p:cTn id="121" dur="1" fill="hold">
                                          <p:stCondLst>
                                            <p:cond delay="0"/>
                                          </p:stCondLst>
                                        </p:cTn>
                                        <p:tgtEl>
                                          <p:spTgt spid="61"/>
                                        </p:tgtEl>
                                        <p:attrNameLst>
                                          <p:attrName>style.visibility</p:attrName>
                                        </p:attrNameLst>
                                      </p:cBhvr>
                                      <p:to>
                                        <p:strVal val="visible"/>
                                      </p:to>
                                    </p:set>
                                    <p:animEffect transition="in" filter="wipe(down)">
                                      <p:cBhvr>
                                        <p:cTn id="122" dur="500"/>
                                        <p:tgtEl>
                                          <p:spTgt spid="61"/>
                                        </p:tgtEl>
                                      </p:cBhvr>
                                    </p:animEffect>
                                  </p:childTnLst>
                                </p:cTn>
                              </p:par>
                              <p:par>
                                <p:cTn id="123" presetID="22" presetClass="entr" presetSubtype="8"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wipe(left)">
                                      <p:cBhvr>
                                        <p:cTn id="125" dur="500"/>
                                        <p:tgtEl>
                                          <p:spTgt spid="48"/>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62"/>
                                        </p:tgtEl>
                                        <p:attrNameLst>
                                          <p:attrName>style.visibility</p:attrName>
                                        </p:attrNameLst>
                                      </p:cBhvr>
                                      <p:to>
                                        <p:strVal val="visible"/>
                                      </p:to>
                                    </p:set>
                                    <p:animEffect transition="in" filter="barn(inVertical)">
                                      <p:cBhvr>
                                        <p:cTn id="128" dur="500"/>
                                        <p:tgtEl>
                                          <p:spTgt spid="62"/>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barn(inVertical)">
                                      <p:cBhvr>
                                        <p:cTn id="131" dur="500"/>
                                        <p:tgtEl>
                                          <p:spTgt spid="6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wipe(up)">
                                      <p:cBhvr>
                                        <p:cTn id="136" dur="500"/>
                                        <p:tgtEl>
                                          <p:spTgt spid="46"/>
                                        </p:tgtEl>
                                      </p:cBhvr>
                                    </p:animEffect>
                                  </p:childTnLst>
                                </p:cTn>
                              </p:par>
                              <p:par>
                                <p:cTn id="137" presetID="22" presetClass="entr" presetSubtype="1" fill="hold" nodeType="withEffect">
                                  <p:stCondLst>
                                    <p:cond delay="0"/>
                                  </p:stCondLst>
                                  <p:childTnLst>
                                    <p:set>
                                      <p:cBhvr>
                                        <p:cTn id="138" dur="1" fill="hold">
                                          <p:stCondLst>
                                            <p:cond delay="0"/>
                                          </p:stCondLst>
                                        </p:cTn>
                                        <p:tgtEl>
                                          <p:spTgt spid="49"/>
                                        </p:tgtEl>
                                        <p:attrNameLst>
                                          <p:attrName>style.visibility</p:attrName>
                                        </p:attrNameLst>
                                      </p:cBhvr>
                                      <p:to>
                                        <p:strVal val="visible"/>
                                      </p:to>
                                    </p:set>
                                    <p:animEffect transition="in" filter="wipe(up)">
                                      <p:cBhvr>
                                        <p:cTn id="139" dur="500"/>
                                        <p:tgtEl>
                                          <p:spTgt spid="49"/>
                                        </p:tgtEl>
                                      </p:cBhvr>
                                    </p:animEffect>
                                  </p:childTnLst>
                                </p:cTn>
                              </p:par>
                              <p:par>
                                <p:cTn id="140" presetID="22" presetClass="entr" presetSubtype="4" fill="hold" nodeType="with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wipe(down)">
                                      <p:cBhvr>
                                        <p:cTn id="142" dur="500"/>
                                        <p:tgtEl>
                                          <p:spTgt spid="50"/>
                                        </p:tgtEl>
                                      </p:cBhvr>
                                    </p:animEffect>
                                  </p:childTnLst>
                                </p:cTn>
                              </p:par>
                              <p:par>
                                <p:cTn id="143" presetID="22" presetClass="entr" presetSubtype="4"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wipe(down)">
                                      <p:cBhvr>
                                        <p:cTn id="145" dur="500"/>
                                        <p:tgtEl>
                                          <p:spTgt spid="44"/>
                                        </p:tgtEl>
                                      </p:cBhvr>
                                    </p:animEffect>
                                  </p:childTnLst>
                                </p:cTn>
                              </p:par>
                            </p:childTnLst>
                          </p:cTn>
                        </p:par>
                        <p:par>
                          <p:cTn id="146" fill="hold">
                            <p:stCondLst>
                              <p:cond delay="500"/>
                            </p:stCondLst>
                            <p:childTnLst>
                              <p:par>
                                <p:cTn id="147" presetID="22" presetClass="entr" presetSubtype="8" fill="hold" nodeType="after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wipe(left)">
                                      <p:cBhvr>
                                        <p:cTn id="149" dur="500"/>
                                        <p:tgtEl>
                                          <p:spTgt spid="52"/>
                                        </p:tgtEl>
                                      </p:cBhvr>
                                    </p:animEffect>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56"/>
                                        </p:tgtEl>
                                        <p:attrNameLst>
                                          <p:attrName>style.visibility</p:attrName>
                                        </p:attrNameLst>
                                      </p:cBhvr>
                                      <p:to>
                                        <p:strVal val="visible"/>
                                      </p:to>
                                    </p:set>
                                    <p:animEffect transition="in" filter="wipe(left)">
                                      <p:cBhvr>
                                        <p:cTn id="153" dur="500"/>
                                        <p:tgtEl>
                                          <p:spTgt spid="56"/>
                                        </p:tgtEl>
                                      </p:cBhvr>
                                    </p:animEffect>
                                  </p:childTnLst>
                                </p:cTn>
                              </p:par>
                              <p:par>
                                <p:cTn id="154" presetID="22" presetClass="entr" presetSubtype="2" fill="hold" nodeType="withEffect">
                                  <p:stCondLst>
                                    <p:cond delay="0"/>
                                  </p:stCondLst>
                                  <p:childTnLst>
                                    <p:set>
                                      <p:cBhvr>
                                        <p:cTn id="155" dur="1" fill="hold">
                                          <p:stCondLst>
                                            <p:cond delay="0"/>
                                          </p:stCondLst>
                                        </p:cTn>
                                        <p:tgtEl>
                                          <p:spTgt spid="55"/>
                                        </p:tgtEl>
                                        <p:attrNameLst>
                                          <p:attrName>style.visibility</p:attrName>
                                        </p:attrNameLst>
                                      </p:cBhvr>
                                      <p:to>
                                        <p:strVal val="visible"/>
                                      </p:to>
                                    </p:set>
                                    <p:animEffect transition="in" filter="wipe(right)">
                                      <p:cBhvr>
                                        <p:cTn id="156" dur="500"/>
                                        <p:tgtEl>
                                          <p:spTgt spid="55"/>
                                        </p:tgtEl>
                                      </p:cBhvr>
                                    </p:animEffect>
                                  </p:childTnLst>
                                </p:cTn>
                              </p:par>
                              <p:par>
                                <p:cTn id="157" presetID="22" presetClass="entr" presetSubtype="2" fill="hold" nodeType="with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wipe(right)">
                                      <p:cBhvr>
                                        <p:cTn id="159" dur="500"/>
                                        <p:tgtEl>
                                          <p:spTgt spid="54"/>
                                        </p:tgtEl>
                                      </p:cBhvr>
                                    </p:animEffect>
                                  </p:childTnLst>
                                </p:cTn>
                              </p:par>
                            </p:childTnLst>
                          </p:cTn>
                        </p:par>
                        <p:par>
                          <p:cTn id="160" fill="hold">
                            <p:stCondLst>
                              <p:cond delay="1500"/>
                            </p:stCondLst>
                            <p:childTnLst>
                              <p:par>
                                <p:cTn id="161" presetID="22" presetClass="entr" presetSubtype="4" fill="hold" nodeType="afterEffect">
                                  <p:stCondLst>
                                    <p:cond delay="0"/>
                                  </p:stCondLst>
                                  <p:childTnLst>
                                    <p:set>
                                      <p:cBhvr>
                                        <p:cTn id="162" dur="1" fill="hold">
                                          <p:stCondLst>
                                            <p:cond delay="0"/>
                                          </p:stCondLst>
                                        </p:cTn>
                                        <p:tgtEl>
                                          <p:spTgt spid="53"/>
                                        </p:tgtEl>
                                        <p:attrNameLst>
                                          <p:attrName>style.visibility</p:attrName>
                                        </p:attrNameLst>
                                      </p:cBhvr>
                                      <p:to>
                                        <p:strVal val="visible"/>
                                      </p:to>
                                    </p:set>
                                    <p:animEffect transition="in" filter="wipe(down)">
                                      <p:cBhvr>
                                        <p:cTn id="163" dur="500"/>
                                        <p:tgtEl>
                                          <p:spTgt spid="53"/>
                                        </p:tgtEl>
                                      </p:cBhvr>
                                    </p:animEffect>
                                  </p:childTnLst>
                                </p:cTn>
                              </p:par>
                            </p:childTnLst>
                          </p:cTn>
                        </p:par>
                        <p:par>
                          <p:cTn id="164" fill="hold">
                            <p:stCondLst>
                              <p:cond delay="2000"/>
                            </p:stCondLst>
                            <p:childTnLst>
                              <p:par>
                                <p:cTn id="165" presetID="22" presetClass="entr" presetSubtype="4" fill="hold" nodeType="afterEffect">
                                  <p:stCondLst>
                                    <p:cond delay="0"/>
                                  </p:stCondLst>
                                  <p:childTnLst>
                                    <p:set>
                                      <p:cBhvr>
                                        <p:cTn id="166" dur="1" fill="hold">
                                          <p:stCondLst>
                                            <p:cond delay="0"/>
                                          </p:stCondLst>
                                        </p:cTn>
                                        <p:tgtEl>
                                          <p:spTgt spid="57"/>
                                        </p:tgtEl>
                                        <p:attrNameLst>
                                          <p:attrName>style.visibility</p:attrName>
                                        </p:attrNameLst>
                                      </p:cBhvr>
                                      <p:to>
                                        <p:strVal val="visible"/>
                                      </p:to>
                                    </p:set>
                                    <p:animEffect transition="in" filter="wipe(down)">
                                      <p:cBhvr>
                                        <p:cTn id="16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P spid="6" grpId="0" animBg="1"/>
      <p:bldP spid="7" grpId="0"/>
      <p:bldP spid="8" grpId="0" animBg="1"/>
      <p:bldP spid="9" grpId="0"/>
      <p:bldP spid="10" grpId="0" animBg="1"/>
      <p:bldP spid="11" grpId="0"/>
      <p:bldP spid="13" grpId="0" animBg="1"/>
      <p:bldP spid="14" grpId="0"/>
      <p:bldP spid="16" grpId="0" animBg="1"/>
      <p:bldP spid="36" grpId="0"/>
      <p:bldP spid="37" grpId="0" animBg="1"/>
      <p:bldP spid="47" grpId="0" animBg="1"/>
      <p:bldP spid="58" grpId="0"/>
      <p:bldP spid="59" grpId="0"/>
      <p:bldP spid="60" grpId="0"/>
      <p:bldP spid="62" grpId="0"/>
      <p:bldP spid="63"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25350" cy="6866087"/>
          </a:xfrm>
          <a:prstGeom prst="rect">
            <a:avLst/>
          </a:prstGeom>
        </p:spPr>
      </p:pic>
      <p:sp>
        <p:nvSpPr>
          <p:cNvPr id="6" name="Rectángulo redondeado 5"/>
          <p:cNvSpPr/>
          <p:nvPr/>
        </p:nvSpPr>
        <p:spPr>
          <a:xfrm>
            <a:off x="419100" y="152400"/>
            <a:ext cx="7372350" cy="13335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7" name="CuadroTexto 6"/>
          <p:cNvSpPr txBox="1"/>
          <p:nvPr/>
        </p:nvSpPr>
        <p:spPr>
          <a:xfrm>
            <a:off x="781050" y="357485"/>
            <a:ext cx="7010400" cy="923330"/>
          </a:xfrm>
          <a:prstGeom prst="rect">
            <a:avLst/>
          </a:prstGeom>
          <a:noFill/>
        </p:spPr>
        <p:txBody>
          <a:bodyPr wrap="square" rtlCol="0">
            <a:spAutoFit/>
          </a:bodyPr>
          <a:lstStyle/>
          <a:p>
            <a:r>
              <a:rPr lang="es-ES_tradnl" sz="5400" b="1" dirty="0" smtClean="0">
                <a:solidFill>
                  <a:schemeClr val="bg1"/>
                </a:solidFill>
              </a:rPr>
              <a:t>Estudio de la Demanda</a:t>
            </a:r>
            <a:endParaRPr lang="es-ES_tradnl" sz="5400" b="1" dirty="0">
              <a:solidFill>
                <a:schemeClr val="bg1"/>
              </a:solidFill>
            </a:endParaRPr>
          </a:p>
        </p:txBody>
      </p:sp>
    </p:spTree>
    <p:extLst>
      <p:ext uri="{BB962C8B-B14F-4D97-AF65-F5344CB8AC3E}">
        <p14:creationId xmlns:p14="http://schemas.microsoft.com/office/powerpoint/2010/main" val="2010113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04260" y="289746"/>
            <a:ext cx="6383479" cy="487506"/>
          </a:xfrm>
          <a:prstGeom prst="rect">
            <a:avLst/>
          </a:prstGeom>
        </p:spPr>
        <p:txBody>
          <a:bodyPr wrap="none">
            <a:spAutoFit/>
          </a:bodyPr>
          <a:lstStyle/>
          <a:p>
            <a:pPr lvl="0" algn="just">
              <a:lnSpc>
                <a:spcPct val="107000"/>
              </a:lnSpc>
              <a:spcAft>
                <a:spcPts val="800"/>
              </a:spcAft>
              <a:buSzPts val="1600"/>
            </a:pPr>
            <a:r>
              <a:rPr lang="es-AR" sz="2400" b="1" u="sng"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Estudio de la demanda de energía y potencia</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647964" y="892132"/>
            <a:ext cx="11118211" cy="1047979"/>
          </a:xfrm>
          <a:prstGeom prst="rect">
            <a:avLst/>
          </a:prstGeom>
        </p:spPr>
        <p:txBody>
          <a:bodyPr wrap="square">
            <a:spAutoFit/>
          </a:bodyPr>
          <a:lstStyle/>
          <a:p>
            <a:pPr algn="just">
              <a:lnSpc>
                <a:spcPct val="115000"/>
              </a:lnSpc>
              <a:spcAft>
                <a:spcPts val="1000"/>
              </a:spcAft>
            </a:pPr>
            <a:r>
              <a:rPr lang="es-AR"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Para analizar la evolución de la demanda de energía eléctrica se tomó como referencia el trabajo “Estudio de la demanda de energía eléctrica en el sistema de distribución de la </a:t>
            </a:r>
            <a:r>
              <a:rPr lang="es-AR" dirty="0" err="1">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Coop</a:t>
            </a:r>
            <a:r>
              <a:rPr lang="es-AR"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Eléctrica y O. S. de </a:t>
            </a:r>
            <a:r>
              <a:rPr lang="es-AR" dirty="0" err="1">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Cdia</a:t>
            </a:r>
            <a:r>
              <a:rPr lang="es-AR"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Ltda.”, realizada por el Departamento Proyectos de la empresa.</a:t>
            </a:r>
            <a:endParaRPr lang="es-ES_tradnl"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47964" y="2167971"/>
            <a:ext cx="2723823"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a:t>
            </a:r>
            <a:r>
              <a:rPr lang="es-AR" b="1" i="1" dirty="0" smtClean="0">
                <a:solidFill>
                  <a:schemeClr val="bg1"/>
                </a:solidFill>
                <a:latin typeface="Arial Unicode MS" panose="020B0604020202020204" pitchFamily="34" charset="-128"/>
              </a:rPr>
              <a:t>econométrico </a:t>
            </a:r>
            <a:endParaRPr lang="es-ES_tradnl" b="1" i="1" dirty="0">
              <a:solidFill>
                <a:schemeClr val="bg1"/>
              </a:solidFill>
            </a:endParaRPr>
          </a:p>
        </p:txBody>
      </p:sp>
      <p:sp>
        <p:nvSpPr>
          <p:cNvPr id="9" name="Rectángulo 8"/>
          <p:cNvSpPr/>
          <p:nvPr/>
        </p:nvSpPr>
        <p:spPr>
          <a:xfrm>
            <a:off x="4865838" y="2118832"/>
            <a:ext cx="1877437"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lineal </a:t>
            </a:r>
            <a:endParaRPr lang="es-ES_tradnl" b="1" i="1" dirty="0">
              <a:solidFill>
                <a:schemeClr val="bg1"/>
              </a:solidFill>
            </a:endParaRPr>
          </a:p>
        </p:txBody>
      </p:sp>
      <p:sp>
        <p:nvSpPr>
          <p:cNvPr id="10" name="Rectángulo 9"/>
          <p:cNvSpPr/>
          <p:nvPr/>
        </p:nvSpPr>
        <p:spPr>
          <a:xfrm>
            <a:off x="8672848" y="2167971"/>
            <a:ext cx="1890261"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mixto </a:t>
            </a:r>
            <a:endParaRPr lang="es-ES_tradnl" b="1" i="1" dirty="0">
              <a:solidFill>
                <a:schemeClr val="bg1"/>
              </a:solidFill>
            </a:endParaRPr>
          </a:p>
        </p:txBody>
      </p:sp>
      <p:sp>
        <p:nvSpPr>
          <p:cNvPr id="11" name="Rectángulo 10"/>
          <p:cNvSpPr/>
          <p:nvPr/>
        </p:nvSpPr>
        <p:spPr>
          <a:xfrm>
            <a:off x="647963" y="3944455"/>
            <a:ext cx="2723823"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a:t>
            </a:r>
            <a:r>
              <a:rPr lang="es-AR" b="1" i="1" dirty="0" smtClean="0">
                <a:solidFill>
                  <a:schemeClr val="bg1"/>
                </a:solidFill>
                <a:latin typeface="Arial Unicode MS" panose="020B0604020202020204" pitchFamily="34" charset="-128"/>
              </a:rPr>
              <a:t>econométrico </a:t>
            </a:r>
            <a:endParaRPr lang="es-ES_tradnl" b="1" i="1" dirty="0">
              <a:solidFill>
                <a:schemeClr val="bg1"/>
              </a:solidFill>
            </a:endParaRPr>
          </a:p>
        </p:txBody>
      </p:sp>
      <p:sp>
        <p:nvSpPr>
          <p:cNvPr id="12" name="Rectángulo 11"/>
          <p:cNvSpPr/>
          <p:nvPr/>
        </p:nvSpPr>
        <p:spPr>
          <a:xfrm>
            <a:off x="2576848" y="2765163"/>
            <a:ext cx="6096000" cy="923330"/>
          </a:xfrm>
          <a:prstGeom prst="rect">
            <a:avLst/>
          </a:prstGeom>
        </p:spPr>
        <p:txBody>
          <a:bodyPr>
            <a:spAutoFit/>
          </a:bodyPr>
          <a:lstStyle/>
          <a:p>
            <a:r>
              <a:rPr lang="es-AR" dirty="0" smtClean="0">
                <a:solidFill>
                  <a:schemeClr val="bg1"/>
                </a:solidFill>
                <a:latin typeface="Arial Unicode MS" panose="020B0604020202020204" pitchFamily="34" charset="-128"/>
              </a:rPr>
              <a:t>Consiste </a:t>
            </a:r>
            <a:r>
              <a:rPr lang="es-AR" dirty="0">
                <a:solidFill>
                  <a:schemeClr val="bg1"/>
                </a:solidFill>
                <a:latin typeface="Arial Unicode MS" panose="020B0604020202020204" pitchFamily="34" charset="-128"/>
              </a:rPr>
              <a:t>en proyectar el consumo de energía en función de factores de crecimiento demográfico, económicos y de composición de la demanda.</a:t>
            </a:r>
            <a:endParaRPr lang="es-ES_tradnl" dirty="0">
              <a:solidFill>
                <a:schemeClr val="bg1"/>
              </a:solidFill>
            </a:endParaRPr>
          </a:p>
        </p:txBody>
      </p:sp>
      <p:sp>
        <p:nvSpPr>
          <p:cNvPr id="13" name="Rectángulo redondeado 12"/>
          <p:cNvSpPr/>
          <p:nvPr/>
        </p:nvSpPr>
        <p:spPr>
          <a:xfrm>
            <a:off x="2565779" y="2765163"/>
            <a:ext cx="6107069" cy="8924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ángulo 13"/>
          <p:cNvSpPr/>
          <p:nvPr/>
        </p:nvSpPr>
        <p:spPr>
          <a:xfrm>
            <a:off x="4536837" y="2126733"/>
            <a:ext cx="3012363" cy="400110"/>
          </a:xfrm>
          <a:prstGeom prst="rect">
            <a:avLst/>
          </a:prstGeom>
        </p:spPr>
        <p:txBody>
          <a:bodyPr wrap="none">
            <a:spAutoFit/>
          </a:bodyPr>
          <a:lstStyle/>
          <a:p>
            <a:r>
              <a:rPr lang="es-AR" sz="2000" b="1" i="1" dirty="0">
                <a:solidFill>
                  <a:schemeClr val="bg1"/>
                </a:solidFill>
                <a:latin typeface="Arial Unicode MS" panose="020B0604020202020204" pitchFamily="34" charset="-128"/>
              </a:rPr>
              <a:t>El modelo </a:t>
            </a:r>
            <a:r>
              <a:rPr lang="es-AR" sz="2000" b="1" i="1" dirty="0" smtClean="0">
                <a:solidFill>
                  <a:schemeClr val="bg1"/>
                </a:solidFill>
                <a:latin typeface="Arial Unicode MS" panose="020B0604020202020204" pitchFamily="34" charset="-128"/>
              </a:rPr>
              <a:t>econométrico </a:t>
            </a:r>
            <a:endParaRPr lang="es-ES_tradnl" sz="2000" b="1" i="1" dirty="0">
              <a:solidFill>
                <a:schemeClr val="bg1"/>
              </a:solidFill>
            </a:endParaRPr>
          </a:p>
        </p:txBody>
      </p:sp>
      <p:sp>
        <p:nvSpPr>
          <p:cNvPr id="15" name="Rectángulo 14"/>
          <p:cNvSpPr/>
          <p:nvPr/>
        </p:nvSpPr>
        <p:spPr>
          <a:xfrm>
            <a:off x="647963" y="4541647"/>
            <a:ext cx="1877437"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lineal </a:t>
            </a:r>
            <a:endParaRPr lang="es-ES_tradnl" b="1" i="1" dirty="0">
              <a:solidFill>
                <a:schemeClr val="bg1"/>
              </a:solidFill>
            </a:endParaRPr>
          </a:p>
        </p:txBody>
      </p:sp>
      <p:sp>
        <p:nvSpPr>
          <p:cNvPr id="16" name="Rectángulo 15"/>
          <p:cNvSpPr/>
          <p:nvPr/>
        </p:nvSpPr>
        <p:spPr>
          <a:xfrm>
            <a:off x="2523828" y="2600698"/>
            <a:ext cx="6096000" cy="1200329"/>
          </a:xfrm>
          <a:prstGeom prst="rect">
            <a:avLst/>
          </a:prstGeom>
        </p:spPr>
        <p:txBody>
          <a:bodyPr>
            <a:spAutoFit/>
          </a:bodyPr>
          <a:lstStyle/>
          <a:p>
            <a:pPr algn="just"/>
            <a:r>
              <a:rPr lang="es-AR" dirty="0" smtClean="0">
                <a:solidFill>
                  <a:schemeClr val="bg1"/>
                </a:solidFill>
                <a:latin typeface="Arial Unicode MS" panose="020B0604020202020204" pitchFamily="34" charset="-128"/>
              </a:rPr>
              <a:t>Consiste </a:t>
            </a:r>
            <a:r>
              <a:rPr lang="es-AR" dirty="0">
                <a:solidFill>
                  <a:schemeClr val="bg1"/>
                </a:solidFill>
                <a:latin typeface="Arial Unicode MS" panose="020B0604020202020204" pitchFamily="34" charset="-128"/>
              </a:rPr>
              <a:t>en proyectar el consumo en función de las mediciones históricas registradas para cada subestación de rebaje, lo que representa el comportamiento futuro de la demanda en función de sus datos de explotación</a:t>
            </a:r>
            <a:endParaRPr lang="es-ES_tradnl" dirty="0">
              <a:solidFill>
                <a:schemeClr val="bg1"/>
              </a:solidFill>
            </a:endParaRPr>
          </a:p>
        </p:txBody>
      </p:sp>
      <p:sp>
        <p:nvSpPr>
          <p:cNvPr id="17" name="Rectángulo redondeado 16"/>
          <p:cNvSpPr/>
          <p:nvPr/>
        </p:nvSpPr>
        <p:spPr>
          <a:xfrm>
            <a:off x="2523828" y="2611157"/>
            <a:ext cx="6149020" cy="118986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p:cNvSpPr/>
          <p:nvPr/>
        </p:nvSpPr>
        <p:spPr>
          <a:xfrm>
            <a:off x="4889800" y="2142122"/>
            <a:ext cx="2306435" cy="369332"/>
          </a:xfrm>
          <a:prstGeom prst="rect">
            <a:avLst/>
          </a:prstGeom>
        </p:spPr>
        <p:txBody>
          <a:bodyPr wrap="square">
            <a:spAutoFit/>
          </a:bodyPr>
          <a:lstStyle/>
          <a:p>
            <a:r>
              <a:rPr lang="es-AR" b="1" i="1" dirty="0">
                <a:solidFill>
                  <a:schemeClr val="bg1"/>
                </a:solidFill>
                <a:latin typeface="Arial Unicode MS" panose="020B0604020202020204" pitchFamily="34" charset="-128"/>
              </a:rPr>
              <a:t>El modelo lineal </a:t>
            </a:r>
            <a:endParaRPr lang="es-ES_tradnl" b="1" i="1" dirty="0">
              <a:solidFill>
                <a:schemeClr val="bg1"/>
              </a:solidFill>
            </a:endParaRPr>
          </a:p>
        </p:txBody>
      </p:sp>
      <p:sp>
        <p:nvSpPr>
          <p:cNvPr id="22" name="Rectángulo 21"/>
          <p:cNvSpPr/>
          <p:nvPr/>
        </p:nvSpPr>
        <p:spPr>
          <a:xfrm>
            <a:off x="533013" y="5138839"/>
            <a:ext cx="1890261" cy="369332"/>
          </a:xfrm>
          <a:prstGeom prst="rect">
            <a:avLst/>
          </a:prstGeom>
        </p:spPr>
        <p:txBody>
          <a:bodyPr wrap="none">
            <a:spAutoFit/>
          </a:bodyPr>
          <a:lstStyle/>
          <a:p>
            <a:r>
              <a:rPr lang="es-AR" b="1" i="1" dirty="0">
                <a:solidFill>
                  <a:schemeClr val="bg1"/>
                </a:solidFill>
                <a:latin typeface="Arial Unicode MS" panose="020B0604020202020204" pitchFamily="34" charset="-128"/>
              </a:rPr>
              <a:t>El </a:t>
            </a:r>
            <a:r>
              <a:rPr lang="es-AR" b="1" i="1" dirty="0" smtClean="0">
                <a:solidFill>
                  <a:schemeClr val="bg1"/>
                </a:solidFill>
                <a:latin typeface="Arial Unicode MS" panose="020B0604020202020204" pitchFamily="34" charset="-128"/>
              </a:rPr>
              <a:t>modelo </a:t>
            </a:r>
            <a:r>
              <a:rPr lang="es-AR" b="1" i="1" dirty="0">
                <a:solidFill>
                  <a:schemeClr val="bg1"/>
                </a:solidFill>
                <a:latin typeface="Arial Unicode MS" panose="020B0604020202020204" pitchFamily="34" charset="-128"/>
              </a:rPr>
              <a:t>mixto </a:t>
            </a:r>
            <a:endParaRPr lang="es-ES_tradnl" b="1" i="1" dirty="0">
              <a:solidFill>
                <a:schemeClr val="bg1"/>
              </a:solidFill>
            </a:endParaRPr>
          </a:p>
        </p:txBody>
      </p:sp>
      <p:sp>
        <p:nvSpPr>
          <p:cNvPr id="23" name="Rectángulo 22"/>
          <p:cNvSpPr/>
          <p:nvPr/>
        </p:nvSpPr>
        <p:spPr>
          <a:xfrm>
            <a:off x="2565779" y="2690630"/>
            <a:ext cx="6096000" cy="923330"/>
          </a:xfrm>
          <a:prstGeom prst="rect">
            <a:avLst/>
          </a:prstGeom>
        </p:spPr>
        <p:txBody>
          <a:bodyPr>
            <a:spAutoFit/>
          </a:bodyPr>
          <a:lstStyle/>
          <a:p>
            <a:pPr algn="just"/>
            <a:r>
              <a:rPr lang="es-AR" dirty="0" smtClean="0">
                <a:solidFill>
                  <a:schemeClr val="bg1"/>
                </a:solidFill>
                <a:latin typeface="Arial Unicode MS" panose="020B0604020202020204" pitchFamily="34" charset="-128"/>
              </a:rPr>
              <a:t>Relaciona </a:t>
            </a:r>
            <a:r>
              <a:rPr lang="es-AR" dirty="0">
                <a:solidFill>
                  <a:schemeClr val="bg1"/>
                </a:solidFill>
                <a:latin typeface="Arial Unicode MS" panose="020B0604020202020204" pitchFamily="34" charset="-128"/>
              </a:rPr>
              <a:t>los resultados de los modelos anteriores, lo que nos proporciona como resultado un término medio de crecimiento de la demanda.</a:t>
            </a:r>
            <a:endParaRPr lang="es-ES_tradnl" dirty="0">
              <a:solidFill>
                <a:schemeClr val="bg1"/>
              </a:solidFill>
            </a:endParaRPr>
          </a:p>
        </p:txBody>
      </p:sp>
      <p:sp>
        <p:nvSpPr>
          <p:cNvPr id="24" name="Rectángulo redondeado 23"/>
          <p:cNvSpPr/>
          <p:nvPr/>
        </p:nvSpPr>
        <p:spPr>
          <a:xfrm>
            <a:off x="2512759" y="2572712"/>
            <a:ext cx="6107069" cy="11438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Rectángulo 25"/>
          <p:cNvSpPr/>
          <p:nvPr/>
        </p:nvSpPr>
        <p:spPr>
          <a:xfrm>
            <a:off x="4865838" y="2118833"/>
            <a:ext cx="1890261"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mixto </a:t>
            </a:r>
            <a:endParaRPr lang="es-ES_tradnl" b="1" i="1" dirty="0">
              <a:solidFill>
                <a:schemeClr val="bg1"/>
              </a:solidFill>
            </a:endParaRPr>
          </a:p>
        </p:txBody>
      </p:sp>
    </p:spTree>
    <p:extLst>
      <p:ext uri="{BB962C8B-B14F-4D97-AF65-F5344CB8AC3E}">
        <p14:creationId xmlns:p14="http://schemas.microsoft.com/office/powerpoint/2010/main" val="1931628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6" presetClass="emph" presetSubtype="0" fill="hold" grpId="1" nodeType="withEffect">
                                  <p:stCondLst>
                                    <p:cond delay="0"/>
                                  </p:stCondLst>
                                  <p:childTnLst>
                                    <p:animScale>
                                      <p:cBhvr>
                                        <p:cTn id="11" dur="2000" fill="hold"/>
                                        <p:tgtEl>
                                          <p:spTgt spid="2"/>
                                        </p:tgtEl>
                                      </p:cBhvr>
                                      <p:by x="150000" y="150000"/>
                                    </p:animScale>
                                  </p:childTnLst>
                                </p:cTn>
                              </p:par>
                            </p:childTnLst>
                          </p:cTn>
                        </p:par>
                        <p:par>
                          <p:cTn id="12" fill="hold">
                            <p:stCondLst>
                              <p:cond delay="2000"/>
                            </p:stCondLst>
                            <p:childTnLst>
                              <p:par>
                                <p:cTn id="13" presetID="2" presetClass="entr" presetSubtype="1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800" decel="100000"/>
                                        <p:tgtEl>
                                          <p:spTgt spid="10"/>
                                        </p:tgtEl>
                                      </p:cBhvr>
                                    </p:animEffect>
                                    <p:anim calcmode="lin" valueType="num">
                                      <p:cBhvr>
                                        <p:cTn id="22" dur="800" decel="100000" fill="hold"/>
                                        <p:tgtEl>
                                          <p:spTgt spid="10"/>
                                        </p:tgtEl>
                                        <p:attrNameLst>
                                          <p:attrName>style.rotation</p:attrName>
                                        </p:attrNameLst>
                                      </p:cBhvr>
                                      <p:tavLst>
                                        <p:tav tm="0">
                                          <p:val>
                                            <p:fltVal val="-90"/>
                                          </p:val>
                                        </p:tav>
                                        <p:tav tm="100000">
                                          <p:val>
                                            <p:fltVal val="0"/>
                                          </p:val>
                                        </p:tav>
                                      </p:tavLst>
                                    </p:anim>
                                    <p:anim calcmode="lin" valueType="num">
                                      <p:cBhvr>
                                        <p:cTn id="23" dur="800" decel="100000" fill="hold"/>
                                        <p:tgtEl>
                                          <p:spTgt spid="10"/>
                                        </p:tgtEl>
                                        <p:attrNameLst>
                                          <p:attrName>ppt_x</p:attrName>
                                        </p:attrNameLst>
                                      </p:cBhvr>
                                      <p:tavLst>
                                        <p:tav tm="0">
                                          <p:val>
                                            <p:strVal val="#ppt_x+0.4"/>
                                          </p:val>
                                        </p:tav>
                                        <p:tav tm="100000">
                                          <p:val>
                                            <p:strVal val="#ppt_x-0.05"/>
                                          </p:val>
                                        </p:tav>
                                      </p:tavLst>
                                    </p:anim>
                                    <p:anim calcmode="lin" valueType="num">
                                      <p:cBhvr>
                                        <p:cTn id="24" dur="800" decel="100000" fill="hold"/>
                                        <p:tgtEl>
                                          <p:spTgt spid="10"/>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800" decel="100000"/>
                                        <p:tgtEl>
                                          <p:spTgt spid="8"/>
                                        </p:tgtEl>
                                      </p:cBhvr>
                                    </p:animEffect>
                                    <p:anim calcmode="lin" valueType="num">
                                      <p:cBhvr>
                                        <p:cTn id="38" dur="800" decel="100000" fill="hold"/>
                                        <p:tgtEl>
                                          <p:spTgt spid="8"/>
                                        </p:tgtEl>
                                        <p:attrNameLst>
                                          <p:attrName>style.rotation</p:attrName>
                                        </p:attrNameLst>
                                      </p:cBhvr>
                                      <p:tavLst>
                                        <p:tav tm="0">
                                          <p:val>
                                            <p:fltVal val="-90"/>
                                          </p:val>
                                        </p:tav>
                                        <p:tav tm="100000">
                                          <p:val>
                                            <p:fltVal val="0"/>
                                          </p:val>
                                        </p:tav>
                                      </p:tavLst>
                                    </p:anim>
                                    <p:anim calcmode="lin" valueType="num">
                                      <p:cBhvr>
                                        <p:cTn id="39" dur="800" decel="100000" fill="hold"/>
                                        <p:tgtEl>
                                          <p:spTgt spid="8"/>
                                        </p:tgtEl>
                                        <p:attrNameLst>
                                          <p:attrName>ppt_x</p:attrName>
                                        </p:attrNameLst>
                                      </p:cBhvr>
                                      <p:tavLst>
                                        <p:tav tm="0">
                                          <p:val>
                                            <p:strVal val="#ppt_x+0.4"/>
                                          </p:val>
                                        </p:tav>
                                        <p:tav tm="100000">
                                          <p:val>
                                            <p:strVal val="#ppt_x-0.05"/>
                                          </p:val>
                                        </p:tav>
                                      </p:tavLst>
                                    </p:anim>
                                    <p:anim calcmode="lin" valueType="num">
                                      <p:cBhvr>
                                        <p:cTn id="40" dur="800" decel="100000" fill="hold"/>
                                        <p:tgtEl>
                                          <p:spTgt spid="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2.77556E-17 4.44444E-6 L 2.77556E-17 0.25 " pathEditMode="relative" rAng="0" ptsTypes="AA">
                                      <p:cBhvr>
                                        <p:cTn id="46" dur="2000" fill="hold"/>
                                        <p:tgtEl>
                                          <p:spTgt spid="8"/>
                                        </p:tgtEl>
                                        <p:attrNameLst>
                                          <p:attrName>ppt_x</p:attrName>
                                          <p:attrName>ppt_y</p:attrName>
                                        </p:attrNameLst>
                                      </p:cBhvr>
                                      <p:rCtr x="0" y="12500"/>
                                    </p:animMotion>
                                  </p:childTnLst>
                                </p:cTn>
                              </p:par>
                              <p:par>
                                <p:cTn id="47" presetID="36" presetClass="path" presetSubtype="0" accel="50000" decel="50000" fill="hold" grpId="1" nodeType="withEffect">
                                  <p:stCondLst>
                                    <p:cond delay="0"/>
                                  </p:stCondLst>
                                  <p:childTnLst>
                                    <p:animMotion origin="layout" path="M -1.66667E-6 3.7037E-7 L -1.66667E-6 0.17824 C -1.66667E-6 0.25833 -0.09752 0.35741 -0.1763 0.35741 L -0.3513 0.35741 " pathEditMode="relative" rAng="0" ptsTypes="AAAA">
                                      <p:cBhvr>
                                        <p:cTn id="48" dur="2000" fill="hold"/>
                                        <p:tgtEl>
                                          <p:spTgt spid="9"/>
                                        </p:tgtEl>
                                        <p:attrNameLst>
                                          <p:attrName>ppt_x</p:attrName>
                                          <p:attrName>ppt_y</p:attrName>
                                        </p:attrNameLst>
                                      </p:cBhvr>
                                      <p:rCtr x="-17565" y="17870"/>
                                    </p:animMotion>
                                  </p:childTnLst>
                                </p:cTn>
                              </p:par>
                              <p:par>
                                <p:cTn id="49" presetID="36" presetClass="path" presetSubtype="0" accel="50000" decel="50000" fill="hold" grpId="1" nodeType="withEffect">
                                  <p:stCondLst>
                                    <p:cond delay="0"/>
                                  </p:stCondLst>
                                  <p:childTnLst>
                                    <p:animMotion origin="layout" path="M -2.08333E-6 4.44444E-6 L -2.08333E-6 0.22037 C -2.08333E-6 0.31898 -0.18528 0.44097 -0.33541 0.44097 L -0.67018 0.44097 " pathEditMode="relative" rAng="0" ptsTypes="AAAA">
                                      <p:cBhvr>
                                        <p:cTn id="50" dur="2000" fill="hold"/>
                                        <p:tgtEl>
                                          <p:spTgt spid="10"/>
                                        </p:tgtEl>
                                        <p:attrNameLst>
                                          <p:attrName>ppt_x</p:attrName>
                                          <p:attrName>ppt_y</p:attrName>
                                        </p:attrNameLst>
                                      </p:cBhvr>
                                      <p:rCtr x="-33516" y="22037"/>
                                    </p:animMotion>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2"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par>
                          <p:cTn id="57" fill="hold">
                            <p:stCondLst>
                              <p:cond delay="0"/>
                            </p:stCondLst>
                            <p:childTnLst>
                              <p:par>
                                <p:cTn id="58" presetID="57" presetClass="path" presetSubtype="0" accel="50000" decel="50000" fill="hold" grpId="1" nodeType="afterEffect">
                                  <p:stCondLst>
                                    <p:cond delay="0"/>
                                  </p:stCondLst>
                                  <p:childTnLst>
                                    <p:animMotion origin="layout" path="M -3.75E-6 -0.00903 L -3.75E-6 -0.14005 C -3.75E-6 -0.19861 0.0836 -0.27083 0.15157 -0.27083 L 0.30313 -0.27083 " pathEditMode="relative" rAng="0" ptsTypes="AAAA">
                                      <p:cBhvr>
                                        <p:cTn id="59" dur="2000" fill="hold"/>
                                        <p:tgtEl>
                                          <p:spTgt spid="11"/>
                                        </p:tgtEl>
                                        <p:attrNameLst>
                                          <p:attrName>ppt_x</p:attrName>
                                          <p:attrName>ppt_y</p:attrName>
                                        </p:attrNameLst>
                                      </p:cBhvr>
                                      <p:rCtr x="15156" y="-13102"/>
                                    </p:animMotion>
                                  </p:childTnLst>
                                </p:cTn>
                              </p:par>
                              <p:par>
                                <p:cTn id="60" presetID="6" presetClass="emph" presetSubtype="0" fill="hold" grpId="2" nodeType="withEffect">
                                  <p:stCondLst>
                                    <p:cond delay="0"/>
                                  </p:stCondLst>
                                  <p:childTnLst>
                                    <p:animScale>
                                      <p:cBhvr>
                                        <p:cTn id="61" dur="2000" fill="hold"/>
                                        <p:tgtEl>
                                          <p:spTgt spid="11"/>
                                        </p:tgtEl>
                                      </p:cBhvr>
                                      <p:by x="150000" y="150000"/>
                                    </p:animScale>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3" nodeType="clickEffect">
                                  <p:stCondLst>
                                    <p:cond delay="0"/>
                                  </p:stCondLst>
                                  <p:childTnLst>
                                    <p:anim calcmode="lin" valueType="num">
                                      <p:cBhvr>
                                        <p:cTn id="76" dur="500"/>
                                        <p:tgtEl>
                                          <p:spTgt spid="11"/>
                                        </p:tgtEl>
                                        <p:attrNameLst>
                                          <p:attrName>ppt_w</p:attrName>
                                        </p:attrNameLst>
                                      </p:cBhvr>
                                      <p:tavLst>
                                        <p:tav tm="0">
                                          <p:val>
                                            <p:strVal val="ppt_w"/>
                                          </p:val>
                                        </p:tav>
                                        <p:tav tm="100000">
                                          <p:val>
                                            <p:fltVal val="0"/>
                                          </p:val>
                                        </p:tav>
                                      </p:tavLst>
                                    </p:anim>
                                    <p:anim calcmode="lin" valueType="num">
                                      <p:cBhvr>
                                        <p:cTn id="77" dur="500"/>
                                        <p:tgtEl>
                                          <p:spTgt spid="11"/>
                                        </p:tgtEl>
                                        <p:attrNameLst>
                                          <p:attrName>ppt_h</p:attrName>
                                        </p:attrNameLst>
                                      </p:cBhvr>
                                      <p:tavLst>
                                        <p:tav tm="0">
                                          <p:val>
                                            <p:strVal val="ppt_h"/>
                                          </p:val>
                                        </p:tav>
                                        <p:tav tm="100000">
                                          <p:val>
                                            <p:fltVal val="0"/>
                                          </p:val>
                                        </p:tav>
                                      </p:tavLst>
                                    </p:anim>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par>
                          <p:cTn id="83" fill="hold">
                            <p:stCondLst>
                              <p:cond delay="500"/>
                            </p:stCondLst>
                            <p:childTnLst>
                              <p:par>
                                <p:cTn id="84" presetID="36" presetClass="path" presetSubtype="0" accel="50000" decel="50000" fill="hold" grpId="1" nodeType="afterEffect">
                                  <p:stCondLst>
                                    <p:cond delay="0"/>
                                  </p:stCondLst>
                                  <p:childTnLst>
                                    <p:animMotion origin="layout" path="M -0.01588 -0.00579 L -0.01588 0.12616 C -0.01588 0.18519 -0.09869 0.2581 -0.16588 0.2581 L -0.31588 0.2581 " pathEditMode="relative" rAng="0" ptsTypes="AAAA">
                                      <p:cBhvr>
                                        <p:cTn id="85" dur="2000" fill="hold"/>
                                        <p:tgtEl>
                                          <p:spTgt spid="14"/>
                                        </p:tgtEl>
                                        <p:attrNameLst>
                                          <p:attrName>ppt_x</p:attrName>
                                          <p:attrName>ppt_y</p:attrName>
                                        </p:attrNameLst>
                                      </p:cBhvr>
                                      <p:rCtr x="-15000" y="13194"/>
                                    </p:animMotion>
                                  </p:childTnLst>
                                </p:cTn>
                              </p:par>
                              <p:par>
                                <p:cTn id="86" presetID="42" presetClass="exit" presetSubtype="0" fill="hold" grpId="1" nodeType="withEffect">
                                  <p:stCondLst>
                                    <p:cond delay="0"/>
                                  </p:stCondLst>
                                  <p:childTnLst>
                                    <p:animEffect transition="out" filter="fade">
                                      <p:cBhvr>
                                        <p:cTn id="87" dur="1000"/>
                                        <p:tgtEl>
                                          <p:spTgt spid="12"/>
                                        </p:tgtEl>
                                      </p:cBhvr>
                                    </p:animEffect>
                                    <p:anim calcmode="lin" valueType="num">
                                      <p:cBhvr>
                                        <p:cTn id="88" dur="1000"/>
                                        <p:tgtEl>
                                          <p:spTgt spid="12"/>
                                        </p:tgtEl>
                                        <p:attrNameLst>
                                          <p:attrName>ppt_x</p:attrName>
                                        </p:attrNameLst>
                                      </p:cBhvr>
                                      <p:tavLst>
                                        <p:tav tm="0">
                                          <p:val>
                                            <p:strVal val="ppt_x"/>
                                          </p:val>
                                        </p:tav>
                                        <p:tav tm="100000">
                                          <p:val>
                                            <p:strVal val="ppt_x"/>
                                          </p:val>
                                        </p:tav>
                                      </p:tavLst>
                                    </p:anim>
                                    <p:anim calcmode="lin" valueType="num">
                                      <p:cBhvr>
                                        <p:cTn id="89" dur="1000"/>
                                        <p:tgtEl>
                                          <p:spTgt spid="12"/>
                                        </p:tgtEl>
                                        <p:attrNameLst>
                                          <p:attrName>ppt_y</p:attrName>
                                        </p:attrNameLst>
                                      </p:cBhvr>
                                      <p:tavLst>
                                        <p:tav tm="0">
                                          <p:val>
                                            <p:strVal val="ppt_y"/>
                                          </p:val>
                                        </p:tav>
                                        <p:tav tm="100000">
                                          <p:val>
                                            <p:strVal val="ppt_y+.1"/>
                                          </p:val>
                                        </p:tav>
                                      </p:tavLst>
                                    </p:anim>
                                    <p:set>
                                      <p:cBhvr>
                                        <p:cTn id="90" dur="1" fill="hold">
                                          <p:stCondLst>
                                            <p:cond delay="999"/>
                                          </p:stCondLst>
                                        </p:cTn>
                                        <p:tgtEl>
                                          <p:spTgt spid="12"/>
                                        </p:tgtEl>
                                        <p:attrNameLst>
                                          <p:attrName>style.visibility</p:attrName>
                                        </p:attrNameLst>
                                      </p:cBhvr>
                                      <p:to>
                                        <p:strVal val="hidden"/>
                                      </p:to>
                                    </p:set>
                                  </p:childTnLst>
                                </p:cTn>
                              </p:par>
                              <p:par>
                                <p:cTn id="91" presetID="42" presetClass="exit" presetSubtype="0" fill="hold" grpId="1" nodeType="withEffect">
                                  <p:stCondLst>
                                    <p:cond delay="0"/>
                                  </p:stCondLst>
                                  <p:childTnLst>
                                    <p:animEffect transition="out" filter="fade">
                                      <p:cBhvr>
                                        <p:cTn id="92" dur="1000"/>
                                        <p:tgtEl>
                                          <p:spTgt spid="13"/>
                                        </p:tgtEl>
                                      </p:cBhvr>
                                    </p:animEffect>
                                    <p:anim calcmode="lin" valueType="num">
                                      <p:cBhvr>
                                        <p:cTn id="93" dur="1000"/>
                                        <p:tgtEl>
                                          <p:spTgt spid="13"/>
                                        </p:tgtEl>
                                        <p:attrNameLst>
                                          <p:attrName>ppt_x</p:attrName>
                                        </p:attrNameLst>
                                      </p:cBhvr>
                                      <p:tavLst>
                                        <p:tav tm="0">
                                          <p:val>
                                            <p:strVal val="ppt_x"/>
                                          </p:val>
                                        </p:tav>
                                        <p:tav tm="100000">
                                          <p:val>
                                            <p:strVal val="ppt_x"/>
                                          </p:val>
                                        </p:tav>
                                      </p:tavLst>
                                    </p:anim>
                                    <p:anim calcmode="lin" valueType="num">
                                      <p:cBhvr>
                                        <p:cTn id="94" dur="1000"/>
                                        <p:tgtEl>
                                          <p:spTgt spid="13"/>
                                        </p:tgtEl>
                                        <p:attrNameLst>
                                          <p:attrName>ppt_y</p:attrName>
                                        </p:attrNameLst>
                                      </p:cBhvr>
                                      <p:tavLst>
                                        <p:tav tm="0">
                                          <p:val>
                                            <p:strVal val="ppt_y"/>
                                          </p:val>
                                        </p:tav>
                                        <p:tav tm="100000">
                                          <p:val>
                                            <p:strVal val="ppt_y+.1"/>
                                          </p:val>
                                        </p:tav>
                                      </p:tavLst>
                                    </p:anim>
                                    <p:set>
                                      <p:cBhvr>
                                        <p:cTn id="95" dur="1" fill="hold">
                                          <p:stCondLst>
                                            <p:cond delay="99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4" nodeType="click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childTnLst>
                          </p:cTn>
                        </p:par>
                        <p:par>
                          <p:cTn id="107" fill="hold">
                            <p:stCondLst>
                              <p:cond delay="500"/>
                            </p:stCondLst>
                            <p:childTnLst>
                              <p:par>
                                <p:cTn id="108" presetID="43" presetClass="path" presetSubtype="0" accel="50000" decel="50000" fill="hold" grpId="1" nodeType="afterEffect">
                                  <p:stCondLst>
                                    <p:cond delay="0"/>
                                  </p:stCondLst>
                                  <p:childTnLst>
                                    <p:animMotion origin="layout" path="M -0.0013 -0.00463 L 0.19414 -0.00463 C 0.28203 -0.00463 0.39036 -0.10255 0.39036 -0.18218 L 0.39036 -0.35949 " pathEditMode="relative" rAng="0" ptsTypes="AAAA">
                                      <p:cBhvr>
                                        <p:cTn id="109" dur="2000" fill="hold"/>
                                        <p:tgtEl>
                                          <p:spTgt spid="15"/>
                                        </p:tgtEl>
                                        <p:attrNameLst>
                                          <p:attrName>ppt_x</p:attrName>
                                          <p:attrName>ppt_y</p:attrName>
                                        </p:attrNameLst>
                                      </p:cBhvr>
                                      <p:rCtr x="19583" y="-17755"/>
                                    </p:animMotion>
                                  </p:childTnLst>
                                </p:cTn>
                              </p:par>
                              <p:par>
                                <p:cTn id="110" presetID="6" presetClass="emph" presetSubtype="0" fill="hold" grpId="2" nodeType="withEffect">
                                  <p:stCondLst>
                                    <p:cond delay="0"/>
                                  </p:stCondLst>
                                  <p:childTnLst>
                                    <p:animScale>
                                      <p:cBhvr>
                                        <p:cTn id="111" dur="2000" fill="hold"/>
                                        <p:tgtEl>
                                          <p:spTgt spid="15"/>
                                        </p:tgtEl>
                                      </p:cBhvr>
                                      <p:by x="150000" y="150000"/>
                                    </p:animScale>
                                  </p:childTnLst>
                                </p:cTn>
                              </p:par>
                            </p:childTnLst>
                          </p:cTn>
                        </p:par>
                        <p:par>
                          <p:cTn id="112" fill="hold">
                            <p:stCondLst>
                              <p:cond delay="2500"/>
                            </p:stCondLst>
                            <p:childTnLst>
                              <p:par>
                                <p:cTn id="113" presetID="42" presetClass="entr" presetSubtype="0"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1000"/>
                                        <p:tgtEl>
                                          <p:spTgt spid="16"/>
                                        </p:tgtEl>
                                      </p:cBhvr>
                                    </p:animEffect>
                                    <p:anim calcmode="lin" valueType="num">
                                      <p:cBhvr>
                                        <p:cTn id="116" dur="1000" fill="hold"/>
                                        <p:tgtEl>
                                          <p:spTgt spid="16"/>
                                        </p:tgtEl>
                                        <p:attrNameLst>
                                          <p:attrName>ppt_x</p:attrName>
                                        </p:attrNameLst>
                                      </p:cBhvr>
                                      <p:tavLst>
                                        <p:tav tm="0">
                                          <p:val>
                                            <p:strVal val="#ppt_x"/>
                                          </p:val>
                                        </p:tav>
                                        <p:tav tm="100000">
                                          <p:val>
                                            <p:strVal val="#ppt_x"/>
                                          </p:val>
                                        </p:tav>
                                      </p:tavLst>
                                    </p:anim>
                                    <p:anim calcmode="lin" valueType="num">
                                      <p:cBhvr>
                                        <p:cTn id="117" dur="1000" fill="hold"/>
                                        <p:tgtEl>
                                          <p:spTgt spid="16"/>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00"/>
                                        <p:tgtEl>
                                          <p:spTgt spid="17"/>
                                        </p:tgtEl>
                                      </p:cBhvr>
                                    </p:animEffect>
                                    <p:anim calcmode="lin" valueType="num">
                                      <p:cBhvr>
                                        <p:cTn id="121" dur="1000" fill="hold"/>
                                        <p:tgtEl>
                                          <p:spTgt spid="17"/>
                                        </p:tgtEl>
                                        <p:attrNameLst>
                                          <p:attrName>ppt_x</p:attrName>
                                        </p:attrNameLst>
                                      </p:cBhvr>
                                      <p:tavLst>
                                        <p:tav tm="0">
                                          <p:val>
                                            <p:strVal val="#ppt_x"/>
                                          </p:val>
                                        </p:tav>
                                        <p:tav tm="100000">
                                          <p:val>
                                            <p:strVal val="#ppt_x"/>
                                          </p:val>
                                        </p:tav>
                                      </p:tavLst>
                                    </p:anim>
                                    <p:anim calcmode="lin" valueType="num">
                                      <p:cBhvr>
                                        <p:cTn id="1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55" presetClass="exit" presetSubtype="0" fill="hold" grpId="3" nodeType="clickEffect">
                                  <p:stCondLst>
                                    <p:cond delay="0"/>
                                  </p:stCondLst>
                                  <p:childTnLst>
                                    <p:anim calcmode="lin" valueType="num">
                                      <p:cBhvr>
                                        <p:cTn id="126" dur="1000"/>
                                        <p:tgtEl>
                                          <p:spTgt spid="15"/>
                                        </p:tgtEl>
                                        <p:attrNameLst>
                                          <p:attrName>ppt_w</p:attrName>
                                        </p:attrNameLst>
                                      </p:cBhvr>
                                      <p:tavLst>
                                        <p:tav tm="0">
                                          <p:val>
                                            <p:strVal val="ppt_w"/>
                                          </p:val>
                                        </p:tav>
                                        <p:tav tm="100000">
                                          <p:val>
                                            <p:strVal val="ppt_w*0.70"/>
                                          </p:val>
                                        </p:tav>
                                      </p:tavLst>
                                    </p:anim>
                                    <p:anim calcmode="lin" valueType="num">
                                      <p:cBhvr>
                                        <p:cTn id="127" dur="1000"/>
                                        <p:tgtEl>
                                          <p:spTgt spid="15"/>
                                        </p:tgtEl>
                                        <p:attrNameLst>
                                          <p:attrName>ppt_h</p:attrName>
                                        </p:attrNameLst>
                                      </p:cBhvr>
                                      <p:tavLst>
                                        <p:tav tm="0">
                                          <p:val>
                                            <p:strVal val="ppt_h"/>
                                          </p:val>
                                        </p:tav>
                                        <p:tav tm="100000">
                                          <p:val>
                                            <p:strVal val="ppt_h"/>
                                          </p:val>
                                        </p:tav>
                                      </p:tavLst>
                                    </p:anim>
                                    <p:animEffect transition="out" filter="fade">
                                      <p:cBhvr>
                                        <p:cTn id="128" dur="1000"/>
                                        <p:tgtEl>
                                          <p:spTgt spid="15"/>
                                        </p:tgtEl>
                                      </p:cBhvr>
                                    </p:animEffect>
                                    <p:set>
                                      <p:cBhvr>
                                        <p:cTn id="129" dur="1" fill="hold">
                                          <p:stCondLst>
                                            <p:cond delay="999"/>
                                          </p:stCondLst>
                                        </p:cTn>
                                        <p:tgtEl>
                                          <p:spTgt spid="15"/>
                                        </p:tgtEl>
                                        <p:attrNameLst>
                                          <p:attrName>style.visibility</p:attrName>
                                        </p:attrNameLst>
                                      </p:cBhvr>
                                      <p:to>
                                        <p:strVal val="hidden"/>
                                      </p:to>
                                    </p:set>
                                  </p:childTnLst>
                                </p:cTn>
                              </p:par>
                              <p:par>
                                <p:cTn id="130" presetID="53" presetClass="entr" presetSubtype="16" fill="hold" grpId="0" nodeType="withEffect">
                                  <p:stCondLst>
                                    <p:cond delay="0"/>
                                  </p:stCondLst>
                                  <p:childTnLst>
                                    <p:set>
                                      <p:cBhvr>
                                        <p:cTn id="131" dur="1" fill="hold">
                                          <p:stCondLst>
                                            <p:cond delay="0"/>
                                          </p:stCondLst>
                                        </p:cTn>
                                        <p:tgtEl>
                                          <p:spTgt spid="19"/>
                                        </p:tgtEl>
                                        <p:attrNameLst>
                                          <p:attrName>style.visibility</p:attrName>
                                        </p:attrNameLst>
                                      </p:cBhvr>
                                      <p:to>
                                        <p:strVal val="visible"/>
                                      </p:to>
                                    </p:set>
                                    <p:anim calcmode="lin" valueType="num">
                                      <p:cBhvr>
                                        <p:cTn id="132" dur="500" fill="hold"/>
                                        <p:tgtEl>
                                          <p:spTgt spid="19"/>
                                        </p:tgtEl>
                                        <p:attrNameLst>
                                          <p:attrName>ppt_w</p:attrName>
                                        </p:attrNameLst>
                                      </p:cBhvr>
                                      <p:tavLst>
                                        <p:tav tm="0">
                                          <p:val>
                                            <p:fltVal val="0"/>
                                          </p:val>
                                        </p:tav>
                                        <p:tav tm="100000">
                                          <p:val>
                                            <p:strVal val="#ppt_w"/>
                                          </p:val>
                                        </p:tav>
                                      </p:tavLst>
                                    </p:anim>
                                    <p:anim calcmode="lin" valueType="num">
                                      <p:cBhvr>
                                        <p:cTn id="133" dur="500" fill="hold"/>
                                        <p:tgtEl>
                                          <p:spTgt spid="19"/>
                                        </p:tgtEl>
                                        <p:attrNameLst>
                                          <p:attrName>ppt_h</p:attrName>
                                        </p:attrNameLst>
                                      </p:cBhvr>
                                      <p:tavLst>
                                        <p:tav tm="0">
                                          <p:val>
                                            <p:fltVal val="0"/>
                                          </p:val>
                                        </p:tav>
                                        <p:tav tm="100000">
                                          <p:val>
                                            <p:strVal val="#ppt_h"/>
                                          </p:val>
                                        </p:tav>
                                      </p:tavLst>
                                    </p:anim>
                                    <p:animEffect transition="in" filter="fade">
                                      <p:cBhvr>
                                        <p:cTn id="134" dur="500"/>
                                        <p:tgtEl>
                                          <p:spTgt spid="19"/>
                                        </p:tgtEl>
                                      </p:cBhvr>
                                    </p:animEffect>
                                  </p:childTnLst>
                                </p:cTn>
                              </p:par>
                            </p:childTnLst>
                          </p:cTn>
                        </p:par>
                        <p:par>
                          <p:cTn id="135" fill="hold">
                            <p:stCondLst>
                              <p:cond delay="1000"/>
                            </p:stCondLst>
                            <p:childTnLst>
                              <p:par>
                                <p:cTn id="136" presetID="36" presetClass="path" presetSubtype="0" accel="50000" decel="50000" fill="hold" grpId="1" nodeType="afterEffect">
                                  <p:stCondLst>
                                    <p:cond delay="0"/>
                                  </p:stCondLst>
                                  <p:childTnLst>
                                    <p:animMotion origin="layout" path="M -2.91667E-6 -3.7037E-7 L -2.91667E-6 0.17732 C -2.91667E-6 0.25694 -0.09804 0.35509 -0.17708 0.35509 L -0.35286 0.35509 " pathEditMode="relative" rAng="0" ptsTypes="AAAA">
                                      <p:cBhvr>
                                        <p:cTn id="137" dur="2000" fill="hold"/>
                                        <p:tgtEl>
                                          <p:spTgt spid="19"/>
                                        </p:tgtEl>
                                        <p:attrNameLst>
                                          <p:attrName>ppt_x</p:attrName>
                                          <p:attrName>ppt_y</p:attrName>
                                        </p:attrNameLst>
                                      </p:cBhvr>
                                      <p:rCtr x="-17643" y="17755"/>
                                    </p:animMotion>
                                  </p:childTnLst>
                                </p:cTn>
                              </p:par>
                              <p:par>
                                <p:cTn id="138" presetID="10" presetClass="exit" presetSubtype="0" fill="hold" grpId="4" nodeType="withEffect">
                                  <p:stCondLst>
                                    <p:cond delay="0"/>
                                  </p:stCondLst>
                                  <p:childTnLst>
                                    <p:animEffect transition="out" filter="fade">
                                      <p:cBhvr>
                                        <p:cTn id="139" dur="500"/>
                                        <p:tgtEl>
                                          <p:spTgt spid="15"/>
                                        </p:tgtEl>
                                      </p:cBhvr>
                                    </p:animEffect>
                                    <p:set>
                                      <p:cBhvr>
                                        <p:cTn id="140" dur="1" fill="hold">
                                          <p:stCondLst>
                                            <p:cond delay="499"/>
                                          </p:stCondLst>
                                        </p:cTn>
                                        <p:tgtEl>
                                          <p:spTgt spid="15"/>
                                        </p:tgtEl>
                                        <p:attrNameLst>
                                          <p:attrName>style.visibility</p:attrName>
                                        </p:attrNameLst>
                                      </p:cBhvr>
                                      <p:to>
                                        <p:strVal val="hidden"/>
                                      </p:to>
                                    </p:set>
                                  </p:childTnLst>
                                </p:cTn>
                              </p:par>
                              <p:par>
                                <p:cTn id="141" presetID="12" presetClass="exit" presetSubtype="4" fill="hold" grpId="1" nodeType="withEffect">
                                  <p:stCondLst>
                                    <p:cond delay="0"/>
                                  </p:stCondLst>
                                  <p:childTnLst>
                                    <p:anim calcmode="lin" valueType="num">
                                      <p:cBhvr additive="base">
                                        <p:cTn id="142" dur="500"/>
                                        <p:tgtEl>
                                          <p:spTgt spid="16"/>
                                        </p:tgtEl>
                                        <p:attrNameLst>
                                          <p:attrName>ppt_y</p:attrName>
                                        </p:attrNameLst>
                                      </p:cBhvr>
                                      <p:tavLst>
                                        <p:tav tm="0">
                                          <p:val>
                                            <p:strVal val="#ppt_y"/>
                                          </p:val>
                                        </p:tav>
                                        <p:tav tm="100000">
                                          <p:val>
                                            <p:strVal val="#ppt_y+#ppt_h*1.125000"/>
                                          </p:val>
                                        </p:tav>
                                      </p:tavLst>
                                    </p:anim>
                                    <p:animEffect transition="out" filter="wipe(down)">
                                      <p:cBhvr>
                                        <p:cTn id="143" dur="500"/>
                                        <p:tgtEl>
                                          <p:spTgt spid="16"/>
                                        </p:tgtEl>
                                      </p:cBhvr>
                                    </p:animEffect>
                                    <p:set>
                                      <p:cBhvr>
                                        <p:cTn id="144" dur="1" fill="hold">
                                          <p:stCondLst>
                                            <p:cond delay="499"/>
                                          </p:stCondLst>
                                        </p:cTn>
                                        <p:tgtEl>
                                          <p:spTgt spid="16"/>
                                        </p:tgtEl>
                                        <p:attrNameLst>
                                          <p:attrName>style.visibility</p:attrName>
                                        </p:attrNameLst>
                                      </p:cBhvr>
                                      <p:to>
                                        <p:strVal val="hidden"/>
                                      </p:to>
                                    </p:set>
                                  </p:childTnLst>
                                </p:cTn>
                              </p:par>
                              <p:par>
                                <p:cTn id="145" presetID="12" presetClass="exit" presetSubtype="4" fill="hold" grpId="1" nodeType="withEffect">
                                  <p:stCondLst>
                                    <p:cond delay="0"/>
                                  </p:stCondLst>
                                  <p:childTnLst>
                                    <p:anim calcmode="lin" valueType="num">
                                      <p:cBhvr additive="base">
                                        <p:cTn id="146" dur="500"/>
                                        <p:tgtEl>
                                          <p:spTgt spid="17"/>
                                        </p:tgtEl>
                                        <p:attrNameLst>
                                          <p:attrName>ppt_y</p:attrName>
                                        </p:attrNameLst>
                                      </p:cBhvr>
                                      <p:tavLst>
                                        <p:tav tm="0">
                                          <p:val>
                                            <p:strVal val="#ppt_y"/>
                                          </p:val>
                                        </p:tav>
                                        <p:tav tm="100000">
                                          <p:val>
                                            <p:strVal val="#ppt_y+#ppt_h*1.125000"/>
                                          </p:val>
                                        </p:tav>
                                      </p:tavLst>
                                    </p:anim>
                                    <p:animEffect transition="out" filter="wipe(down)">
                                      <p:cBhvr>
                                        <p:cTn id="147" dur="500"/>
                                        <p:tgtEl>
                                          <p:spTgt spid="17"/>
                                        </p:tgtEl>
                                      </p:cBhvr>
                                    </p:animEffect>
                                    <p:set>
                                      <p:cBhvr>
                                        <p:cTn id="148" dur="1" fill="hold">
                                          <p:stCondLst>
                                            <p:cond delay="499"/>
                                          </p:stCondLst>
                                        </p:cTn>
                                        <p:tgtEl>
                                          <p:spTgt spid="17"/>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5" nodeType="clickEffect">
                                  <p:stCondLst>
                                    <p:cond delay="0"/>
                                  </p:stCondLst>
                                  <p:childTnLst>
                                    <p:animEffect transition="out" filter="fade">
                                      <p:cBhvr>
                                        <p:cTn id="152" dur="500"/>
                                        <p:tgtEl>
                                          <p:spTgt spid="15"/>
                                        </p:tgtEl>
                                      </p:cBhvr>
                                    </p:animEffect>
                                    <p:set>
                                      <p:cBhvr>
                                        <p:cTn id="153" dur="1" fill="hold">
                                          <p:stCondLst>
                                            <p:cond delay="499"/>
                                          </p:stCondLst>
                                        </p:cTn>
                                        <p:tgtEl>
                                          <p:spTgt spid="15"/>
                                        </p:tgtEl>
                                        <p:attrNameLst>
                                          <p:attrName>style.visibility</p:attrName>
                                        </p:attrNameLst>
                                      </p:cBhvr>
                                      <p:to>
                                        <p:strVal val="hidden"/>
                                      </p:to>
                                    </p:set>
                                  </p:childTnLst>
                                </p:cTn>
                              </p:par>
                            </p:childTnLst>
                          </p:cTn>
                        </p:par>
                        <p:par>
                          <p:cTn id="154" fill="hold">
                            <p:stCondLst>
                              <p:cond delay="500"/>
                            </p:stCondLst>
                            <p:childTnLst>
                              <p:par>
                                <p:cTn id="155" presetID="10" presetClass="exit" presetSubtype="0" fill="hold" grpId="2" nodeType="afterEffect">
                                  <p:stCondLst>
                                    <p:cond delay="0"/>
                                  </p:stCondLst>
                                  <p:childTnLst>
                                    <p:animEffect transition="out" filter="fade">
                                      <p:cBhvr>
                                        <p:cTn id="156" dur="500"/>
                                        <p:tgtEl>
                                          <p:spTgt spid="10"/>
                                        </p:tgtEl>
                                      </p:cBhvr>
                                    </p:animEffect>
                                    <p:set>
                                      <p:cBhvr>
                                        <p:cTn id="157" dur="1" fill="hold">
                                          <p:stCondLst>
                                            <p:cond delay="499"/>
                                          </p:stCondLst>
                                        </p:cTn>
                                        <p:tgtEl>
                                          <p:spTgt spid="10"/>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22"/>
                                        </p:tgtEl>
                                        <p:attrNameLst>
                                          <p:attrName>style.visibility</p:attrName>
                                        </p:attrNameLst>
                                      </p:cBhvr>
                                      <p:to>
                                        <p:strVal val="visible"/>
                                      </p:to>
                                    </p:set>
                                    <p:animEffect transition="in" filter="fade">
                                      <p:cBhvr>
                                        <p:cTn id="160" dur="500"/>
                                        <p:tgtEl>
                                          <p:spTgt spid="22"/>
                                        </p:tgtEl>
                                      </p:cBhvr>
                                    </p:animEffect>
                                  </p:childTnLst>
                                </p:cTn>
                              </p:par>
                            </p:childTnLst>
                          </p:cTn>
                        </p:par>
                        <p:par>
                          <p:cTn id="161" fill="hold">
                            <p:stCondLst>
                              <p:cond delay="1000"/>
                            </p:stCondLst>
                            <p:childTnLst>
                              <p:par>
                                <p:cTn id="162" presetID="43" presetClass="path" presetSubtype="0" accel="50000" decel="50000" fill="hold" grpId="1" nodeType="afterEffect">
                                  <p:stCondLst>
                                    <p:cond delay="0"/>
                                  </p:stCondLst>
                                  <p:childTnLst>
                                    <p:animMotion origin="layout" path="M -0.00261 0.00787 L 0.16419 0.00787 C 0.2388 0.00787 0.33099 -0.11389 0.33099 -0.21273 L 0.33099 -0.43334 " pathEditMode="relative" rAng="0" ptsTypes="AAAA">
                                      <p:cBhvr>
                                        <p:cTn id="163" dur="2000" fill="hold"/>
                                        <p:tgtEl>
                                          <p:spTgt spid="22"/>
                                        </p:tgtEl>
                                        <p:attrNameLst>
                                          <p:attrName>ppt_x</p:attrName>
                                          <p:attrName>ppt_y</p:attrName>
                                        </p:attrNameLst>
                                      </p:cBhvr>
                                      <p:rCtr x="16680" y="-22060"/>
                                    </p:animMotion>
                                  </p:childTnLst>
                                </p:cTn>
                              </p:par>
                              <p:par>
                                <p:cTn id="164" presetID="2" presetClass="entr" presetSubtype="4" fill="hold" grpId="0" nodeType="withEffect">
                                  <p:stCondLst>
                                    <p:cond delay="0"/>
                                  </p:stCondLst>
                                  <p:childTnLst>
                                    <p:set>
                                      <p:cBhvr>
                                        <p:cTn id="165" dur="1" fill="hold">
                                          <p:stCondLst>
                                            <p:cond delay="0"/>
                                          </p:stCondLst>
                                        </p:cTn>
                                        <p:tgtEl>
                                          <p:spTgt spid="23"/>
                                        </p:tgtEl>
                                        <p:attrNameLst>
                                          <p:attrName>style.visibility</p:attrName>
                                        </p:attrNameLst>
                                      </p:cBhvr>
                                      <p:to>
                                        <p:strVal val="visible"/>
                                      </p:to>
                                    </p:set>
                                    <p:anim calcmode="lin" valueType="num">
                                      <p:cBhvr additive="base">
                                        <p:cTn id="166" dur="500" fill="hold"/>
                                        <p:tgtEl>
                                          <p:spTgt spid="23"/>
                                        </p:tgtEl>
                                        <p:attrNameLst>
                                          <p:attrName>ppt_x</p:attrName>
                                        </p:attrNameLst>
                                      </p:cBhvr>
                                      <p:tavLst>
                                        <p:tav tm="0">
                                          <p:val>
                                            <p:strVal val="#ppt_x"/>
                                          </p:val>
                                        </p:tav>
                                        <p:tav tm="100000">
                                          <p:val>
                                            <p:strVal val="#ppt_x"/>
                                          </p:val>
                                        </p:tav>
                                      </p:tavLst>
                                    </p:anim>
                                    <p:anim calcmode="lin" valueType="num">
                                      <p:cBhvr additive="base">
                                        <p:cTn id="167" dur="500" fill="hold"/>
                                        <p:tgtEl>
                                          <p:spTgt spid="23"/>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24"/>
                                        </p:tgtEl>
                                        <p:attrNameLst>
                                          <p:attrName>style.visibility</p:attrName>
                                        </p:attrNameLst>
                                      </p:cBhvr>
                                      <p:to>
                                        <p:strVal val="visible"/>
                                      </p:to>
                                    </p:set>
                                    <p:anim calcmode="lin" valueType="num">
                                      <p:cBhvr additive="base">
                                        <p:cTn id="170" dur="500" fill="hold"/>
                                        <p:tgtEl>
                                          <p:spTgt spid="24"/>
                                        </p:tgtEl>
                                        <p:attrNameLst>
                                          <p:attrName>ppt_x</p:attrName>
                                        </p:attrNameLst>
                                      </p:cBhvr>
                                      <p:tavLst>
                                        <p:tav tm="0">
                                          <p:val>
                                            <p:strVal val="#ppt_x"/>
                                          </p:val>
                                        </p:tav>
                                        <p:tav tm="100000">
                                          <p:val>
                                            <p:strVal val="#ppt_x"/>
                                          </p:val>
                                        </p:tav>
                                      </p:tavLst>
                                    </p:anim>
                                    <p:anim calcmode="lin" valueType="num">
                                      <p:cBhvr additive="base">
                                        <p:cTn id="171" dur="500" fill="hold"/>
                                        <p:tgtEl>
                                          <p:spTgt spid="24"/>
                                        </p:tgtEl>
                                        <p:attrNameLst>
                                          <p:attrName>ppt_y</p:attrName>
                                        </p:attrNameLst>
                                      </p:cBhvr>
                                      <p:tavLst>
                                        <p:tav tm="0">
                                          <p:val>
                                            <p:strVal val="1+#ppt_h/2"/>
                                          </p:val>
                                        </p:tav>
                                        <p:tav tm="100000">
                                          <p:val>
                                            <p:strVal val="#ppt_y"/>
                                          </p:val>
                                        </p:tav>
                                      </p:tavLst>
                                    </p:anim>
                                  </p:childTnLst>
                                </p:cTn>
                              </p:par>
                            </p:childTnLst>
                          </p:cTn>
                        </p:par>
                        <p:par>
                          <p:cTn id="172" fill="hold">
                            <p:stCondLst>
                              <p:cond delay="3000"/>
                            </p:stCondLst>
                            <p:childTnLst>
                              <p:par>
                                <p:cTn id="173" presetID="6" presetClass="emph" presetSubtype="0" fill="hold" grpId="2" nodeType="afterEffect">
                                  <p:stCondLst>
                                    <p:cond delay="0"/>
                                  </p:stCondLst>
                                  <p:childTnLst>
                                    <p:animScale>
                                      <p:cBhvr>
                                        <p:cTn id="174" dur="2000" fill="hold"/>
                                        <p:tgtEl>
                                          <p:spTgt spid="22"/>
                                        </p:tgtEl>
                                      </p:cBhvr>
                                      <p:by x="150000" y="150000"/>
                                    </p:animScale>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3" nodeType="clickEffect">
                                  <p:stCondLst>
                                    <p:cond delay="0"/>
                                  </p:stCondLst>
                                  <p:childTnLst>
                                    <p:animEffect transition="out" filter="fade">
                                      <p:cBhvr>
                                        <p:cTn id="178" dur="500"/>
                                        <p:tgtEl>
                                          <p:spTgt spid="22"/>
                                        </p:tgtEl>
                                      </p:cBhvr>
                                    </p:animEffect>
                                    <p:set>
                                      <p:cBhvr>
                                        <p:cTn id="179" dur="1" fill="hold">
                                          <p:stCondLst>
                                            <p:cond delay="499"/>
                                          </p:stCondLst>
                                        </p:cTn>
                                        <p:tgtEl>
                                          <p:spTgt spid="22"/>
                                        </p:tgtEl>
                                        <p:attrNameLst>
                                          <p:attrName>style.visibility</p:attrName>
                                        </p:attrNameLst>
                                      </p:cBhvr>
                                      <p:to>
                                        <p:strVal val="hidden"/>
                                      </p:to>
                                    </p:set>
                                  </p:childTnLst>
                                </p:cTn>
                              </p:par>
                              <p:par>
                                <p:cTn id="180" presetID="10" presetClass="entr" presetSubtype="0" fill="hold" grpId="0" nodeType="withEffect">
                                  <p:stCondLst>
                                    <p:cond delay="0"/>
                                  </p:stCondLst>
                                  <p:childTnLst>
                                    <p:set>
                                      <p:cBhvr>
                                        <p:cTn id="181" dur="1" fill="hold">
                                          <p:stCondLst>
                                            <p:cond delay="0"/>
                                          </p:stCondLst>
                                        </p:cTn>
                                        <p:tgtEl>
                                          <p:spTgt spid="26"/>
                                        </p:tgtEl>
                                        <p:attrNameLst>
                                          <p:attrName>style.visibility</p:attrName>
                                        </p:attrNameLst>
                                      </p:cBhvr>
                                      <p:to>
                                        <p:strVal val="visible"/>
                                      </p:to>
                                    </p:set>
                                    <p:animEffect transition="in" filter="fade">
                                      <p:cBhvr>
                                        <p:cTn id="182" dur="500"/>
                                        <p:tgtEl>
                                          <p:spTgt spid="26"/>
                                        </p:tgtEl>
                                      </p:cBhvr>
                                    </p:animEffect>
                                  </p:childTnLst>
                                </p:cTn>
                              </p:par>
                            </p:childTnLst>
                          </p:cTn>
                        </p:par>
                        <p:par>
                          <p:cTn id="183" fill="hold">
                            <p:stCondLst>
                              <p:cond delay="500"/>
                            </p:stCondLst>
                            <p:childTnLst>
                              <p:par>
                                <p:cTn id="184" presetID="36" presetClass="path" presetSubtype="0" accel="50000" decel="50000" fill="hold" grpId="1" nodeType="afterEffect">
                                  <p:stCondLst>
                                    <p:cond delay="0"/>
                                  </p:stCondLst>
                                  <p:childTnLst>
                                    <p:animMotion origin="layout" path="M -0.0086 -0.00463 L -0.0086 0.21829 C -0.0086 0.31805 -0.10677 0.44167 -0.1862 0.44167 L -0.36342 0.44167 " pathEditMode="relative" rAng="0" ptsTypes="AAAA">
                                      <p:cBhvr>
                                        <p:cTn id="185" dur="2000" fill="hold"/>
                                        <p:tgtEl>
                                          <p:spTgt spid="26"/>
                                        </p:tgtEl>
                                        <p:attrNameLst>
                                          <p:attrName>ppt_x</p:attrName>
                                          <p:attrName>ppt_y</p:attrName>
                                        </p:attrNameLst>
                                      </p:cBhvr>
                                      <p:rCtr x="-17747" y="22315"/>
                                    </p:animMotion>
                                  </p:childTnLst>
                                </p:cTn>
                              </p:par>
                              <p:par>
                                <p:cTn id="186" presetID="12" presetClass="exit" presetSubtype="4" fill="hold" grpId="1" nodeType="withEffect">
                                  <p:stCondLst>
                                    <p:cond delay="0"/>
                                  </p:stCondLst>
                                  <p:childTnLst>
                                    <p:anim calcmode="lin" valueType="num">
                                      <p:cBhvr additive="base">
                                        <p:cTn id="187" dur="500"/>
                                        <p:tgtEl>
                                          <p:spTgt spid="23"/>
                                        </p:tgtEl>
                                        <p:attrNameLst>
                                          <p:attrName>ppt_y</p:attrName>
                                        </p:attrNameLst>
                                      </p:cBhvr>
                                      <p:tavLst>
                                        <p:tav tm="0">
                                          <p:val>
                                            <p:strVal val="#ppt_y"/>
                                          </p:val>
                                        </p:tav>
                                        <p:tav tm="100000">
                                          <p:val>
                                            <p:strVal val="#ppt_y+#ppt_h*1.125000"/>
                                          </p:val>
                                        </p:tav>
                                      </p:tavLst>
                                    </p:anim>
                                    <p:animEffect transition="out" filter="wipe(down)">
                                      <p:cBhvr>
                                        <p:cTn id="188" dur="500"/>
                                        <p:tgtEl>
                                          <p:spTgt spid="23"/>
                                        </p:tgtEl>
                                      </p:cBhvr>
                                    </p:animEffect>
                                    <p:set>
                                      <p:cBhvr>
                                        <p:cTn id="189" dur="1" fill="hold">
                                          <p:stCondLst>
                                            <p:cond delay="499"/>
                                          </p:stCondLst>
                                        </p:cTn>
                                        <p:tgtEl>
                                          <p:spTgt spid="23"/>
                                        </p:tgtEl>
                                        <p:attrNameLst>
                                          <p:attrName>style.visibility</p:attrName>
                                        </p:attrNameLst>
                                      </p:cBhvr>
                                      <p:to>
                                        <p:strVal val="hidden"/>
                                      </p:to>
                                    </p:set>
                                  </p:childTnLst>
                                </p:cTn>
                              </p:par>
                              <p:par>
                                <p:cTn id="190" presetID="12" presetClass="exit" presetSubtype="4" fill="hold" grpId="1" nodeType="withEffect">
                                  <p:stCondLst>
                                    <p:cond delay="0"/>
                                  </p:stCondLst>
                                  <p:childTnLst>
                                    <p:anim calcmode="lin" valueType="num">
                                      <p:cBhvr additive="base">
                                        <p:cTn id="191" dur="500"/>
                                        <p:tgtEl>
                                          <p:spTgt spid="24"/>
                                        </p:tgtEl>
                                        <p:attrNameLst>
                                          <p:attrName>ppt_y</p:attrName>
                                        </p:attrNameLst>
                                      </p:cBhvr>
                                      <p:tavLst>
                                        <p:tav tm="0">
                                          <p:val>
                                            <p:strVal val="#ppt_y"/>
                                          </p:val>
                                        </p:tav>
                                        <p:tav tm="100000">
                                          <p:val>
                                            <p:strVal val="#ppt_y+#ppt_h*1.125000"/>
                                          </p:val>
                                        </p:tav>
                                      </p:tavLst>
                                    </p:anim>
                                    <p:animEffect transition="out" filter="wipe(down)">
                                      <p:cBhvr>
                                        <p:cTn id="192" dur="500"/>
                                        <p:tgtEl>
                                          <p:spTgt spid="24"/>
                                        </p:tgtEl>
                                      </p:cBhvr>
                                    </p:animEffect>
                                    <p:set>
                                      <p:cBhvr>
                                        <p:cTn id="19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8" grpId="0"/>
      <p:bldP spid="8" grpId="1"/>
      <p:bldP spid="8" grpId="2"/>
      <p:bldP spid="9" grpId="0"/>
      <p:bldP spid="9" grpId="1"/>
      <p:bldP spid="9" grpId="2"/>
      <p:bldP spid="10" grpId="0"/>
      <p:bldP spid="10" grpId="1"/>
      <p:bldP spid="10" grpId="2"/>
      <p:bldP spid="11" grpId="0"/>
      <p:bldP spid="11" grpId="1"/>
      <p:bldP spid="11" grpId="2"/>
      <p:bldP spid="11" grpId="3"/>
      <p:bldP spid="11" grpId="4"/>
      <p:bldP spid="12" grpId="0"/>
      <p:bldP spid="12" grpId="1"/>
      <p:bldP spid="13" grpId="0" animBg="1"/>
      <p:bldP spid="13" grpId="1" animBg="1"/>
      <p:bldP spid="14" grpId="0"/>
      <p:bldP spid="14" grpId="1"/>
      <p:bldP spid="15" grpId="0"/>
      <p:bldP spid="15" grpId="1"/>
      <p:bldP spid="15" grpId="2"/>
      <p:bldP spid="15" grpId="3"/>
      <p:bldP spid="15" grpId="4"/>
      <p:bldP spid="15" grpId="5"/>
      <p:bldP spid="16" grpId="0"/>
      <p:bldP spid="16" grpId="1"/>
      <p:bldP spid="17" grpId="0" animBg="1"/>
      <p:bldP spid="17" grpId="1" animBg="1"/>
      <p:bldP spid="19" grpId="0"/>
      <p:bldP spid="19" grpId="1"/>
      <p:bldP spid="22" grpId="0"/>
      <p:bldP spid="22" grpId="1"/>
      <p:bldP spid="22" grpId="2"/>
      <p:bldP spid="22" grpId="3"/>
      <p:bldP spid="23" grpId="0"/>
      <p:bldP spid="23" grpId="1"/>
      <p:bldP spid="24" grpId="0" animBg="1"/>
      <p:bldP spid="24" grpId="1" animBg="1"/>
      <p:bldP spid="26" grpId="0"/>
      <p:bldP spid="2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513" y="5261116"/>
            <a:ext cx="2642600" cy="1586600"/>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735" y="5261116"/>
            <a:ext cx="2883076" cy="1576316"/>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815" y="5281685"/>
            <a:ext cx="2689863" cy="1576316"/>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75" y="762130"/>
            <a:ext cx="3548956" cy="3862316"/>
          </a:xfrm>
          <a:prstGeom prst="rect">
            <a:avLst/>
          </a:prstGeom>
        </p:spPr>
      </p:pic>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2609" y="1545402"/>
            <a:ext cx="2883076" cy="1576316"/>
          </a:xfrm>
          <a:prstGeom prst="rect">
            <a:avLst/>
          </a:prstGeom>
        </p:spPr>
      </p:pic>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081" y="752102"/>
            <a:ext cx="3783848" cy="3834634"/>
          </a:xfrm>
          <a:prstGeom prst="rect">
            <a:avLst/>
          </a:prstGeom>
        </p:spPr>
      </p:pic>
      <p:pic>
        <p:nvPicPr>
          <p:cNvPr id="17" name="Imagen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146" y="724420"/>
            <a:ext cx="4141532" cy="3829492"/>
          </a:xfrm>
          <a:prstGeom prst="rect">
            <a:avLst/>
          </a:prstGeom>
        </p:spPr>
      </p:pic>
      <p:pic>
        <p:nvPicPr>
          <p:cNvPr id="24" name="Imagen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29" y="1851008"/>
            <a:ext cx="2883076" cy="1576316"/>
          </a:xfrm>
          <a:prstGeom prst="rect">
            <a:avLst/>
          </a:prstGeom>
        </p:spPr>
      </p:pic>
      <p:pic>
        <p:nvPicPr>
          <p:cNvPr id="25" name="Imagen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53" y="1851008"/>
            <a:ext cx="2642600" cy="1576316"/>
          </a:xfrm>
          <a:prstGeom prst="rect">
            <a:avLst/>
          </a:prstGeom>
        </p:spPr>
      </p:pic>
      <p:pic>
        <p:nvPicPr>
          <p:cNvPr id="28" name="Imagen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75" y="5271400"/>
            <a:ext cx="2949210" cy="1555748"/>
          </a:xfrm>
          <a:prstGeom prst="rect">
            <a:avLst/>
          </a:prstGeom>
        </p:spPr>
      </p:pic>
      <p:pic>
        <p:nvPicPr>
          <p:cNvPr id="29" name="Imagen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843" y="946010"/>
            <a:ext cx="10118426" cy="4091138"/>
          </a:xfrm>
          <a:prstGeom prst="rect">
            <a:avLst/>
          </a:prstGeom>
        </p:spPr>
      </p:pic>
      <p:pic>
        <p:nvPicPr>
          <p:cNvPr id="30" name="Imagen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8545" y="1730391"/>
            <a:ext cx="2949211" cy="1576315"/>
          </a:xfrm>
          <a:prstGeom prst="rect">
            <a:avLst/>
          </a:prstGeom>
        </p:spPr>
      </p:pic>
      <p:sp>
        <p:nvSpPr>
          <p:cNvPr id="31" name="Rectangle 7"/>
          <p:cNvSpPr/>
          <p:nvPr/>
        </p:nvSpPr>
        <p:spPr>
          <a:xfrm>
            <a:off x="690961" y="182931"/>
            <a:ext cx="2723823"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a:t>
            </a:r>
            <a:r>
              <a:rPr lang="es-AR" b="1" i="1" dirty="0" smtClean="0">
                <a:solidFill>
                  <a:schemeClr val="bg1"/>
                </a:solidFill>
                <a:latin typeface="Arial Unicode MS" panose="020B0604020202020204" pitchFamily="34" charset="-128"/>
              </a:rPr>
              <a:t>econométrico </a:t>
            </a:r>
            <a:endParaRPr lang="es-ES_tradnl" b="1" i="1" dirty="0">
              <a:solidFill>
                <a:schemeClr val="bg1"/>
              </a:solidFill>
            </a:endParaRPr>
          </a:p>
        </p:txBody>
      </p:sp>
      <p:sp>
        <p:nvSpPr>
          <p:cNvPr id="32" name="Rectangle 9"/>
          <p:cNvSpPr/>
          <p:nvPr/>
        </p:nvSpPr>
        <p:spPr>
          <a:xfrm>
            <a:off x="8715845" y="182931"/>
            <a:ext cx="1890261" cy="369332"/>
          </a:xfrm>
          <a:prstGeom prst="rect">
            <a:avLst/>
          </a:prstGeom>
        </p:spPr>
        <p:txBody>
          <a:bodyPr wrap="none">
            <a:spAutoFit/>
          </a:bodyPr>
          <a:lstStyle/>
          <a:p>
            <a:r>
              <a:rPr lang="es-AR" b="1" i="1" dirty="0">
                <a:solidFill>
                  <a:schemeClr val="bg1"/>
                </a:solidFill>
                <a:latin typeface="Arial Unicode MS" panose="020B0604020202020204" pitchFamily="34" charset="-128"/>
              </a:rPr>
              <a:t>El modelo mixto </a:t>
            </a:r>
            <a:endParaRPr lang="es-ES_tradnl" b="1" i="1" dirty="0">
              <a:solidFill>
                <a:schemeClr val="bg1"/>
              </a:solidFill>
            </a:endParaRPr>
          </a:p>
        </p:txBody>
      </p:sp>
      <p:sp>
        <p:nvSpPr>
          <p:cNvPr id="33" name="Rectangle 13"/>
          <p:cNvSpPr/>
          <p:nvPr/>
        </p:nvSpPr>
        <p:spPr>
          <a:xfrm>
            <a:off x="4579834" y="141693"/>
            <a:ext cx="2002471" cy="400110"/>
          </a:xfrm>
          <a:prstGeom prst="rect">
            <a:avLst/>
          </a:prstGeom>
        </p:spPr>
        <p:txBody>
          <a:bodyPr wrap="none">
            <a:spAutoFit/>
          </a:bodyPr>
          <a:lstStyle/>
          <a:p>
            <a:r>
              <a:rPr lang="es-AR" sz="2000" b="1" i="1" dirty="0">
                <a:solidFill>
                  <a:schemeClr val="bg1"/>
                </a:solidFill>
                <a:latin typeface="Arial Unicode MS" panose="020B0604020202020204" pitchFamily="34" charset="-128"/>
              </a:rPr>
              <a:t>El modelo </a:t>
            </a:r>
            <a:r>
              <a:rPr lang="es-AR" b="1" i="1" dirty="0" smtClean="0">
                <a:solidFill>
                  <a:schemeClr val="bg1"/>
                </a:solidFill>
                <a:latin typeface="Arial Unicode MS" panose="020B0604020202020204" pitchFamily="34" charset="-128"/>
              </a:rPr>
              <a:t> lineal</a:t>
            </a:r>
            <a:endParaRPr lang="es-ES_tradnl" sz="2000" b="1" i="1" dirty="0">
              <a:solidFill>
                <a:schemeClr val="bg1"/>
              </a:solidFill>
            </a:endParaRPr>
          </a:p>
        </p:txBody>
      </p:sp>
      <p:pic>
        <p:nvPicPr>
          <p:cNvPr id="38" name="Imagen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7671" y="746171"/>
            <a:ext cx="5061842" cy="3691598"/>
          </a:xfrm>
          <a:prstGeom prst="rect">
            <a:avLst/>
          </a:prstGeom>
        </p:spPr>
      </p:pic>
      <p:sp>
        <p:nvSpPr>
          <p:cNvPr id="39" name="Rectángulo redondeado 38"/>
          <p:cNvSpPr/>
          <p:nvPr/>
        </p:nvSpPr>
        <p:spPr>
          <a:xfrm>
            <a:off x="2896980" y="1352139"/>
            <a:ext cx="956192" cy="327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5628517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7" presetClass="path" presetSubtype="0" accel="50000" decel="50000" fill="hold" nodeType="clickEffect">
                                  <p:stCondLst>
                                    <p:cond delay="0"/>
                                  </p:stCondLst>
                                  <p:childTnLst>
                                    <p:animMotion origin="layout" path="M -3.95833E-6 4.07407E-6 L -3.95833E-6 -0.24422 C -3.95833E-6 -0.35324 0.03243 -0.48727 0.05873 -0.48727 L 0.11941 -0.48727 " pathEditMode="relative" rAng="0" ptsTypes="AAAA">
                                      <p:cBhvr>
                                        <p:cTn id="23" dur="2000" fill="hold"/>
                                        <p:tgtEl>
                                          <p:spTgt spid="28"/>
                                        </p:tgtEl>
                                        <p:attrNameLst>
                                          <p:attrName>ppt_x</p:attrName>
                                          <p:attrName>ppt_y</p:attrName>
                                        </p:attrNameLst>
                                      </p:cBhvr>
                                      <p:rCtr x="5964" y="-24375"/>
                                    </p:animMotion>
                                  </p:childTnLst>
                                </p:cTn>
                              </p:par>
                            </p:childTnLst>
                          </p:cTn>
                        </p:par>
                        <p:par>
                          <p:cTn id="24" fill="hold">
                            <p:stCondLst>
                              <p:cond delay="2000"/>
                            </p:stCondLst>
                            <p:childTnLst>
                              <p:par>
                                <p:cTn id="25" presetID="10" presetClass="exit" presetSubtype="0" fill="hold" nodeType="after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400" fill="hold"/>
                                        <p:tgtEl>
                                          <p:spTgt spid="29"/>
                                        </p:tgtEl>
                                        <p:attrNameLst>
                                          <p:attrName>ppt_w</p:attrName>
                                        </p:attrNameLst>
                                      </p:cBhvr>
                                      <p:tavLst>
                                        <p:tav tm="0">
                                          <p:val>
                                            <p:fltVal val="0"/>
                                          </p:val>
                                        </p:tav>
                                        <p:tav tm="100000">
                                          <p:val>
                                            <p:strVal val="#ppt_w"/>
                                          </p:val>
                                        </p:tav>
                                      </p:tavLst>
                                    </p:anim>
                                    <p:anim calcmode="lin" valueType="num">
                                      <p:cBhvr>
                                        <p:cTn id="31" dur="400" fill="hold"/>
                                        <p:tgtEl>
                                          <p:spTgt spid="29"/>
                                        </p:tgtEl>
                                        <p:attrNameLst>
                                          <p:attrName>ppt_h</p:attrName>
                                        </p:attrNameLst>
                                      </p:cBhvr>
                                      <p:tavLst>
                                        <p:tav tm="0">
                                          <p:val>
                                            <p:fltVal val="0"/>
                                          </p:val>
                                        </p:tav>
                                        <p:tav tm="100000">
                                          <p:val>
                                            <p:strVal val="#ppt_h"/>
                                          </p:val>
                                        </p:tav>
                                      </p:tavLst>
                                    </p:anim>
                                    <p:animEffect transition="in" filter="fade">
                                      <p:cBhvr>
                                        <p:cTn id="32" dur="4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9"/>
                                        </p:tgtEl>
                                        <p:attrNameLst>
                                          <p:attrName>ppt_w</p:attrName>
                                        </p:attrNameLst>
                                      </p:cBhvr>
                                      <p:tavLst>
                                        <p:tav tm="0">
                                          <p:val>
                                            <p:strVal val="ppt_w"/>
                                          </p:val>
                                        </p:tav>
                                        <p:tav tm="100000">
                                          <p:val>
                                            <p:fltVal val="0"/>
                                          </p:val>
                                        </p:tav>
                                      </p:tavLst>
                                    </p:anim>
                                    <p:anim calcmode="lin" valueType="num">
                                      <p:cBhvr>
                                        <p:cTn id="37" dur="500"/>
                                        <p:tgtEl>
                                          <p:spTgt spid="29"/>
                                        </p:tgtEl>
                                        <p:attrNameLst>
                                          <p:attrName>ppt_h</p:attrName>
                                        </p:attrNameLst>
                                      </p:cBhvr>
                                      <p:tavLst>
                                        <p:tav tm="0">
                                          <p:val>
                                            <p:strVal val="ppt_h"/>
                                          </p:val>
                                        </p:tav>
                                        <p:tav tm="100000">
                                          <p:val>
                                            <p:fltVal val="0"/>
                                          </p:val>
                                        </p:tav>
                                      </p:tavLst>
                                    </p:anim>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par>
                          <p:cTn id="43" fill="hold">
                            <p:stCondLst>
                              <p:cond delay="500"/>
                            </p:stCondLst>
                            <p:childTnLst>
                              <p:par>
                                <p:cTn id="44" presetID="36" presetClass="path" presetSubtype="0" accel="50000" decel="50000" fill="hold" nodeType="afterEffect">
                                  <p:stCondLst>
                                    <p:cond delay="0"/>
                                  </p:stCondLst>
                                  <p:childTnLst>
                                    <p:animMotion origin="layout" path="M 0.04284 -0.01111 L 0.04284 0.25162 C 0.04284 0.36945 -0.06093 0.51505 -0.14479 0.51505 L -0.3319 0.51505 " pathEditMode="relative" rAng="0" ptsTypes="AAAA">
                                      <p:cBhvr>
                                        <p:cTn id="45" dur="2000" fill="hold"/>
                                        <p:tgtEl>
                                          <p:spTgt spid="30"/>
                                        </p:tgtEl>
                                        <p:attrNameLst>
                                          <p:attrName>ppt_x</p:attrName>
                                          <p:attrName>ppt_y</p:attrName>
                                        </p:attrNameLst>
                                      </p:cBhvr>
                                      <p:rCtr x="-18737" y="26296"/>
                                    </p:animMotion>
                                  </p:childTnLst>
                                </p:cTn>
                              </p:par>
                            </p:childTnLst>
                          </p:cTn>
                        </p:par>
                      </p:childTnLst>
                    </p:cTn>
                  </p:par>
                  <p:par>
                    <p:cTn id="46" fill="hold">
                      <p:stCondLst>
                        <p:cond delay="indefinite"/>
                      </p:stCondLst>
                      <p:childTnLst>
                        <p:par>
                          <p:cTn id="47" fill="hold">
                            <p:stCondLst>
                              <p:cond delay="0"/>
                            </p:stCondLst>
                            <p:childTnLst>
                              <p:par>
                                <p:cTn id="48" presetID="57" presetClass="path" presetSubtype="0" accel="50000" decel="50000" fill="hold" nodeType="clickEffect">
                                  <p:stCondLst>
                                    <p:cond delay="0"/>
                                  </p:stCondLst>
                                  <p:childTnLst>
                                    <p:animMotion origin="layout" path="M 0.00039 0.01598 C 0.00039 -0.07592 -0.13659 -0.15555 -0.13659 -0.24722 C -0.13659 -0.3706 -0.06524 -0.53333 -0.11862 -0.53333 L -0.23685 -0.53333 " pathEditMode="relative" rAng="0" ptsTypes="AAAA">
                                      <p:cBhvr>
                                        <p:cTn id="49" dur="2000" fill="hold"/>
                                        <p:tgtEl>
                                          <p:spTgt spid="10"/>
                                        </p:tgtEl>
                                        <p:attrNameLst>
                                          <p:attrName>ppt_x</p:attrName>
                                          <p:attrName>ppt_y</p:attrName>
                                        </p:attrNameLst>
                                      </p:cBhvr>
                                      <p:rCtr x="-11862" y="-27477"/>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53" presetClass="entr" presetSubtype="16"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7" presetClass="path" presetSubtype="0" accel="50000" decel="50000" fill="hold" nodeType="clickEffect">
                                  <p:stCondLst>
                                    <p:cond delay="0"/>
                                  </p:stCondLst>
                                  <p:childTnLst>
                                    <p:animMotion origin="layout" path="M 4.16667E-6 -3.7037E-7 L 4.16667E-6 -0.23843 C 4.16667E-6 -0.34537 -0.02995 -0.47685 -0.05417 -0.47685 L -0.10834 -0.47685 " pathEditMode="relative" rAng="0" ptsTypes="AAAA">
                                      <p:cBhvr>
                                        <p:cTn id="62" dur="2000" fill="hold"/>
                                        <p:tgtEl>
                                          <p:spTgt spid="9"/>
                                        </p:tgtEl>
                                        <p:attrNameLst>
                                          <p:attrName>ppt_x</p:attrName>
                                          <p:attrName>ppt_y</p:attrName>
                                        </p:attrNameLst>
                                      </p:cBhvr>
                                      <p:rCtr x="-5417" y="-23843"/>
                                    </p:animMotion>
                                  </p:childTnLst>
                                </p:cTn>
                              </p:par>
                            </p:childTnLst>
                          </p:cTn>
                        </p:par>
                        <p:par>
                          <p:cTn id="63" fill="hold">
                            <p:stCondLst>
                              <p:cond delay="2000"/>
                            </p:stCondLst>
                            <p:childTnLst>
                              <p:par>
                                <p:cTn id="64" presetID="10" presetClass="exit" presetSubtype="0" fill="hold" nodeType="after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53" presetClass="entr" presetSubtype="16"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43" presetClass="path" presetSubtype="0" accel="50000" decel="50000" fill="hold" nodeType="clickEffect">
                                  <p:stCondLst>
                                    <p:cond delay="0"/>
                                  </p:stCondLst>
                                  <p:childTnLst>
                                    <p:animMotion origin="layout" path="M -1.45833E-6 -3.7037E-6 L -0.05065 -3.7037E-6 C -0.07344 -3.7037E-6 -0.1013 -0.14166 -0.1013 -0.25648 L -0.1013 -0.51273 " pathEditMode="relative" rAng="0" ptsTypes="AAAA">
                                      <p:cBhvr>
                                        <p:cTn id="75" dur="2000" fill="hold"/>
                                        <p:tgtEl>
                                          <p:spTgt spid="12"/>
                                        </p:tgtEl>
                                        <p:attrNameLst>
                                          <p:attrName>ppt_x</p:attrName>
                                          <p:attrName>ppt_y</p:attrName>
                                        </p:attrNameLst>
                                      </p:cBhvr>
                                      <p:rCtr x="-5065" y="-25648"/>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500" fill="hold"/>
                                        <p:tgtEl>
                                          <p:spTgt spid="17"/>
                                        </p:tgtEl>
                                        <p:attrNameLst>
                                          <p:attrName>ppt_w</p:attrName>
                                        </p:attrNameLst>
                                      </p:cBhvr>
                                      <p:tavLst>
                                        <p:tav tm="0">
                                          <p:val>
                                            <p:fltVal val="0"/>
                                          </p:val>
                                        </p:tav>
                                        <p:tav tm="100000">
                                          <p:val>
                                            <p:strVal val="#ppt_w"/>
                                          </p:val>
                                        </p:tav>
                                      </p:tavLst>
                                    </p:anim>
                                    <p:anim calcmode="lin" valueType="num">
                                      <p:cBhvr>
                                        <p:cTn id="83" dur="500" fill="hold"/>
                                        <p:tgtEl>
                                          <p:spTgt spid="17"/>
                                        </p:tgtEl>
                                        <p:attrNameLst>
                                          <p:attrName>ppt_h</p:attrName>
                                        </p:attrNameLst>
                                      </p:cBhvr>
                                      <p:tavLst>
                                        <p:tav tm="0">
                                          <p:val>
                                            <p:fltVal val="0"/>
                                          </p:val>
                                        </p:tav>
                                        <p:tav tm="100000">
                                          <p:val>
                                            <p:strVal val="#ppt_h"/>
                                          </p:val>
                                        </p:tav>
                                      </p:tavLst>
                                    </p:anim>
                                    <p:animEffect transition="in" filter="fade">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16"/>
                                        </p:tgtEl>
                                        <p:attrNameLst>
                                          <p:attrName>ppt_w</p:attrName>
                                        </p:attrNameLst>
                                      </p:cBhvr>
                                      <p:tavLst>
                                        <p:tav tm="0">
                                          <p:val>
                                            <p:strVal val="ppt_w"/>
                                          </p:val>
                                        </p:tav>
                                        <p:tav tm="100000">
                                          <p:val>
                                            <p:fltVal val="0"/>
                                          </p:val>
                                        </p:tav>
                                      </p:tavLst>
                                    </p:anim>
                                    <p:anim calcmode="lin" valueType="num">
                                      <p:cBhvr>
                                        <p:cTn id="94" dur="500"/>
                                        <p:tgtEl>
                                          <p:spTgt spid="16"/>
                                        </p:tgtEl>
                                        <p:attrNameLst>
                                          <p:attrName>ppt_h</p:attrName>
                                        </p:attrNameLst>
                                      </p:cBhvr>
                                      <p:tavLst>
                                        <p:tav tm="0">
                                          <p:val>
                                            <p:strVal val="ppt_h"/>
                                          </p:val>
                                        </p:tav>
                                        <p:tav tm="100000">
                                          <p:val>
                                            <p:fltVal val="0"/>
                                          </p:val>
                                        </p:tav>
                                      </p:tavLst>
                                    </p:anim>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par>
                                <p:cTn id="100" presetID="10" presetClass="entr" presetSubtype="0"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50" presetClass="path" presetSubtype="0" accel="50000" decel="50000" fill="hold" nodeType="withEffect">
                                  <p:stCondLst>
                                    <p:cond delay="0"/>
                                  </p:stCondLst>
                                  <p:childTnLst>
                                    <p:animMotion origin="layout" path="M -0.00091 -0.00278 L 0.08463 -0.00278 C 0.12292 -0.00278 0.17019 0.13542 0.17019 0.24769 L 0.17019 0.49815 " pathEditMode="relative" rAng="0" ptsTypes="AAAA">
                                      <p:cBhvr>
                                        <p:cTn id="104" dur="2000" fill="hold"/>
                                        <p:tgtEl>
                                          <p:spTgt spid="25"/>
                                        </p:tgtEl>
                                        <p:attrNameLst>
                                          <p:attrName>ppt_x</p:attrName>
                                          <p:attrName>ppt_y</p:attrName>
                                        </p:attrNameLst>
                                      </p:cBhvr>
                                      <p:rCtr x="8555" y="25046"/>
                                    </p:animMotion>
                                  </p:childTnLst>
                                </p:cTn>
                              </p:par>
                              <p:par>
                                <p:cTn id="105" presetID="50" presetClass="path" presetSubtype="0" accel="50000" decel="50000" fill="hold" nodeType="withEffect">
                                  <p:stCondLst>
                                    <p:cond delay="0"/>
                                  </p:stCondLst>
                                  <p:childTnLst>
                                    <p:animMotion origin="layout" path="M 0.00469 -0.03611 L 0.12162 -0.03611 C 0.17409 -0.03611 0.23802 0.07732 0.23802 0.19769 C 0.23802 0.28727 0.23894 0.41088 0.23894 0.50047 " pathEditMode="relative" rAng="0" ptsTypes="AAAA">
                                      <p:cBhvr>
                                        <p:cTn id="106" dur="2000" fill="hold"/>
                                        <p:tgtEl>
                                          <p:spTgt spid="24"/>
                                        </p:tgtEl>
                                        <p:attrNameLst>
                                          <p:attrName>ppt_x</p:attrName>
                                          <p:attrName>ppt_y</p:attrName>
                                        </p:attrNameLst>
                                      </p:cBhvr>
                                      <p:rCtr x="11706" y="26829"/>
                                    </p:animMotion>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0-#ppt_w/2"/>
                                          </p:val>
                                        </p:tav>
                                        <p:tav tm="100000">
                                          <p:val>
                                            <p:strVal val="#ppt_x"/>
                                          </p:val>
                                        </p:tav>
                                      </p:tavLst>
                                    </p:anim>
                                    <p:anim calcmode="lin" valueType="num">
                                      <p:cBhvr additive="base">
                                        <p:cTn id="112" dur="500" fill="hold"/>
                                        <p:tgtEl>
                                          <p:spTgt spid="38"/>
                                        </p:tgtEl>
                                        <p:attrNameLst>
                                          <p:attrName>ppt_y</p:attrName>
                                        </p:attrNameLst>
                                      </p:cBhvr>
                                      <p:tavLst>
                                        <p:tav tm="0">
                                          <p:val>
                                            <p:strVal val="#ppt_y"/>
                                          </p:val>
                                        </p:tav>
                                        <p:tav tm="100000">
                                          <p:val>
                                            <p:strVal val="#ppt_y"/>
                                          </p:val>
                                        </p:tav>
                                      </p:tavLst>
                                    </p:anim>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cTn>
                              </p:par>
                              <p:par>
                                <p:cTn id="117" presetID="35" presetClass="emph" presetSubtype="0" repeatCount="indefinite" fill="hold" grpId="1" nodeType="withEffect">
                                  <p:stCondLst>
                                    <p:cond delay="0"/>
                                  </p:stCondLst>
                                  <p:endCondLst>
                                    <p:cond evt="onNext" delay="0">
                                      <p:tgtEl>
                                        <p:sldTgt/>
                                      </p:tgtEl>
                                    </p:cond>
                                  </p:endCondLst>
                                  <p:childTnLst>
                                    <p:anim calcmode="discrete" valueType="str">
                                      <p:cBhvr>
                                        <p:cTn id="118"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9" grpId="0" animBg="1"/>
      <p:bldP spid="3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r="25625" b="27848"/>
          <a:stretch/>
        </p:blipFill>
        <p:spPr>
          <a:xfrm>
            <a:off x="0" y="0"/>
            <a:ext cx="12192000" cy="6884654"/>
          </a:xfrm>
          <a:prstGeom prst="rect">
            <a:avLst/>
          </a:prstGeom>
        </p:spPr>
      </p:pic>
      <p:sp>
        <p:nvSpPr>
          <p:cNvPr id="6" name="Rectángulo redondeado 5"/>
          <p:cNvSpPr/>
          <p:nvPr/>
        </p:nvSpPr>
        <p:spPr>
          <a:xfrm>
            <a:off x="5276850" y="1783839"/>
            <a:ext cx="6915150" cy="52322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ángulo 4"/>
          <p:cNvSpPr/>
          <p:nvPr/>
        </p:nvSpPr>
        <p:spPr>
          <a:xfrm>
            <a:off x="5276850" y="1722283"/>
            <a:ext cx="9451463" cy="646331"/>
          </a:xfrm>
          <a:prstGeom prst="rect">
            <a:avLst/>
          </a:prstGeom>
        </p:spPr>
        <p:txBody>
          <a:bodyPr wrap="square">
            <a:spAutoFit/>
          </a:bodyPr>
          <a:lstStyle/>
          <a:p>
            <a:r>
              <a:rPr lang="es-AR" sz="3600" b="1" dirty="0">
                <a:solidFill>
                  <a:schemeClr val="bg1">
                    <a:lumMod val="95000"/>
                    <a:lumOff val="5000"/>
                  </a:schemeClr>
                </a:solidFill>
                <a:latin typeface="Century Gothic" panose="020B0502020202020204" pitchFamily="34" charset="0"/>
              </a:rPr>
              <a:t>Situación de las instalaciones</a:t>
            </a:r>
            <a:endParaRPr lang="es-ES_tradnl" sz="3600" dirty="0"/>
          </a:p>
        </p:txBody>
      </p:sp>
    </p:spTree>
    <p:extLst>
      <p:ext uri="{BB962C8B-B14F-4D97-AF65-F5344CB8AC3E}">
        <p14:creationId xmlns:p14="http://schemas.microsoft.com/office/powerpoint/2010/main" val="3833335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2555" y="107576"/>
            <a:ext cx="6857998" cy="1062318"/>
          </a:xfrm>
        </p:spPr>
        <p:txBody>
          <a:bodyPr/>
          <a:lstStyle/>
          <a:p>
            <a:r>
              <a:rPr lang="es-AR" b="1" cap="none" dirty="0">
                <a:solidFill>
                  <a:schemeClr val="bg1">
                    <a:lumMod val="95000"/>
                    <a:lumOff val="5000"/>
                  </a:schemeClr>
                </a:solidFill>
                <a:latin typeface="Century Gothic" panose="020B0502020202020204" pitchFamily="34" charset="0"/>
              </a:rPr>
              <a:t>Situación de las instalaciones</a:t>
            </a:r>
            <a:endParaRPr lang="es-ES_tradnl" b="1" dirty="0">
              <a:solidFill>
                <a:schemeClr val="bg1">
                  <a:lumMod val="95000"/>
                  <a:lumOff val="5000"/>
                </a:schemeClr>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433" y="1976717"/>
            <a:ext cx="10043449" cy="4604584"/>
          </a:xfrm>
          <a:prstGeom prst="rect">
            <a:avLst/>
          </a:prstGeom>
        </p:spPr>
      </p:pic>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2781" t="10473" r="34112" b="45427"/>
          <a:stretch/>
        </p:blipFill>
        <p:spPr>
          <a:xfrm>
            <a:off x="873433" y="1976717"/>
            <a:ext cx="4405290" cy="3854629"/>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ángulo 6"/>
          <p:cNvSpPr/>
          <p:nvPr/>
        </p:nvSpPr>
        <p:spPr>
          <a:xfrm>
            <a:off x="873432" y="1019307"/>
            <a:ext cx="10043449" cy="400110"/>
          </a:xfrm>
          <a:prstGeom prst="rect">
            <a:avLst/>
          </a:prstGeom>
        </p:spPr>
        <p:txBody>
          <a:bodyPr wrap="square">
            <a:spAutoFit/>
          </a:bodyPr>
          <a:lstStyle/>
          <a:p>
            <a:pPr>
              <a:buClrTx/>
            </a:pPr>
            <a:r>
              <a:rPr lang="es-AR" sz="2000" dirty="0" smtClean="0">
                <a:solidFill>
                  <a:schemeClr val="bg1">
                    <a:lumMod val="95000"/>
                    <a:lumOff val="5000"/>
                  </a:schemeClr>
                </a:solidFill>
                <a:latin typeface="Century Gothic" panose="020B0502020202020204" pitchFamily="34" charset="0"/>
              </a:rPr>
              <a:t>- Estructuras </a:t>
            </a:r>
            <a:r>
              <a:rPr lang="es-AR" sz="2000" dirty="0">
                <a:solidFill>
                  <a:schemeClr val="bg1">
                    <a:lumMod val="95000"/>
                    <a:lumOff val="5000"/>
                  </a:schemeClr>
                </a:solidFill>
                <a:latin typeface="Century Gothic" panose="020B0502020202020204" pitchFamily="34" charset="0"/>
              </a:rPr>
              <a:t>de madera y conductor de sección menor</a:t>
            </a:r>
          </a:p>
        </p:txBody>
      </p:sp>
      <p:cxnSp>
        <p:nvCxnSpPr>
          <p:cNvPr id="9" name="Conector recto 8"/>
          <p:cNvCxnSpPr/>
          <p:nvPr/>
        </p:nvCxnSpPr>
        <p:spPr>
          <a:xfrm>
            <a:off x="3463689" y="1973768"/>
            <a:ext cx="2964005" cy="6618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a:stCxn id="6" idx="5"/>
          </p:cNvCxnSpPr>
          <p:nvPr/>
        </p:nvCxnSpPr>
        <p:spPr>
          <a:xfrm>
            <a:off x="4633583" y="5266849"/>
            <a:ext cx="19099" cy="17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V="1">
            <a:off x="5096435" y="2904565"/>
            <a:ext cx="1452283" cy="19167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873432" y="1333969"/>
            <a:ext cx="10043449" cy="400110"/>
          </a:xfrm>
          <a:prstGeom prst="rect">
            <a:avLst/>
          </a:prstGeom>
        </p:spPr>
        <p:txBody>
          <a:bodyPr wrap="square">
            <a:spAutoFit/>
          </a:bodyPr>
          <a:lstStyle/>
          <a:p>
            <a:pPr>
              <a:buClrTx/>
            </a:pPr>
            <a:r>
              <a:rPr lang="es-AR" sz="2000" dirty="0" smtClean="0">
                <a:solidFill>
                  <a:schemeClr val="bg1">
                    <a:lumMod val="95000"/>
                    <a:lumOff val="5000"/>
                  </a:schemeClr>
                </a:solidFill>
                <a:latin typeface="Century Gothic" panose="020B0502020202020204" pitchFamily="34" charset="0"/>
              </a:rPr>
              <a:t>- Transformador de SET </a:t>
            </a:r>
            <a:r>
              <a:rPr lang="es-AR" sz="2000" dirty="0" err="1">
                <a:solidFill>
                  <a:schemeClr val="bg1">
                    <a:lumMod val="95000"/>
                    <a:lumOff val="5000"/>
                  </a:schemeClr>
                </a:solidFill>
                <a:latin typeface="Century Gothic" panose="020B0502020202020204" pitchFamily="34" charset="0"/>
              </a:rPr>
              <a:t>A</a:t>
            </a:r>
            <a:r>
              <a:rPr lang="es-AR" sz="2000" dirty="0" err="1" smtClean="0">
                <a:solidFill>
                  <a:schemeClr val="bg1">
                    <a:lumMod val="95000"/>
                    <a:lumOff val="5000"/>
                  </a:schemeClr>
                </a:solidFill>
                <a:latin typeface="Century Gothic" panose="020B0502020202020204" pitchFamily="34" charset="0"/>
              </a:rPr>
              <a:t>racama</a:t>
            </a:r>
            <a:r>
              <a:rPr lang="es-AR" sz="2000" dirty="0" smtClean="0">
                <a:solidFill>
                  <a:schemeClr val="bg1">
                    <a:lumMod val="95000"/>
                    <a:lumOff val="5000"/>
                  </a:schemeClr>
                </a:solidFill>
                <a:latin typeface="Century Gothic" panose="020B0502020202020204" pitchFamily="34" charset="0"/>
              </a:rPr>
              <a:t> próximo a su capacidad nominal</a:t>
            </a:r>
            <a:endParaRPr lang="es-AR" sz="2000" dirty="0">
              <a:solidFill>
                <a:schemeClr val="bg1">
                  <a:lumMod val="95000"/>
                  <a:lumOff val="5000"/>
                </a:schemeClr>
              </a:solidFill>
              <a:latin typeface="Century Gothic" panose="020B0502020202020204" pitchFamily="34" charset="0"/>
            </a:endParaRPr>
          </a:p>
        </p:txBody>
      </p:sp>
      <p:pic>
        <p:nvPicPr>
          <p:cNvPr id="21" name="Imagen 20"/>
          <p:cNvPicPr>
            <a:picLocks noChangeAspect="1"/>
          </p:cNvPicPr>
          <p:nvPr/>
        </p:nvPicPr>
        <p:blipFill rotWithShape="1">
          <a:blip r:embed="rId3">
            <a:extLst>
              <a:ext uri="{28A0092B-C50C-407E-A947-70E740481C1C}">
                <a14:useLocalDpi xmlns:a14="http://schemas.microsoft.com/office/drawing/2010/main" val="0"/>
              </a:ext>
            </a:extLst>
          </a:blip>
          <a:srcRect l="30388" t="-230" r="35991" b="230"/>
          <a:stretch/>
        </p:blipFill>
        <p:spPr>
          <a:xfrm>
            <a:off x="3013396" y="1898154"/>
            <a:ext cx="4929451" cy="4558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786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par>
                                <p:cTn id="18" presetID="2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53" presetClass="exit" presetSubtype="32" fill="hold" nodeType="with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9"/>
                                        </p:tgtEl>
                                        <p:attrNameLst>
                                          <p:attrName>ppt_w</p:attrName>
                                        </p:attrNameLst>
                                      </p:cBhvr>
                                      <p:tavLst>
                                        <p:tav tm="0">
                                          <p:val>
                                            <p:strVal val="ppt_w"/>
                                          </p:val>
                                        </p:tav>
                                        <p:tav tm="100000">
                                          <p:val>
                                            <p:fltVal val="0"/>
                                          </p:val>
                                        </p:tav>
                                      </p:tavLst>
                                    </p:anim>
                                    <p:anim calcmode="lin" valueType="num">
                                      <p:cBhvr>
                                        <p:cTn id="38" dur="500"/>
                                        <p:tgtEl>
                                          <p:spTgt spid="9"/>
                                        </p:tgtEl>
                                        <p:attrNameLst>
                                          <p:attrName>ppt_h</p:attrName>
                                        </p:attrNameLst>
                                      </p:cBhvr>
                                      <p:tavLst>
                                        <p:tav tm="0">
                                          <p:val>
                                            <p:strVal val="ppt_h"/>
                                          </p:val>
                                        </p:tav>
                                        <p:tav tm="100000">
                                          <p:val>
                                            <p:fltVal val="0"/>
                                          </p:val>
                                        </p:tav>
                                      </p:tavLst>
                                    </p:anim>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15"/>
                                        </p:tgtEl>
                                        <p:attrNameLst>
                                          <p:attrName>ppt_w</p:attrName>
                                        </p:attrNameLst>
                                      </p:cBhvr>
                                      <p:tavLst>
                                        <p:tav tm="0">
                                          <p:val>
                                            <p:strVal val="ppt_w"/>
                                          </p:val>
                                        </p:tav>
                                        <p:tav tm="100000">
                                          <p:val>
                                            <p:fltVal val="0"/>
                                          </p:val>
                                        </p:tav>
                                      </p:tavLst>
                                    </p:anim>
                                    <p:anim calcmode="lin" valueType="num">
                                      <p:cBhvr>
                                        <p:cTn id="43" dur="500"/>
                                        <p:tgtEl>
                                          <p:spTgt spid="15"/>
                                        </p:tgtEl>
                                        <p:attrNameLst>
                                          <p:attrName>ppt_h</p:attrName>
                                        </p:attrNameLst>
                                      </p:cBhvr>
                                      <p:tavLst>
                                        <p:tav tm="0">
                                          <p:val>
                                            <p:strVal val="ppt_h"/>
                                          </p:val>
                                        </p:tav>
                                        <p:tav tm="100000">
                                          <p:val>
                                            <p:fltVal val="0"/>
                                          </p:val>
                                        </p:tav>
                                      </p:tavLst>
                                    </p:anim>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1632"/>
          </a:xfrm>
          <a:prstGeom prst="rect">
            <a:avLst/>
          </a:prstGeom>
        </p:spPr>
      </p:pic>
      <p:sp>
        <p:nvSpPr>
          <p:cNvPr id="5" name="CuadroTexto 4"/>
          <p:cNvSpPr txBox="1"/>
          <p:nvPr/>
        </p:nvSpPr>
        <p:spPr>
          <a:xfrm>
            <a:off x="5353050" y="1924050"/>
            <a:ext cx="6838950" cy="923330"/>
          </a:xfrm>
          <a:prstGeom prst="rect">
            <a:avLst/>
          </a:prstGeom>
          <a:noFill/>
        </p:spPr>
        <p:txBody>
          <a:bodyPr wrap="square" rtlCol="0">
            <a:spAutoFit/>
          </a:bodyPr>
          <a:lstStyle/>
          <a:p>
            <a:r>
              <a:rPr lang="es-ES_tradnl" sz="5400" b="1" i="1" dirty="0" smtClean="0"/>
              <a:t>Soluciones</a:t>
            </a:r>
            <a:r>
              <a:rPr lang="es-ES_tradnl" sz="5400" b="1" dirty="0" smtClean="0"/>
              <a:t> propuestas</a:t>
            </a:r>
            <a:endParaRPr lang="es-ES_tradnl" sz="5400" b="1" dirty="0"/>
          </a:p>
        </p:txBody>
      </p:sp>
    </p:spTree>
    <p:extLst>
      <p:ext uri="{BB962C8B-B14F-4D97-AF65-F5344CB8AC3E}">
        <p14:creationId xmlns:p14="http://schemas.microsoft.com/office/powerpoint/2010/main" val="3979286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15462" y="282770"/>
            <a:ext cx="4485523" cy="590931"/>
          </a:xfrm>
          <a:prstGeom prst="rect">
            <a:avLst/>
          </a:prstGeom>
        </p:spPr>
        <p:txBody>
          <a:bodyPr wrap="none">
            <a:spAutoFit/>
          </a:bodyPr>
          <a:lstStyle/>
          <a:p>
            <a:pPr defTabSz="914400">
              <a:lnSpc>
                <a:spcPct val="90000"/>
              </a:lnSpc>
              <a:spcBef>
                <a:spcPct val="0"/>
              </a:spcBef>
            </a:pPr>
            <a:r>
              <a:rPr lang="es-AR" sz="3600" b="1" dirty="0">
                <a:solidFill>
                  <a:schemeClr val="bg1">
                    <a:lumMod val="95000"/>
                    <a:lumOff val="5000"/>
                  </a:schemeClr>
                </a:solidFill>
                <a:latin typeface="Century Gothic" panose="020B0502020202020204" pitchFamily="34" charset="0"/>
                <a:ea typeface="+mj-ea"/>
                <a:cs typeface="+mj-cs"/>
              </a:rPr>
              <a:t>Solución propuesta</a:t>
            </a:r>
            <a:endParaRPr lang="es-ES_tradnl" sz="3600" b="1" dirty="0">
              <a:solidFill>
                <a:schemeClr val="bg1">
                  <a:lumMod val="95000"/>
                  <a:lumOff val="5000"/>
                </a:schemeClr>
              </a:solidFill>
              <a:latin typeface="Century Gothic" panose="020B0502020202020204" pitchFamily="34" charset="0"/>
              <a:ea typeface="+mj-ea"/>
              <a:cs typeface="+mj-cs"/>
            </a:endParaRPr>
          </a:p>
        </p:txBody>
      </p:sp>
      <p:sp>
        <p:nvSpPr>
          <p:cNvPr id="5" name="Rectángulo 4"/>
          <p:cNvSpPr/>
          <p:nvPr/>
        </p:nvSpPr>
        <p:spPr>
          <a:xfrm>
            <a:off x="373039" y="873701"/>
            <a:ext cx="11254854" cy="369332"/>
          </a:xfrm>
          <a:prstGeom prst="rect">
            <a:avLst/>
          </a:prstGeom>
        </p:spPr>
        <p:txBody>
          <a:bodyPr wrap="square">
            <a:spAutoFit/>
          </a:bodyPr>
          <a:lstStyle/>
          <a:p>
            <a:r>
              <a:rPr lang="es-AR" dirty="0" smtClean="0">
                <a:solidFill>
                  <a:schemeClr val="bg1">
                    <a:lumMod val="95000"/>
                    <a:lumOff val="5000"/>
                  </a:schemeClr>
                </a:solidFill>
                <a:latin typeface="Century Gothic" panose="020B0502020202020204" pitchFamily="34" charset="0"/>
              </a:rPr>
              <a:t> - Reemplazo </a:t>
            </a:r>
            <a:r>
              <a:rPr lang="es-AR" dirty="0">
                <a:solidFill>
                  <a:schemeClr val="bg1">
                    <a:lumMod val="95000"/>
                    <a:lumOff val="5000"/>
                  </a:schemeClr>
                </a:solidFill>
                <a:latin typeface="Century Gothic" panose="020B0502020202020204" pitchFamily="34" charset="0"/>
              </a:rPr>
              <a:t>de estructuras de madera por postes de </a:t>
            </a:r>
            <a:r>
              <a:rPr lang="es-AR" dirty="0" err="1">
                <a:solidFill>
                  <a:schemeClr val="bg1">
                    <a:lumMod val="95000"/>
                    <a:lumOff val="5000"/>
                  </a:schemeClr>
                </a:solidFill>
                <a:latin typeface="Century Gothic" panose="020B0502020202020204" pitchFamily="34" charset="0"/>
              </a:rPr>
              <a:t>H°A°</a:t>
            </a:r>
            <a:r>
              <a:rPr lang="es-AR" dirty="0">
                <a:solidFill>
                  <a:schemeClr val="bg1">
                    <a:lumMod val="95000"/>
                    <a:lumOff val="5000"/>
                  </a:schemeClr>
                </a:solidFill>
                <a:latin typeface="Century Gothic" panose="020B0502020202020204" pitchFamily="34" charset="0"/>
              </a:rPr>
              <a:t>.</a:t>
            </a:r>
          </a:p>
        </p:txBody>
      </p:sp>
      <p:pic>
        <p:nvPicPr>
          <p:cNvPr id="9" name="Marcador de contenido 7"/>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2" y="0"/>
            <a:ext cx="12192000" cy="6857999"/>
          </a:xfrm>
          <a:prstGeom prst="rect">
            <a:avLst/>
          </a:prstGeom>
        </p:spPr>
      </p:pic>
      <p:cxnSp>
        <p:nvCxnSpPr>
          <p:cNvPr id="10" name="Conector recto 9"/>
          <p:cNvCxnSpPr/>
          <p:nvPr/>
        </p:nvCxnSpPr>
        <p:spPr>
          <a:xfrm flipH="1" flipV="1">
            <a:off x="5913912" y="795647"/>
            <a:ext cx="575625" cy="432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H="1">
            <a:off x="5640779" y="795647"/>
            <a:ext cx="273133" cy="8312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a:off x="4880758" y="878774"/>
            <a:ext cx="76002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H="1">
            <a:off x="4750130" y="878774"/>
            <a:ext cx="130628" cy="8312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H="1" flipV="1">
            <a:off x="3051356" y="704278"/>
            <a:ext cx="1698774" cy="25762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H="1" flipV="1">
            <a:off x="1698171" y="439387"/>
            <a:ext cx="154380" cy="12421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H="1" flipV="1">
            <a:off x="1852551" y="563604"/>
            <a:ext cx="1211251" cy="15504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flipH="1">
            <a:off x="807523" y="439387"/>
            <a:ext cx="89064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flipH="1">
            <a:off x="4880758" y="1227647"/>
            <a:ext cx="1608779" cy="1681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4880758" y="2897002"/>
            <a:ext cx="653143" cy="48746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42" name="Imagen 41"/>
          <p:cNvPicPr>
            <a:picLocks noChangeAspect="1"/>
          </p:cNvPicPr>
          <p:nvPr/>
        </p:nvPicPr>
        <p:blipFill rotWithShape="1">
          <a:blip r:embed="rId3"/>
          <a:srcRect l="43134" t="11530" r="36267" b="32004"/>
          <a:stretch/>
        </p:blipFill>
        <p:spPr>
          <a:xfrm>
            <a:off x="246970" y="245523"/>
            <a:ext cx="3743139" cy="6359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a:picLocks noChangeAspect="1"/>
          </p:cNvPicPr>
          <p:nvPr/>
        </p:nvPicPr>
        <p:blipFill rotWithShape="1">
          <a:blip r:embed="rId4"/>
          <a:srcRect l="32106"/>
          <a:stretch/>
        </p:blipFill>
        <p:spPr>
          <a:xfrm rot="16200000">
            <a:off x="3058820" y="2367267"/>
            <a:ext cx="6359737" cy="2116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Imagen 43"/>
          <p:cNvPicPr>
            <a:picLocks noChangeAspect="1"/>
          </p:cNvPicPr>
          <p:nvPr/>
        </p:nvPicPr>
        <p:blipFill rotWithShape="1">
          <a:blip r:embed="rId5">
            <a:extLst>
              <a:ext uri="{28A0092B-C50C-407E-A947-70E740481C1C}">
                <a14:useLocalDpi xmlns:a14="http://schemas.microsoft.com/office/drawing/2010/main" val="0"/>
              </a:ext>
            </a:extLst>
          </a:blip>
          <a:srcRect l="17660" t="1" r="24905" b="520"/>
          <a:stretch/>
        </p:blipFill>
        <p:spPr>
          <a:xfrm>
            <a:off x="8512372" y="282770"/>
            <a:ext cx="2871775" cy="6322491"/>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45" name="Flecha a la derecha con bandas 44"/>
          <p:cNvSpPr/>
          <p:nvPr/>
        </p:nvSpPr>
        <p:spPr>
          <a:xfrm>
            <a:off x="4072906" y="3123952"/>
            <a:ext cx="1011695" cy="521031"/>
          </a:xfrm>
          <a:prstGeom prst="strip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Flecha a la derecha con bandas 45"/>
          <p:cNvSpPr/>
          <p:nvPr/>
        </p:nvSpPr>
        <p:spPr>
          <a:xfrm>
            <a:off x="7456267" y="3140735"/>
            <a:ext cx="1011695" cy="521031"/>
          </a:xfrm>
          <a:prstGeom prst="strip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7" name="Marcador de contenido 2"/>
          <p:cNvSpPr>
            <a:spLocks noGrp="1"/>
          </p:cNvSpPr>
          <p:nvPr>
            <p:ph sz="quarter" idx="4294967295"/>
          </p:nvPr>
        </p:nvSpPr>
        <p:spPr>
          <a:xfrm>
            <a:off x="373039" y="1028749"/>
            <a:ext cx="10438549" cy="548741"/>
          </a:xfrm>
          <a:prstGeom prst="rect">
            <a:avLst/>
          </a:prstGeom>
        </p:spPr>
        <p:txBody>
          <a:bodyPr>
            <a:normAutofit lnSpcReduction="10000"/>
          </a:bodyPr>
          <a:lstStyle/>
          <a:p>
            <a:pPr marL="0" indent="0">
              <a:buNone/>
            </a:pPr>
            <a:r>
              <a:rPr lang="es-AR" sz="1800" dirty="0" smtClean="0">
                <a:solidFill>
                  <a:schemeClr val="bg1">
                    <a:lumMod val="95000"/>
                    <a:lumOff val="5000"/>
                  </a:schemeClr>
                </a:solidFill>
                <a:latin typeface="Century Gothic" panose="020B0502020202020204" pitchFamily="34" charset="0"/>
              </a:rPr>
              <a:t>- Nuevo </a:t>
            </a:r>
            <a:r>
              <a:rPr lang="es-AR" sz="1800" dirty="0">
                <a:solidFill>
                  <a:schemeClr val="bg1">
                    <a:lumMod val="95000"/>
                    <a:lumOff val="5000"/>
                  </a:schemeClr>
                </a:solidFill>
                <a:latin typeface="Century Gothic" panose="020B0502020202020204" pitchFamily="34" charset="0"/>
              </a:rPr>
              <a:t>conductor de aleación de Al de 50mm²</a:t>
            </a:r>
            <a:r>
              <a:rPr lang="es-AR" sz="2600" cap="none" dirty="0">
                <a:solidFill>
                  <a:schemeClr val="bg1">
                    <a:lumMod val="95000"/>
                    <a:lumOff val="5000"/>
                  </a:schemeClr>
                </a:solidFill>
                <a:latin typeface="Century Gothic" panose="020B0502020202020204" pitchFamily="34" charset="0"/>
                <a:ea typeface="+mj-ea"/>
                <a:cs typeface="+mj-cs"/>
              </a:rPr>
              <a:t>.</a:t>
            </a:r>
          </a:p>
        </p:txBody>
      </p:sp>
      <p:pic>
        <p:nvPicPr>
          <p:cNvPr id="21" name="Imagen 20"/>
          <p:cNvPicPr>
            <a:picLocks noChangeAspect="1"/>
          </p:cNvPicPr>
          <p:nvPr/>
        </p:nvPicPr>
        <p:blipFill>
          <a:blip r:embed="rId6"/>
          <a:stretch>
            <a:fillRect/>
          </a:stretch>
        </p:blipFill>
        <p:spPr>
          <a:xfrm>
            <a:off x="2274286" y="2005512"/>
            <a:ext cx="7452359" cy="3898389"/>
          </a:xfrm>
          <a:prstGeom prst="rect">
            <a:avLst/>
          </a:prstGeom>
          <a:ln w="88900" cap="sq" cmpd="thickThin">
            <a:solidFill>
              <a:srgbClr val="000000"/>
            </a:solidFill>
            <a:prstDash val="solid"/>
            <a:miter lim="800000"/>
          </a:ln>
          <a:effectLst>
            <a:innerShdw blurRad="76200">
              <a:srgbClr val="000000"/>
            </a:innerShdw>
          </a:effectLst>
        </p:spPr>
      </p:pic>
      <p:sp>
        <p:nvSpPr>
          <p:cNvPr id="2" name="Rectángulo 1"/>
          <p:cNvSpPr/>
          <p:nvPr/>
        </p:nvSpPr>
        <p:spPr>
          <a:xfrm>
            <a:off x="384143" y="1454597"/>
            <a:ext cx="9031817" cy="369332"/>
          </a:xfrm>
          <a:prstGeom prst="rect">
            <a:avLst/>
          </a:prstGeom>
        </p:spPr>
        <p:txBody>
          <a:bodyPr wrap="square">
            <a:spAutoFit/>
          </a:bodyPr>
          <a:lstStyle/>
          <a:p>
            <a:r>
              <a:rPr lang="es-AR" dirty="0" smtClean="0">
                <a:solidFill>
                  <a:schemeClr val="bg1"/>
                </a:solidFill>
                <a:latin typeface="Century Gothic" panose="020B0502020202020204" pitchFamily="34" charset="0"/>
              </a:rPr>
              <a:t>- </a:t>
            </a:r>
            <a:r>
              <a:rPr lang="es-AR" dirty="0" smtClean="0">
                <a:solidFill>
                  <a:schemeClr val="bg1">
                    <a:lumMod val="95000"/>
                    <a:lumOff val="5000"/>
                  </a:schemeClr>
                </a:solidFill>
                <a:latin typeface="Century Gothic" panose="020B0502020202020204" pitchFamily="34" charset="0"/>
              </a:rPr>
              <a:t>Repotenciación </a:t>
            </a:r>
            <a:r>
              <a:rPr lang="es-AR" dirty="0">
                <a:solidFill>
                  <a:schemeClr val="bg1">
                    <a:lumMod val="95000"/>
                    <a:lumOff val="5000"/>
                  </a:schemeClr>
                </a:solidFill>
                <a:latin typeface="Century Gothic" panose="020B0502020202020204" pitchFamily="34" charset="0"/>
              </a:rPr>
              <a:t>de estación con transformador de 3500 </a:t>
            </a:r>
            <a:r>
              <a:rPr lang="es-AR" dirty="0" err="1" smtClean="0">
                <a:solidFill>
                  <a:schemeClr val="bg1">
                    <a:lumMod val="95000"/>
                    <a:lumOff val="5000"/>
                  </a:schemeClr>
                </a:solidFill>
                <a:latin typeface="Century Gothic" panose="020B0502020202020204" pitchFamily="34" charset="0"/>
              </a:rPr>
              <a:t>kVA</a:t>
            </a:r>
            <a:endParaRPr lang="es-AR" dirty="0">
              <a:solidFill>
                <a:schemeClr val="bg1">
                  <a:lumMod val="95000"/>
                  <a:lumOff val="5000"/>
                </a:schemeClr>
              </a:solidFill>
              <a:latin typeface="Century Gothic" panose="020B0502020202020204" pitchFamily="34" charset="0"/>
            </a:endParaRPr>
          </a:p>
        </p:txBody>
      </p:sp>
      <p:pic>
        <p:nvPicPr>
          <p:cNvPr id="23" name="Imagen 22"/>
          <p:cNvPicPr>
            <a:picLocks noChangeAspect="1"/>
          </p:cNvPicPr>
          <p:nvPr/>
        </p:nvPicPr>
        <p:blipFill rotWithShape="1">
          <a:blip r:embed="rId7">
            <a:extLst>
              <a:ext uri="{28A0092B-C50C-407E-A947-70E740481C1C}">
                <a14:useLocalDpi xmlns:a14="http://schemas.microsoft.com/office/drawing/2010/main" val="0"/>
              </a:ext>
            </a:extLst>
          </a:blip>
          <a:srcRect l="30388" t="-230" r="35991" b="230"/>
          <a:stretch/>
        </p:blipFill>
        <p:spPr>
          <a:xfrm>
            <a:off x="251112" y="245524"/>
            <a:ext cx="4929451" cy="6363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Flecha a la derecha con bandas 23"/>
          <p:cNvSpPr/>
          <p:nvPr/>
        </p:nvSpPr>
        <p:spPr>
          <a:xfrm>
            <a:off x="5266892" y="3316127"/>
            <a:ext cx="1244850" cy="733044"/>
          </a:xfrm>
          <a:prstGeom prst="strip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FF0000"/>
              </a:solidFill>
            </a:endParaRPr>
          </a:p>
        </p:txBody>
      </p:sp>
      <p:pic>
        <p:nvPicPr>
          <p:cNvPr id="25" name="Imagen 24"/>
          <p:cNvPicPr>
            <a:picLocks noChangeAspect="1"/>
          </p:cNvPicPr>
          <p:nvPr/>
        </p:nvPicPr>
        <p:blipFill>
          <a:blip r:embed="rId8"/>
          <a:stretch>
            <a:fillRect/>
          </a:stretch>
        </p:blipFill>
        <p:spPr>
          <a:xfrm>
            <a:off x="6701992" y="245523"/>
            <a:ext cx="5308401" cy="6563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ángulo 2"/>
          <p:cNvSpPr/>
          <p:nvPr/>
        </p:nvSpPr>
        <p:spPr>
          <a:xfrm>
            <a:off x="373039" y="1826310"/>
            <a:ext cx="10268097" cy="369332"/>
          </a:xfrm>
          <a:prstGeom prst="rect">
            <a:avLst/>
          </a:prstGeom>
        </p:spPr>
        <p:txBody>
          <a:bodyPr wrap="square">
            <a:spAutoFit/>
          </a:bodyPr>
          <a:lstStyle/>
          <a:p>
            <a:r>
              <a:rPr lang="es-AR" dirty="0" smtClean="0">
                <a:solidFill>
                  <a:schemeClr val="bg1">
                    <a:lumMod val="95000"/>
                    <a:lumOff val="5000"/>
                  </a:schemeClr>
                </a:solidFill>
                <a:latin typeface="Century Gothic" panose="020B0502020202020204" pitchFamily="34" charset="0"/>
              </a:rPr>
              <a:t>- Línea </a:t>
            </a:r>
            <a:r>
              <a:rPr lang="es-AR" dirty="0">
                <a:solidFill>
                  <a:schemeClr val="bg1">
                    <a:lumMod val="95000"/>
                    <a:lumOff val="5000"/>
                  </a:schemeClr>
                </a:solidFill>
                <a:latin typeface="Century Gothic" panose="020B0502020202020204" pitchFamily="34" charset="0"/>
              </a:rPr>
              <a:t>aérea nueva que interconecte la estación </a:t>
            </a:r>
            <a:r>
              <a:rPr lang="es-AR" dirty="0" err="1">
                <a:solidFill>
                  <a:schemeClr val="bg1">
                    <a:lumMod val="95000"/>
                    <a:lumOff val="5000"/>
                  </a:schemeClr>
                </a:solidFill>
                <a:latin typeface="Century Gothic" panose="020B0502020202020204" pitchFamily="34" charset="0"/>
              </a:rPr>
              <a:t>Aracama</a:t>
            </a:r>
            <a:r>
              <a:rPr lang="es-AR" dirty="0">
                <a:solidFill>
                  <a:schemeClr val="bg1">
                    <a:lumMod val="95000"/>
                    <a:lumOff val="5000"/>
                  </a:schemeClr>
                </a:solidFill>
                <a:latin typeface="Century Gothic" panose="020B0502020202020204" pitchFamily="34" charset="0"/>
              </a:rPr>
              <a:t> con </a:t>
            </a:r>
            <a:r>
              <a:rPr lang="es-AR" dirty="0" err="1">
                <a:solidFill>
                  <a:schemeClr val="bg1">
                    <a:lumMod val="95000"/>
                    <a:lumOff val="5000"/>
                  </a:schemeClr>
                </a:solidFill>
                <a:latin typeface="Century Gothic" panose="020B0502020202020204" pitchFamily="34" charset="0"/>
              </a:rPr>
              <a:t>Yeruá</a:t>
            </a:r>
            <a:r>
              <a:rPr lang="es-AR" dirty="0">
                <a:solidFill>
                  <a:schemeClr val="bg1">
                    <a:lumMod val="95000"/>
                    <a:lumOff val="5000"/>
                  </a:schemeClr>
                </a:solidFill>
                <a:latin typeface="Century Gothic" panose="020B0502020202020204" pitchFamily="34" charset="0"/>
              </a:rPr>
              <a:t> Norte.</a:t>
            </a:r>
          </a:p>
        </p:txBody>
      </p:sp>
    </p:spTree>
    <p:extLst>
      <p:ext uri="{BB962C8B-B14F-4D97-AF65-F5344CB8AC3E}">
        <p14:creationId xmlns:p14="http://schemas.microsoft.com/office/powerpoint/2010/main" val="10392848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1500"/>
                            </p:stCondLst>
                            <p:childTnLst>
                              <p:par>
                                <p:cTn id="28" presetID="22" presetClass="entr" presetSubtype="2"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cTn>
                              </p:par>
                            </p:childTnLst>
                          </p:cTn>
                        </p:par>
                        <p:par>
                          <p:cTn id="31" fill="hold">
                            <p:stCondLst>
                              <p:cond delay="2000"/>
                            </p:stCondLst>
                            <p:childTnLst>
                              <p:par>
                                <p:cTn id="32" presetID="2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500"/>
                                        <p:tgtEl>
                                          <p:spTgt spid="13"/>
                                        </p:tgtEl>
                                      </p:cBhvr>
                                    </p:animEffect>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right)">
                                      <p:cBhvr>
                                        <p:cTn id="42" dur="500"/>
                                        <p:tgtEl>
                                          <p:spTgt spid="14"/>
                                        </p:tgtEl>
                                      </p:cBhvr>
                                    </p:animEffect>
                                  </p:childTnLst>
                                </p:cTn>
                              </p:par>
                            </p:childTnLst>
                          </p:cTn>
                        </p:par>
                        <p:par>
                          <p:cTn id="43" fill="hold">
                            <p:stCondLst>
                              <p:cond delay="3500"/>
                            </p:stCondLst>
                            <p:childTnLst>
                              <p:par>
                                <p:cTn id="44" presetID="22" presetClass="entr" presetSubtype="2"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right)">
                                      <p:cBhvr>
                                        <p:cTn id="46" dur="500"/>
                                        <p:tgtEl>
                                          <p:spTgt spid="16"/>
                                        </p:tgtEl>
                                      </p:cBhvr>
                                    </p:animEffect>
                                  </p:childTnLst>
                                </p:cTn>
                              </p:par>
                            </p:childTnLst>
                          </p:cTn>
                        </p:par>
                        <p:par>
                          <p:cTn id="47" fill="hold">
                            <p:stCondLst>
                              <p:cond delay="4000"/>
                            </p:stCondLst>
                            <p:childTnLst>
                              <p:par>
                                <p:cTn id="48" presetID="2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right)">
                                      <p:cBhvr>
                                        <p:cTn id="50" dur="500"/>
                                        <p:tgtEl>
                                          <p:spTgt spid="15"/>
                                        </p:tgtEl>
                                      </p:cBhvr>
                                    </p:animEffect>
                                  </p:childTnLst>
                                </p:cTn>
                              </p:par>
                            </p:childTnLst>
                          </p:cTn>
                        </p:par>
                        <p:par>
                          <p:cTn id="51" fill="hold">
                            <p:stCondLst>
                              <p:cond delay="4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left)">
                                      <p:cBhvr>
                                        <p:cTn id="65" dur="500"/>
                                        <p:tgtEl>
                                          <p:spTgt spid="45"/>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left)">
                                      <p:cBhvr>
                                        <p:cTn id="69" dur="500"/>
                                        <p:tgtEl>
                                          <p:spTgt spid="43"/>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left)">
                                      <p:cBhvr>
                                        <p:cTn id="73" dur="500"/>
                                        <p:tgtEl>
                                          <p:spTgt spid="46"/>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xit" presetSubtype="0" fill="hold" nodeType="clickEffect">
                                  <p:stCondLst>
                                    <p:cond delay="0"/>
                                  </p:stCondLst>
                                  <p:childTnLst>
                                    <p:anim calcmode="lin" valueType="num">
                                      <p:cBhvr>
                                        <p:cTn id="81" dur="1000"/>
                                        <p:tgtEl>
                                          <p:spTgt spid="9"/>
                                        </p:tgtEl>
                                        <p:attrNameLst>
                                          <p:attrName>ppt_w</p:attrName>
                                        </p:attrNameLst>
                                      </p:cBhvr>
                                      <p:tavLst>
                                        <p:tav tm="0">
                                          <p:val>
                                            <p:strVal val="ppt_w"/>
                                          </p:val>
                                        </p:tav>
                                        <p:tav tm="100000">
                                          <p:val>
                                            <p:fltVal val="0"/>
                                          </p:val>
                                        </p:tav>
                                      </p:tavLst>
                                    </p:anim>
                                    <p:anim calcmode="lin" valueType="num">
                                      <p:cBhvr>
                                        <p:cTn id="82" dur="1000"/>
                                        <p:tgtEl>
                                          <p:spTgt spid="9"/>
                                        </p:tgtEl>
                                        <p:attrNameLst>
                                          <p:attrName>ppt_h</p:attrName>
                                        </p:attrNameLst>
                                      </p:cBhvr>
                                      <p:tavLst>
                                        <p:tav tm="0">
                                          <p:val>
                                            <p:strVal val="ppt_h"/>
                                          </p:val>
                                        </p:tav>
                                        <p:tav tm="100000">
                                          <p:val>
                                            <p:fltVal val="0"/>
                                          </p:val>
                                        </p:tav>
                                      </p:tavLst>
                                    </p:anim>
                                    <p:anim calcmode="lin" valueType="num">
                                      <p:cBhvr>
                                        <p:cTn id="83" dur="1000"/>
                                        <p:tgtEl>
                                          <p:spTgt spid="9"/>
                                        </p:tgtEl>
                                        <p:attrNameLst>
                                          <p:attrName>style.rotation</p:attrName>
                                        </p:attrNameLst>
                                      </p:cBhvr>
                                      <p:tavLst>
                                        <p:tav tm="0">
                                          <p:val>
                                            <p:fltVal val="0"/>
                                          </p:val>
                                        </p:tav>
                                        <p:tav tm="100000">
                                          <p:val>
                                            <p:fltVal val="90"/>
                                          </p:val>
                                        </p:tav>
                                      </p:tavLst>
                                    </p:anim>
                                    <p:animEffect transition="out" filter="fade">
                                      <p:cBhvr>
                                        <p:cTn id="84" dur="1000"/>
                                        <p:tgtEl>
                                          <p:spTgt spid="9"/>
                                        </p:tgtEl>
                                      </p:cBhvr>
                                    </p:animEffect>
                                    <p:set>
                                      <p:cBhvr>
                                        <p:cTn id="85" dur="1" fill="hold">
                                          <p:stCondLst>
                                            <p:cond delay="999"/>
                                          </p:stCondLst>
                                        </p:cTn>
                                        <p:tgtEl>
                                          <p:spTgt spid="9"/>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19"/>
                                        </p:tgtEl>
                                        <p:attrNameLst>
                                          <p:attrName>ppt_w</p:attrName>
                                        </p:attrNameLst>
                                      </p:cBhvr>
                                      <p:tavLst>
                                        <p:tav tm="0">
                                          <p:val>
                                            <p:strVal val="ppt_w"/>
                                          </p:val>
                                        </p:tav>
                                        <p:tav tm="100000">
                                          <p:val>
                                            <p:fltVal val="0"/>
                                          </p:val>
                                        </p:tav>
                                      </p:tavLst>
                                    </p:anim>
                                    <p:anim calcmode="lin" valueType="num">
                                      <p:cBhvr>
                                        <p:cTn id="88" dur="1000"/>
                                        <p:tgtEl>
                                          <p:spTgt spid="19"/>
                                        </p:tgtEl>
                                        <p:attrNameLst>
                                          <p:attrName>ppt_h</p:attrName>
                                        </p:attrNameLst>
                                      </p:cBhvr>
                                      <p:tavLst>
                                        <p:tav tm="0">
                                          <p:val>
                                            <p:strVal val="ppt_h"/>
                                          </p:val>
                                        </p:tav>
                                        <p:tav tm="100000">
                                          <p:val>
                                            <p:fltVal val="0"/>
                                          </p:val>
                                        </p:tav>
                                      </p:tavLst>
                                    </p:anim>
                                    <p:anim calcmode="lin" valueType="num">
                                      <p:cBhvr>
                                        <p:cTn id="89" dur="1000"/>
                                        <p:tgtEl>
                                          <p:spTgt spid="19"/>
                                        </p:tgtEl>
                                        <p:attrNameLst>
                                          <p:attrName>style.rotation</p:attrName>
                                        </p:attrNameLst>
                                      </p:cBhvr>
                                      <p:tavLst>
                                        <p:tav tm="0">
                                          <p:val>
                                            <p:fltVal val="0"/>
                                          </p:val>
                                        </p:tav>
                                        <p:tav tm="100000">
                                          <p:val>
                                            <p:fltVal val="90"/>
                                          </p:val>
                                        </p:tav>
                                      </p:tavLst>
                                    </p:anim>
                                    <p:animEffect transition="out" filter="fade">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18"/>
                                        </p:tgtEl>
                                        <p:attrNameLst>
                                          <p:attrName>ppt_w</p:attrName>
                                        </p:attrNameLst>
                                      </p:cBhvr>
                                      <p:tavLst>
                                        <p:tav tm="0">
                                          <p:val>
                                            <p:strVal val="ppt_w"/>
                                          </p:val>
                                        </p:tav>
                                        <p:tav tm="100000">
                                          <p:val>
                                            <p:fltVal val="0"/>
                                          </p:val>
                                        </p:tav>
                                      </p:tavLst>
                                    </p:anim>
                                    <p:anim calcmode="lin" valueType="num">
                                      <p:cBhvr>
                                        <p:cTn id="94" dur="1000"/>
                                        <p:tgtEl>
                                          <p:spTgt spid="18"/>
                                        </p:tgtEl>
                                        <p:attrNameLst>
                                          <p:attrName>ppt_h</p:attrName>
                                        </p:attrNameLst>
                                      </p:cBhvr>
                                      <p:tavLst>
                                        <p:tav tm="0">
                                          <p:val>
                                            <p:strVal val="ppt_h"/>
                                          </p:val>
                                        </p:tav>
                                        <p:tav tm="100000">
                                          <p:val>
                                            <p:fltVal val="0"/>
                                          </p:val>
                                        </p:tav>
                                      </p:tavLst>
                                    </p:anim>
                                    <p:anim calcmode="lin" valueType="num">
                                      <p:cBhvr>
                                        <p:cTn id="95" dur="1000"/>
                                        <p:tgtEl>
                                          <p:spTgt spid="18"/>
                                        </p:tgtEl>
                                        <p:attrNameLst>
                                          <p:attrName>style.rotation</p:attrName>
                                        </p:attrNameLst>
                                      </p:cBhvr>
                                      <p:tavLst>
                                        <p:tav tm="0">
                                          <p:val>
                                            <p:fltVal val="0"/>
                                          </p:val>
                                        </p:tav>
                                        <p:tav tm="100000">
                                          <p:val>
                                            <p:fltVal val="90"/>
                                          </p:val>
                                        </p:tav>
                                      </p:tavLst>
                                    </p:anim>
                                    <p:animEffect transition="out" filter="fade">
                                      <p:cBhvr>
                                        <p:cTn id="96" dur="1000"/>
                                        <p:tgtEl>
                                          <p:spTgt spid="18"/>
                                        </p:tgtEl>
                                      </p:cBhvr>
                                    </p:animEffect>
                                    <p:set>
                                      <p:cBhvr>
                                        <p:cTn id="97" dur="1" fill="hold">
                                          <p:stCondLst>
                                            <p:cond delay="999"/>
                                          </p:stCondLst>
                                        </p:cTn>
                                        <p:tgtEl>
                                          <p:spTgt spid="18"/>
                                        </p:tgtEl>
                                        <p:attrNameLst>
                                          <p:attrName>style.visibility</p:attrName>
                                        </p:attrNameLst>
                                      </p:cBhvr>
                                      <p:to>
                                        <p:strVal val="hidden"/>
                                      </p:to>
                                    </p:set>
                                  </p:childTnLst>
                                </p:cTn>
                              </p:par>
                              <p:par>
                                <p:cTn id="98" presetID="31" presetClass="exit" presetSubtype="0" fill="hold" nodeType="withEffect">
                                  <p:stCondLst>
                                    <p:cond delay="0"/>
                                  </p:stCondLst>
                                  <p:childTnLst>
                                    <p:anim calcmode="lin" valueType="num">
                                      <p:cBhvr>
                                        <p:cTn id="99" dur="1000"/>
                                        <p:tgtEl>
                                          <p:spTgt spid="10"/>
                                        </p:tgtEl>
                                        <p:attrNameLst>
                                          <p:attrName>ppt_w</p:attrName>
                                        </p:attrNameLst>
                                      </p:cBhvr>
                                      <p:tavLst>
                                        <p:tav tm="0">
                                          <p:val>
                                            <p:strVal val="ppt_w"/>
                                          </p:val>
                                        </p:tav>
                                        <p:tav tm="100000">
                                          <p:val>
                                            <p:fltVal val="0"/>
                                          </p:val>
                                        </p:tav>
                                      </p:tavLst>
                                    </p:anim>
                                    <p:anim calcmode="lin" valueType="num">
                                      <p:cBhvr>
                                        <p:cTn id="100" dur="1000"/>
                                        <p:tgtEl>
                                          <p:spTgt spid="10"/>
                                        </p:tgtEl>
                                        <p:attrNameLst>
                                          <p:attrName>ppt_h</p:attrName>
                                        </p:attrNameLst>
                                      </p:cBhvr>
                                      <p:tavLst>
                                        <p:tav tm="0">
                                          <p:val>
                                            <p:strVal val="ppt_h"/>
                                          </p:val>
                                        </p:tav>
                                        <p:tav tm="100000">
                                          <p:val>
                                            <p:fltVal val="0"/>
                                          </p:val>
                                        </p:tav>
                                      </p:tavLst>
                                    </p:anim>
                                    <p:anim calcmode="lin" valueType="num">
                                      <p:cBhvr>
                                        <p:cTn id="101" dur="1000"/>
                                        <p:tgtEl>
                                          <p:spTgt spid="10"/>
                                        </p:tgtEl>
                                        <p:attrNameLst>
                                          <p:attrName>style.rotation</p:attrName>
                                        </p:attrNameLst>
                                      </p:cBhvr>
                                      <p:tavLst>
                                        <p:tav tm="0">
                                          <p:val>
                                            <p:fltVal val="0"/>
                                          </p:val>
                                        </p:tav>
                                        <p:tav tm="100000">
                                          <p:val>
                                            <p:fltVal val="90"/>
                                          </p:val>
                                        </p:tav>
                                      </p:tavLst>
                                    </p:anim>
                                    <p:animEffect transition="out" filter="fade">
                                      <p:cBhvr>
                                        <p:cTn id="102" dur="1000"/>
                                        <p:tgtEl>
                                          <p:spTgt spid="10"/>
                                        </p:tgtEl>
                                      </p:cBhvr>
                                    </p:animEffect>
                                    <p:set>
                                      <p:cBhvr>
                                        <p:cTn id="103" dur="1" fill="hold">
                                          <p:stCondLst>
                                            <p:cond delay="999"/>
                                          </p:stCondLst>
                                        </p:cTn>
                                        <p:tgtEl>
                                          <p:spTgt spid="10"/>
                                        </p:tgtEl>
                                        <p:attrNameLst>
                                          <p:attrName>style.visibility</p:attrName>
                                        </p:attrNameLst>
                                      </p:cBhvr>
                                      <p:to>
                                        <p:strVal val="hidden"/>
                                      </p:to>
                                    </p:set>
                                  </p:childTnLst>
                                </p:cTn>
                              </p:par>
                              <p:par>
                                <p:cTn id="104" presetID="31" presetClass="exit" presetSubtype="0" fill="hold" nodeType="withEffect">
                                  <p:stCondLst>
                                    <p:cond delay="0"/>
                                  </p:stCondLst>
                                  <p:childTnLst>
                                    <p:anim calcmode="lin" valueType="num">
                                      <p:cBhvr>
                                        <p:cTn id="105" dur="1000"/>
                                        <p:tgtEl>
                                          <p:spTgt spid="11"/>
                                        </p:tgtEl>
                                        <p:attrNameLst>
                                          <p:attrName>ppt_w</p:attrName>
                                        </p:attrNameLst>
                                      </p:cBhvr>
                                      <p:tavLst>
                                        <p:tav tm="0">
                                          <p:val>
                                            <p:strVal val="ppt_w"/>
                                          </p:val>
                                        </p:tav>
                                        <p:tav tm="100000">
                                          <p:val>
                                            <p:fltVal val="0"/>
                                          </p:val>
                                        </p:tav>
                                      </p:tavLst>
                                    </p:anim>
                                    <p:anim calcmode="lin" valueType="num">
                                      <p:cBhvr>
                                        <p:cTn id="106" dur="1000"/>
                                        <p:tgtEl>
                                          <p:spTgt spid="11"/>
                                        </p:tgtEl>
                                        <p:attrNameLst>
                                          <p:attrName>ppt_h</p:attrName>
                                        </p:attrNameLst>
                                      </p:cBhvr>
                                      <p:tavLst>
                                        <p:tav tm="0">
                                          <p:val>
                                            <p:strVal val="ppt_h"/>
                                          </p:val>
                                        </p:tav>
                                        <p:tav tm="100000">
                                          <p:val>
                                            <p:fltVal val="0"/>
                                          </p:val>
                                        </p:tav>
                                      </p:tavLst>
                                    </p:anim>
                                    <p:anim calcmode="lin" valueType="num">
                                      <p:cBhvr>
                                        <p:cTn id="107" dur="1000"/>
                                        <p:tgtEl>
                                          <p:spTgt spid="11"/>
                                        </p:tgtEl>
                                        <p:attrNameLst>
                                          <p:attrName>style.rotation</p:attrName>
                                        </p:attrNameLst>
                                      </p:cBhvr>
                                      <p:tavLst>
                                        <p:tav tm="0">
                                          <p:val>
                                            <p:fltVal val="0"/>
                                          </p:val>
                                        </p:tav>
                                        <p:tav tm="100000">
                                          <p:val>
                                            <p:fltVal val="90"/>
                                          </p:val>
                                        </p:tav>
                                      </p:tavLst>
                                    </p:anim>
                                    <p:animEffect transition="out" filter="fade">
                                      <p:cBhvr>
                                        <p:cTn id="108" dur="1000"/>
                                        <p:tgtEl>
                                          <p:spTgt spid="11"/>
                                        </p:tgtEl>
                                      </p:cBhvr>
                                    </p:animEffect>
                                    <p:set>
                                      <p:cBhvr>
                                        <p:cTn id="109" dur="1" fill="hold">
                                          <p:stCondLst>
                                            <p:cond delay="999"/>
                                          </p:stCondLst>
                                        </p:cTn>
                                        <p:tgtEl>
                                          <p:spTgt spid="11"/>
                                        </p:tgtEl>
                                        <p:attrNameLst>
                                          <p:attrName>style.visibility</p:attrName>
                                        </p:attrNameLst>
                                      </p:cBhvr>
                                      <p:to>
                                        <p:strVal val="hidden"/>
                                      </p:to>
                                    </p:set>
                                  </p:childTnLst>
                                </p:cTn>
                              </p:par>
                              <p:par>
                                <p:cTn id="110" presetID="31" presetClass="exit" presetSubtype="0" fill="hold" nodeType="withEffect">
                                  <p:stCondLst>
                                    <p:cond delay="0"/>
                                  </p:stCondLst>
                                  <p:childTnLst>
                                    <p:anim calcmode="lin" valueType="num">
                                      <p:cBhvr>
                                        <p:cTn id="111" dur="1000"/>
                                        <p:tgtEl>
                                          <p:spTgt spid="12"/>
                                        </p:tgtEl>
                                        <p:attrNameLst>
                                          <p:attrName>ppt_w</p:attrName>
                                        </p:attrNameLst>
                                      </p:cBhvr>
                                      <p:tavLst>
                                        <p:tav tm="0">
                                          <p:val>
                                            <p:strVal val="ppt_w"/>
                                          </p:val>
                                        </p:tav>
                                        <p:tav tm="100000">
                                          <p:val>
                                            <p:fltVal val="0"/>
                                          </p:val>
                                        </p:tav>
                                      </p:tavLst>
                                    </p:anim>
                                    <p:anim calcmode="lin" valueType="num">
                                      <p:cBhvr>
                                        <p:cTn id="112" dur="1000"/>
                                        <p:tgtEl>
                                          <p:spTgt spid="12"/>
                                        </p:tgtEl>
                                        <p:attrNameLst>
                                          <p:attrName>ppt_h</p:attrName>
                                        </p:attrNameLst>
                                      </p:cBhvr>
                                      <p:tavLst>
                                        <p:tav tm="0">
                                          <p:val>
                                            <p:strVal val="ppt_h"/>
                                          </p:val>
                                        </p:tav>
                                        <p:tav tm="100000">
                                          <p:val>
                                            <p:fltVal val="0"/>
                                          </p:val>
                                        </p:tav>
                                      </p:tavLst>
                                    </p:anim>
                                    <p:anim calcmode="lin" valueType="num">
                                      <p:cBhvr>
                                        <p:cTn id="113" dur="1000"/>
                                        <p:tgtEl>
                                          <p:spTgt spid="12"/>
                                        </p:tgtEl>
                                        <p:attrNameLst>
                                          <p:attrName>style.rotation</p:attrName>
                                        </p:attrNameLst>
                                      </p:cBhvr>
                                      <p:tavLst>
                                        <p:tav tm="0">
                                          <p:val>
                                            <p:fltVal val="0"/>
                                          </p:val>
                                        </p:tav>
                                        <p:tav tm="100000">
                                          <p:val>
                                            <p:fltVal val="90"/>
                                          </p:val>
                                        </p:tav>
                                      </p:tavLst>
                                    </p:anim>
                                    <p:animEffect transition="out" filter="fade">
                                      <p:cBhvr>
                                        <p:cTn id="114" dur="1000"/>
                                        <p:tgtEl>
                                          <p:spTgt spid="12"/>
                                        </p:tgtEl>
                                      </p:cBhvr>
                                    </p:animEffect>
                                    <p:set>
                                      <p:cBhvr>
                                        <p:cTn id="115" dur="1" fill="hold">
                                          <p:stCondLst>
                                            <p:cond delay="999"/>
                                          </p:stCondLst>
                                        </p:cTn>
                                        <p:tgtEl>
                                          <p:spTgt spid="12"/>
                                        </p:tgtEl>
                                        <p:attrNameLst>
                                          <p:attrName>style.visibility</p:attrName>
                                        </p:attrNameLst>
                                      </p:cBhvr>
                                      <p:to>
                                        <p:strVal val="hidden"/>
                                      </p:to>
                                    </p:set>
                                  </p:childTnLst>
                                </p:cTn>
                              </p:par>
                              <p:par>
                                <p:cTn id="116" presetID="31" presetClass="exit" presetSubtype="0" fill="hold" nodeType="withEffect">
                                  <p:stCondLst>
                                    <p:cond delay="0"/>
                                  </p:stCondLst>
                                  <p:childTnLst>
                                    <p:anim calcmode="lin" valueType="num">
                                      <p:cBhvr>
                                        <p:cTn id="117" dur="1000"/>
                                        <p:tgtEl>
                                          <p:spTgt spid="13"/>
                                        </p:tgtEl>
                                        <p:attrNameLst>
                                          <p:attrName>ppt_w</p:attrName>
                                        </p:attrNameLst>
                                      </p:cBhvr>
                                      <p:tavLst>
                                        <p:tav tm="0">
                                          <p:val>
                                            <p:strVal val="ppt_w"/>
                                          </p:val>
                                        </p:tav>
                                        <p:tav tm="100000">
                                          <p:val>
                                            <p:fltVal val="0"/>
                                          </p:val>
                                        </p:tav>
                                      </p:tavLst>
                                    </p:anim>
                                    <p:anim calcmode="lin" valueType="num">
                                      <p:cBhvr>
                                        <p:cTn id="118" dur="1000"/>
                                        <p:tgtEl>
                                          <p:spTgt spid="13"/>
                                        </p:tgtEl>
                                        <p:attrNameLst>
                                          <p:attrName>ppt_h</p:attrName>
                                        </p:attrNameLst>
                                      </p:cBhvr>
                                      <p:tavLst>
                                        <p:tav tm="0">
                                          <p:val>
                                            <p:strVal val="ppt_h"/>
                                          </p:val>
                                        </p:tav>
                                        <p:tav tm="100000">
                                          <p:val>
                                            <p:fltVal val="0"/>
                                          </p:val>
                                        </p:tav>
                                      </p:tavLst>
                                    </p:anim>
                                    <p:anim calcmode="lin" valueType="num">
                                      <p:cBhvr>
                                        <p:cTn id="119" dur="1000"/>
                                        <p:tgtEl>
                                          <p:spTgt spid="13"/>
                                        </p:tgtEl>
                                        <p:attrNameLst>
                                          <p:attrName>style.rotation</p:attrName>
                                        </p:attrNameLst>
                                      </p:cBhvr>
                                      <p:tavLst>
                                        <p:tav tm="0">
                                          <p:val>
                                            <p:fltVal val="0"/>
                                          </p:val>
                                        </p:tav>
                                        <p:tav tm="100000">
                                          <p:val>
                                            <p:fltVal val="90"/>
                                          </p:val>
                                        </p:tav>
                                      </p:tavLst>
                                    </p:anim>
                                    <p:animEffect transition="out" filter="fade">
                                      <p:cBhvr>
                                        <p:cTn id="120" dur="1000"/>
                                        <p:tgtEl>
                                          <p:spTgt spid="13"/>
                                        </p:tgtEl>
                                      </p:cBhvr>
                                    </p:animEffect>
                                    <p:set>
                                      <p:cBhvr>
                                        <p:cTn id="121" dur="1" fill="hold">
                                          <p:stCondLst>
                                            <p:cond delay="999"/>
                                          </p:stCondLst>
                                        </p:cTn>
                                        <p:tgtEl>
                                          <p:spTgt spid="13"/>
                                        </p:tgtEl>
                                        <p:attrNameLst>
                                          <p:attrName>style.visibility</p:attrName>
                                        </p:attrNameLst>
                                      </p:cBhvr>
                                      <p:to>
                                        <p:strVal val="hidden"/>
                                      </p:to>
                                    </p:set>
                                  </p:childTnLst>
                                </p:cTn>
                              </p:par>
                              <p:par>
                                <p:cTn id="122" presetID="31" presetClass="exit" presetSubtype="0" fill="hold" nodeType="withEffect">
                                  <p:stCondLst>
                                    <p:cond delay="0"/>
                                  </p:stCondLst>
                                  <p:childTnLst>
                                    <p:anim calcmode="lin" valueType="num">
                                      <p:cBhvr>
                                        <p:cTn id="123" dur="1000"/>
                                        <p:tgtEl>
                                          <p:spTgt spid="14"/>
                                        </p:tgtEl>
                                        <p:attrNameLst>
                                          <p:attrName>ppt_w</p:attrName>
                                        </p:attrNameLst>
                                      </p:cBhvr>
                                      <p:tavLst>
                                        <p:tav tm="0">
                                          <p:val>
                                            <p:strVal val="ppt_w"/>
                                          </p:val>
                                        </p:tav>
                                        <p:tav tm="100000">
                                          <p:val>
                                            <p:fltVal val="0"/>
                                          </p:val>
                                        </p:tav>
                                      </p:tavLst>
                                    </p:anim>
                                    <p:anim calcmode="lin" valueType="num">
                                      <p:cBhvr>
                                        <p:cTn id="124" dur="1000"/>
                                        <p:tgtEl>
                                          <p:spTgt spid="14"/>
                                        </p:tgtEl>
                                        <p:attrNameLst>
                                          <p:attrName>ppt_h</p:attrName>
                                        </p:attrNameLst>
                                      </p:cBhvr>
                                      <p:tavLst>
                                        <p:tav tm="0">
                                          <p:val>
                                            <p:strVal val="ppt_h"/>
                                          </p:val>
                                        </p:tav>
                                        <p:tav tm="100000">
                                          <p:val>
                                            <p:fltVal val="0"/>
                                          </p:val>
                                        </p:tav>
                                      </p:tavLst>
                                    </p:anim>
                                    <p:anim calcmode="lin" valueType="num">
                                      <p:cBhvr>
                                        <p:cTn id="125" dur="1000"/>
                                        <p:tgtEl>
                                          <p:spTgt spid="14"/>
                                        </p:tgtEl>
                                        <p:attrNameLst>
                                          <p:attrName>style.rotation</p:attrName>
                                        </p:attrNameLst>
                                      </p:cBhvr>
                                      <p:tavLst>
                                        <p:tav tm="0">
                                          <p:val>
                                            <p:fltVal val="0"/>
                                          </p:val>
                                        </p:tav>
                                        <p:tav tm="100000">
                                          <p:val>
                                            <p:fltVal val="90"/>
                                          </p:val>
                                        </p:tav>
                                      </p:tavLst>
                                    </p:anim>
                                    <p:animEffect transition="out" filter="fade">
                                      <p:cBhvr>
                                        <p:cTn id="126" dur="1000"/>
                                        <p:tgtEl>
                                          <p:spTgt spid="14"/>
                                        </p:tgtEl>
                                      </p:cBhvr>
                                    </p:animEffect>
                                    <p:set>
                                      <p:cBhvr>
                                        <p:cTn id="127" dur="1" fill="hold">
                                          <p:stCondLst>
                                            <p:cond delay="999"/>
                                          </p:stCondLst>
                                        </p:cTn>
                                        <p:tgtEl>
                                          <p:spTgt spid="14"/>
                                        </p:tgtEl>
                                        <p:attrNameLst>
                                          <p:attrName>style.visibility</p:attrName>
                                        </p:attrNameLst>
                                      </p:cBhvr>
                                      <p:to>
                                        <p:strVal val="hidden"/>
                                      </p:to>
                                    </p:set>
                                  </p:childTnLst>
                                </p:cTn>
                              </p:par>
                              <p:par>
                                <p:cTn id="128" presetID="31" presetClass="exit" presetSubtype="0" fill="hold" nodeType="withEffect">
                                  <p:stCondLst>
                                    <p:cond delay="0"/>
                                  </p:stCondLst>
                                  <p:childTnLst>
                                    <p:anim calcmode="lin" valueType="num">
                                      <p:cBhvr>
                                        <p:cTn id="129" dur="1000"/>
                                        <p:tgtEl>
                                          <p:spTgt spid="16"/>
                                        </p:tgtEl>
                                        <p:attrNameLst>
                                          <p:attrName>ppt_w</p:attrName>
                                        </p:attrNameLst>
                                      </p:cBhvr>
                                      <p:tavLst>
                                        <p:tav tm="0">
                                          <p:val>
                                            <p:strVal val="ppt_w"/>
                                          </p:val>
                                        </p:tav>
                                        <p:tav tm="100000">
                                          <p:val>
                                            <p:fltVal val="0"/>
                                          </p:val>
                                        </p:tav>
                                      </p:tavLst>
                                    </p:anim>
                                    <p:anim calcmode="lin" valueType="num">
                                      <p:cBhvr>
                                        <p:cTn id="130" dur="1000"/>
                                        <p:tgtEl>
                                          <p:spTgt spid="16"/>
                                        </p:tgtEl>
                                        <p:attrNameLst>
                                          <p:attrName>ppt_h</p:attrName>
                                        </p:attrNameLst>
                                      </p:cBhvr>
                                      <p:tavLst>
                                        <p:tav tm="0">
                                          <p:val>
                                            <p:strVal val="ppt_h"/>
                                          </p:val>
                                        </p:tav>
                                        <p:tav tm="100000">
                                          <p:val>
                                            <p:fltVal val="0"/>
                                          </p:val>
                                        </p:tav>
                                      </p:tavLst>
                                    </p:anim>
                                    <p:anim calcmode="lin" valueType="num">
                                      <p:cBhvr>
                                        <p:cTn id="131" dur="1000"/>
                                        <p:tgtEl>
                                          <p:spTgt spid="16"/>
                                        </p:tgtEl>
                                        <p:attrNameLst>
                                          <p:attrName>style.rotation</p:attrName>
                                        </p:attrNameLst>
                                      </p:cBhvr>
                                      <p:tavLst>
                                        <p:tav tm="0">
                                          <p:val>
                                            <p:fltVal val="0"/>
                                          </p:val>
                                        </p:tav>
                                        <p:tav tm="100000">
                                          <p:val>
                                            <p:fltVal val="90"/>
                                          </p:val>
                                        </p:tav>
                                      </p:tavLst>
                                    </p:anim>
                                    <p:animEffect transition="out" filter="fade">
                                      <p:cBhvr>
                                        <p:cTn id="132" dur="1000"/>
                                        <p:tgtEl>
                                          <p:spTgt spid="16"/>
                                        </p:tgtEl>
                                      </p:cBhvr>
                                    </p:animEffect>
                                    <p:set>
                                      <p:cBhvr>
                                        <p:cTn id="133" dur="1" fill="hold">
                                          <p:stCondLst>
                                            <p:cond delay="999"/>
                                          </p:stCondLst>
                                        </p:cTn>
                                        <p:tgtEl>
                                          <p:spTgt spid="16"/>
                                        </p:tgtEl>
                                        <p:attrNameLst>
                                          <p:attrName>style.visibility</p:attrName>
                                        </p:attrNameLst>
                                      </p:cBhvr>
                                      <p:to>
                                        <p:strVal val="hidden"/>
                                      </p:to>
                                    </p:set>
                                  </p:childTnLst>
                                </p:cTn>
                              </p:par>
                              <p:par>
                                <p:cTn id="134" presetID="31" presetClass="exit" presetSubtype="0" fill="hold" nodeType="withEffect">
                                  <p:stCondLst>
                                    <p:cond delay="0"/>
                                  </p:stCondLst>
                                  <p:childTnLst>
                                    <p:anim calcmode="lin" valueType="num">
                                      <p:cBhvr>
                                        <p:cTn id="135" dur="1000"/>
                                        <p:tgtEl>
                                          <p:spTgt spid="15"/>
                                        </p:tgtEl>
                                        <p:attrNameLst>
                                          <p:attrName>ppt_w</p:attrName>
                                        </p:attrNameLst>
                                      </p:cBhvr>
                                      <p:tavLst>
                                        <p:tav tm="0">
                                          <p:val>
                                            <p:strVal val="ppt_w"/>
                                          </p:val>
                                        </p:tav>
                                        <p:tav tm="100000">
                                          <p:val>
                                            <p:fltVal val="0"/>
                                          </p:val>
                                        </p:tav>
                                      </p:tavLst>
                                    </p:anim>
                                    <p:anim calcmode="lin" valueType="num">
                                      <p:cBhvr>
                                        <p:cTn id="136" dur="1000"/>
                                        <p:tgtEl>
                                          <p:spTgt spid="15"/>
                                        </p:tgtEl>
                                        <p:attrNameLst>
                                          <p:attrName>ppt_h</p:attrName>
                                        </p:attrNameLst>
                                      </p:cBhvr>
                                      <p:tavLst>
                                        <p:tav tm="0">
                                          <p:val>
                                            <p:strVal val="ppt_h"/>
                                          </p:val>
                                        </p:tav>
                                        <p:tav tm="100000">
                                          <p:val>
                                            <p:fltVal val="0"/>
                                          </p:val>
                                        </p:tav>
                                      </p:tavLst>
                                    </p:anim>
                                    <p:anim calcmode="lin" valueType="num">
                                      <p:cBhvr>
                                        <p:cTn id="137" dur="1000"/>
                                        <p:tgtEl>
                                          <p:spTgt spid="15"/>
                                        </p:tgtEl>
                                        <p:attrNameLst>
                                          <p:attrName>style.rotation</p:attrName>
                                        </p:attrNameLst>
                                      </p:cBhvr>
                                      <p:tavLst>
                                        <p:tav tm="0">
                                          <p:val>
                                            <p:fltVal val="0"/>
                                          </p:val>
                                        </p:tav>
                                        <p:tav tm="100000">
                                          <p:val>
                                            <p:fltVal val="90"/>
                                          </p:val>
                                        </p:tav>
                                      </p:tavLst>
                                    </p:anim>
                                    <p:animEffect transition="out" filter="fade">
                                      <p:cBhvr>
                                        <p:cTn id="138" dur="1000"/>
                                        <p:tgtEl>
                                          <p:spTgt spid="15"/>
                                        </p:tgtEl>
                                      </p:cBhvr>
                                    </p:animEffect>
                                    <p:set>
                                      <p:cBhvr>
                                        <p:cTn id="139" dur="1" fill="hold">
                                          <p:stCondLst>
                                            <p:cond delay="999"/>
                                          </p:stCondLst>
                                        </p:cTn>
                                        <p:tgtEl>
                                          <p:spTgt spid="15"/>
                                        </p:tgtEl>
                                        <p:attrNameLst>
                                          <p:attrName>style.visibility</p:attrName>
                                        </p:attrNameLst>
                                      </p:cBhvr>
                                      <p:to>
                                        <p:strVal val="hidden"/>
                                      </p:to>
                                    </p:set>
                                  </p:childTnLst>
                                </p:cTn>
                              </p:par>
                              <p:par>
                                <p:cTn id="140" presetID="31" presetClass="exit" presetSubtype="0" fill="hold" nodeType="withEffect">
                                  <p:stCondLst>
                                    <p:cond delay="0"/>
                                  </p:stCondLst>
                                  <p:childTnLst>
                                    <p:anim calcmode="lin" valueType="num">
                                      <p:cBhvr>
                                        <p:cTn id="141" dur="1000"/>
                                        <p:tgtEl>
                                          <p:spTgt spid="17"/>
                                        </p:tgtEl>
                                        <p:attrNameLst>
                                          <p:attrName>ppt_w</p:attrName>
                                        </p:attrNameLst>
                                      </p:cBhvr>
                                      <p:tavLst>
                                        <p:tav tm="0">
                                          <p:val>
                                            <p:strVal val="ppt_w"/>
                                          </p:val>
                                        </p:tav>
                                        <p:tav tm="100000">
                                          <p:val>
                                            <p:fltVal val="0"/>
                                          </p:val>
                                        </p:tav>
                                      </p:tavLst>
                                    </p:anim>
                                    <p:anim calcmode="lin" valueType="num">
                                      <p:cBhvr>
                                        <p:cTn id="142" dur="1000"/>
                                        <p:tgtEl>
                                          <p:spTgt spid="17"/>
                                        </p:tgtEl>
                                        <p:attrNameLst>
                                          <p:attrName>ppt_h</p:attrName>
                                        </p:attrNameLst>
                                      </p:cBhvr>
                                      <p:tavLst>
                                        <p:tav tm="0">
                                          <p:val>
                                            <p:strVal val="ppt_h"/>
                                          </p:val>
                                        </p:tav>
                                        <p:tav tm="100000">
                                          <p:val>
                                            <p:fltVal val="0"/>
                                          </p:val>
                                        </p:tav>
                                      </p:tavLst>
                                    </p:anim>
                                    <p:anim calcmode="lin" valueType="num">
                                      <p:cBhvr>
                                        <p:cTn id="143" dur="1000"/>
                                        <p:tgtEl>
                                          <p:spTgt spid="17"/>
                                        </p:tgtEl>
                                        <p:attrNameLst>
                                          <p:attrName>style.rotation</p:attrName>
                                        </p:attrNameLst>
                                      </p:cBhvr>
                                      <p:tavLst>
                                        <p:tav tm="0">
                                          <p:val>
                                            <p:fltVal val="0"/>
                                          </p:val>
                                        </p:tav>
                                        <p:tav tm="100000">
                                          <p:val>
                                            <p:fltVal val="90"/>
                                          </p:val>
                                        </p:tav>
                                      </p:tavLst>
                                    </p:anim>
                                    <p:animEffect transition="out" filter="fade">
                                      <p:cBhvr>
                                        <p:cTn id="144" dur="1000"/>
                                        <p:tgtEl>
                                          <p:spTgt spid="17"/>
                                        </p:tgtEl>
                                      </p:cBhvr>
                                    </p:animEffect>
                                    <p:set>
                                      <p:cBhvr>
                                        <p:cTn id="145" dur="1" fill="hold">
                                          <p:stCondLst>
                                            <p:cond delay="999"/>
                                          </p:stCondLst>
                                        </p:cTn>
                                        <p:tgtEl>
                                          <p:spTgt spid="17"/>
                                        </p:tgtEl>
                                        <p:attrNameLst>
                                          <p:attrName>style.visibility</p:attrName>
                                        </p:attrNameLst>
                                      </p:cBhvr>
                                      <p:to>
                                        <p:strVal val="hidden"/>
                                      </p:to>
                                    </p:set>
                                  </p:childTnLst>
                                </p:cTn>
                              </p:par>
                              <p:par>
                                <p:cTn id="146" presetID="31" presetClass="exit" presetSubtype="0" fill="hold" nodeType="withEffect">
                                  <p:stCondLst>
                                    <p:cond delay="0"/>
                                  </p:stCondLst>
                                  <p:childTnLst>
                                    <p:anim calcmode="lin" valueType="num">
                                      <p:cBhvr>
                                        <p:cTn id="147" dur="1000"/>
                                        <p:tgtEl>
                                          <p:spTgt spid="42"/>
                                        </p:tgtEl>
                                        <p:attrNameLst>
                                          <p:attrName>ppt_w</p:attrName>
                                        </p:attrNameLst>
                                      </p:cBhvr>
                                      <p:tavLst>
                                        <p:tav tm="0">
                                          <p:val>
                                            <p:strVal val="ppt_w"/>
                                          </p:val>
                                        </p:tav>
                                        <p:tav tm="100000">
                                          <p:val>
                                            <p:fltVal val="0"/>
                                          </p:val>
                                        </p:tav>
                                      </p:tavLst>
                                    </p:anim>
                                    <p:anim calcmode="lin" valueType="num">
                                      <p:cBhvr>
                                        <p:cTn id="148" dur="1000"/>
                                        <p:tgtEl>
                                          <p:spTgt spid="42"/>
                                        </p:tgtEl>
                                        <p:attrNameLst>
                                          <p:attrName>ppt_h</p:attrName>
                                        </p:attrNameLst>
                                      </p:cBhvr>
                                      <p:tavLst>
                                        <p:tav tm="0">
                                          <p:val>
                                            <p:strVal val="ppt_h"/>
                                          </p:val>
                                        </p:tav>
                                        <p:tav tm="100000">
                                          <p:val>
                                            <p:fltVal val="0"/>
                                          </p:val>
                                        </p:tav>
                                      </p:tavLst>
                                    </p:anim>
                                    <p:anim calcmode="lin" valueType="num">
                                      <p:cBhvr>
                                        <p:cTn id="149" dur="1000"/>
                                        <p:tgtEl>
                                          <p:spTgt spid="42"/>
                                        </p:tgtEl>
                                        <p:attrNameLst>
                                          <p:attrName>style.rotation</p:attrName>
                                        </p:attrNameLst>
                                      </p:cBhvr>
                                      <p:tavLst>
                                        <p:tav tm="0">
                                          <p:val>
                                            <p:fltVal val="0"/>
                                          </p:val>
                                        </p:tav>
                                        <p:tav tm="100000">
                                          <p:val>
                                            <p:fltVal val="90"/>
                                          </p:val>
                                        </p:tav>
                                      </p:tavLst>
                                    </p:anim>
                                    <p:animEffect transition="out" filter="fade">
                                      <p:cBhvr>
                                        <p:cTn id="150" dur="1000"/>
                                        <p:tgtEl>
                                          <p:spTgt spid="42"/>
                                        </p:tgtEl>
                                      </p:cBhvr>
                                    </p:animEffect>
                                    <p:set>
                                      <p:cBhvr>
                                        <p:cTn id="151" dur="1" fill="hold">
                                          <p:stCondLst>
                                            <p:cond delay="999"/>
                                          </p:stCondLst>
                                        </p:cTn>
                                        <p:tgtEl>
                                          <p:spTgt spid="42"/>
                                        </p:tgtEl>
                                        <p:attrNameLst>
                                          <p:attrName>style.visibility</p:attrName>
                                        </p:attrNameLst>
                                      </p:cBhvr>
                                      <p:to>
                                        <p:strVal val="hidden"/>
                                      </p:to>
                                    </p:set>
                                  </p:childTnLst>
                                </p:cTn>
                              </p:par>
                              <p:par>
                                <p:cTn id="152" presetID="31" presetClass="exit" presetSubtype="0" fill="hold" grpId="1" nodeType="withEffect">
                                  <p:stCondLst>
                                    <p:cond delay="0"/>
                                  </p:stCondLst>
                                  <p:childTnLst>
                                    <p:anim calcmode="lin" valueType="num">
                                      <p:cBhvr>
                                        <p:cTn id="153" dur="1000"/>
                                        <p:tgtEl>
                                          <p:spTgt spid="45"/>
                                        </p:tgtEl>
                                        <p:attrNameLst>
                                          <p:attrName>ppt_w</p:attrName>
                                        </p:attrNameLst>
                                      </p:cBhvr>
                                      <p:tavLst>
                                        <p:tav tm="0">
                                          <p:val>
                                            <p:strVal val="ppt_w"/>
                                          </p:val>
                                        </p:tav>
                                        <p:tav tm="100000">
                                          <p:val>
                                            <p:fltVal val="0"/>
                                          </p:val>
                                        </p:tav>
                                      </p:tavLst>
                                    </p:anim>
                                    <p:anim calcmode="lin" valueType="num">
                                      <p:cBhvr>
                                        <p:cTn id="154" dur="1000"/>
                                        <p:tgtEl>
                                          <p:spTgt spid="45"/>
                                        </p:tgtEl>
                                        <p:attrNameLst>
                                          <p:attrName>ppt_h</p:attrName>
                                        </p:attrNameLst>
                                      </p:cBhvr>
                                      <p:tavLst>
                                        <p:tav tm="0">
                                          <p:val>
                                            <p:strVal val="ppt_h"/>
                                          </p:val>
                                        </p:tav>
                                        <p:tav tm="100000">
                                          <p:val>
                                            <p:fltVal val="0"/>
                                          </p:val>
                                        </p:tav>
                                      </p:tavLst>
                                    </p:anim>
                                    <p:anim calcmode="lin" valueType="num">
                                      <p:cBhvr>
                                        <p:cTn id="155" dur="1000"/>
                                        <p:tgtEl>
                                          <p:spTgt spid="45"/>
                                        </p:tgtEl>
                                        <p:attrNameLst>
                                          <p:attrName>style.rotation</p:attrName>
                                        </p:attrNameLst>
                                      </p:cBhvr>
                                      <p:tavLst>
                                        <p:tav tm="0">
                                          <p:val>
                                            <p:fltVal val="0"/>
                                          </p:val>
                                        </p:tav>
                                        <p:tav tm="100000">
                                          <p:val>
                                            <p:fltVal val="90"/>
                                          </p:val>
                                        </p:tav>
                                      </p:tavLst>
                                    </p:anim>
                                    <p:animEffect transition="out" filter="fade">
                                      <p:cBhvr>
                                        <p:cTn id="156" dur="1000"/>
                                        <p:tgtEl>
                                          <p:spTgt spid="45"/>
                                        </p:tgtEl>
                                      </p:cBhvr>
                                    </p:animEffect>
                                    <p:set>
                                      <p:cBhvr>
                                        <p:cTn id="157" dur="1" fill="hold">
                                          <p:stCondLst>
                                            <p:cond delay="999"/>
                                          </p:stCondLst>
                                        </p:cTn>
                                        <p:tgtEl>
                                          <p:spTgt spid="45"/>
                                        </p:tgtEl>
                                        <p:attrNameLst>
                                          <p:attrName>style.visibility</p:attrName>
                                        </p:attrNameLst>
                                      </p:cBhvr>
                                      <p:to>
                                        <p:strVal val="hidden"/>
                                      </p:to>
                                    </p:set>
                                  </p:childTnLst>
                                </p:cTn>
                              </p:par>
                              <p:par>
                                <p:cTn id="158" presetID="31" presetClass="exit" presetSubtype="0" fill="hold" nodeType="withEffect">
                                  <p:stCondLst>
                                    <p:cond delay="0"/>
                                  </p:stCondLst>
                                  <p:childTnLst>
                                    <p:anim calcmode="lin" valueType="num">
                                      <p:cBhvr>
                                        <p:cTn id="159" dur="1000"/>
                                        <p:tgtEl>
                                          <p:spTgt spid="43"/>
                                        </p:tgtEl>
                                        <p:attrNameLst>
                                          <p:attrName>ppt_w</p:attrName>
                                        </p:attrNameLst>
                                      </p:cBhvr>
                                      <p:tavLst>
                                        <p:tav tm="0">
                                          <p:val>
                                            <p:strVal val="ppt_w"/>
                                          </p:val>
                                        </p:tav>
                                        <p:tav tm="100000">
                                          <p:val>
                                            <p:fltVal val="0"/>
                                          </p:val>
                                        </p:tav>
                                      </p:tavLst>
                                    </p:anim>
                                    <p:anim calcmode="lin" valueType="num">
                                      <p:cBhvr>
                                        <p:cTn id="160" dur="1000"/>
                                        <p:tgtEl>
                                          <p:spTgt spid="43"/>
                                        </p:tgtEl>
                                        <p:attrNameLst>
                                          <p:attrName>ppt_h</p:attrName>
                                        </p:attrNameLst>
                                      </p:cBhvr>
                                      <p:tavLst>
                                        <p:tav tm="0">
                                          <p:val>
                                            <p:strVal val="ppt_h"/>
                                          </p:val>
                                        </p:tav>
                                        <p:tav tm="100000">
                                          <p:val>
                                            <p:fltVal val="0"/>
                                          </p:val>
                                        </p:tav>
                                      </p:tavLst>
                                    </p:anim>
                                    <p:anim calcmode="lin" valueType="num">
                                      <p:cBhvr>
                                        <p:cTn id="161" dur="1000"/>
                                        <p:tgtEl>
                                          <p:spTgt spid="43"/>
                                        </p:tgtEl>
                                        <p:attrNameLst>
                                          <p:attrName>style.rotation</p:attrName>
                                        </p:attrNameLst>
                                      </p:cBhvr>
                                      <p:tavLst>
                                        <p:tav tm="0">
                                          <p:val>
                                            <p:fltVal val="0"/>
                                          </p:val>
                                        </p:tav>
                                        <p:tav tm="100000">
                                          <p:val>
                                            <p:fltVal val="90"/>
                                          </p:val>
                                        </p:tav>
                                      </p:tavLst>
                                    </p:anim>
                                    <p:animEffect transition="out" filter="fade">
                                      <p:cBhvr>
                                        <p:cTn id="162" dur="1000"/>
                                        <p:tgtEl>
                                          <p:spTgt spid="43"/>
                                        </p:tgtEl>
                                      </p:cBhvr>
                                    </p:animEffect>
                                    <p:set>
                                      <p:cBhvr>
                                        <p:cTn id="163" dur="1" fill="hold">
                                          <p:stCondLst>
                                            <p:cond delay="999"/>
                                          </p:stCondLst>
                                        </p:cTn>
                                        <p:tgtEl>
                                          <p:spTgt spid="43"/>
                                        </p:tgtEl>
                                        <p:attrNameLst>
                                          <p:attrName>style.visibility</p:attrName>
                                        </p:attrNameLst>
                                      </p:cBhvr>
                                      <p:to>
                                        <p:strVal val="hidden"/>
                                      </p:to>
                                    </p:set>
                                  </p:childTnLst>
                                </p:cTn>
                              </p:par>
                              <p:par>
                                <p:cTn id="164" presetID="31" presetClass="exit" presetSubtype="0" fill="hold" grpId="1" nodeType="withEffect">
                                  <p:stCondLst>
                                    <p:cond delay="0"/>
                                  </p:stCondLst>
                                  <p:childTnLst>
                                    <p:anim calcmode="lin" valueType="num">
                                      <p:cBhvr>
                                        <p:cTn id="165" dur="1000"/>
                                        <p:tgtEl>
                                          <p:spTgt spid="46"/>
                                        </p:tgtEl>
                                        <p:attrNameLst>
                                          <p:attrName>ppt_w</p:attrName>
                                        </p:attrNameLst>
                                      </p:cBhvr>
                                      <p:tavLst>
                                        <p:tav tm="0">
                                          <p:val>
                                            <p:strVal val="ppt_w"/>
                                          </p:val>
                                        </p:tav>
                                        <p:tav tm="100000">
                                          <p:val>
                                            <p:fltVal val="0"/>
                                          </p:val>
                                        </p:tav>
                                      </p:tavLst>
                                    </p:anim>
                                    <p:anim calcmode="lin" valueType="num">
                                      <p:cBhvr>
                                        <p:cTn id="166" dur="1000"/>
                                        <p:tgtEl>
                                          <p:spTgt spid="46"/>
                                        </p:tgtEl>
                                        <p:attrNameLst>
                                          <p:attrName>ppt_h</p:attrName>
                                        </p:attrNameLst>
                                      </p:cBhvr>
                                      <p:tavLst>
                                        <p:tav tm="0">
                                          <p:val>
                                            <p:strVal val="ppt_h"/>
                                          </p:val>
                                        </p:tav>
                                        <p:tav tm="100000">
                                          <p:val>
                                            <p:fltVal val="0"/>
                                          </p:val>
                                        </p:tav>
                                      </p:tavLst>
                                    </p:anim>
                                    <p:anim calcmode="lin" valueType="num">
                                      <p:cBhvr>
                                        <p:cTn id="167" dur="1000"/>
                                        <p:tgtEl>
                                          <p:spTgt spid="46"/>
                                        </p:tgtEl>
                                        <p:attrNameLst>
                                          <p:attrName>style.rotation</p:attrName>
                                        </p:attrNameLst>
                                      </p:cBhvr>
                                      <p:tavLst>
                                        <p:tav tm="0">
                                          <p:val>
                                            <p:fltVal val="0"/>
                                          </p:val>
                                        </p:tav>
                                        <p:tav tm="100000">
                                          <p:val>
                                            <p:fltVal val="90"/>
                                          </p:val>
                                        </p:tav>
                                      </p:tavLst>
                                    </p:anim>
                                    <p:animEffect transition="out" filter="fade">
                                      <p:cBhvr>
                                        <p:cTn id="168" dur="1000"/>
                                        <p:tgtEl>
                                          <p:spTgt spid="46"/>
                                        </p:tgtEl>
                                      </p:cBhvr>
                                    </p:animEffect>
                                    <p:set>
                                      <p:cBhvr>
                                        <p:cTn id="169" dur="1" fill="hold">
                                          <p:stCondLst>
                                            <p:cond delay="999"/>
                                          </p:stCondLst>
                                        </p:cTn>
                                        <p:tgtEl>
                                          <p:spTgt spid="46"/>
                                        </p:tgtEl>
                                        <p:attrNameLst>
                                          <p:attrName>style.visibility</p:attrName>
                                        </p:attrNameLst>
                                      </p:cBhvr>
                                      <p:to>
                                        <p:strVal val="hidden"/>
                                      </p:to>
                                    </p:set>
                                  </p:childTnLst>
                                </p:cTn>
                              </p:par>
                              <p:par>
                                <p:cTn id="170" presetID="31" presetClass="exit" presetSubtype="0" fill="hold" nodeType="withEffect">
                                  <p:stCondLst>
                                    <p:cond delay="0"/>
                                  </p:stCondLst>
                                  <p:childTnLst>
                                    <p:anim calcmode="lin" valueType="num">
                                      <p:cBhvr>
                                        <p:cTn id="171" dur="1000"/>
                                        <p:tgtEl>
                                          <p:spTgt spid="44"/>
                                        </p:tgtEl>
                                        <p:attrNameLst>
                                          <p:attrName>ppt_w</p:attrName>
                                        </p:attrNameLst>
                                      </p:cBhvr>
                                      <p:tavLst>
                                        <p:tav tm="0">
                                          <p:val>
                                            <p:strVal val="ppt_w"/>
                                          </p:val>
                                        </p:tav>
                                        <p:tav tm="100000">
                                          <p:val>
                                            <p:fltVal val="0"/>
                                          </p:val>
                                        </p:tav>
                                      </p:tavLst>
                                    </p:anim>
                                    <p:anim calcmode="lin" valueType="num">
                                      <p:cBhvr>
                                        <p:cTn id="172" dur="1000"/>
                                        <p:tgtEl>
                                          <p:spTgt spid="44"/>
                                        </p:tgtEl>
                                        <p:attrNameLst>
                                          <p:attrName>ppt_h</p:attrName>
                                        </p:attrNameLst>
                                      </p:cBhvr>
                                      <p:tavLst>
                                        <p:tav tm="0">
                                          <p:val>
                                            <p:strVal val="ppt_h"/>
                                          </p:val>
                                        </p:tav>
                                        <p:tav tm="100000">
                                          <p:val>
                                            <p:fltVal val="0"/>
                                          </p:val>
                                        </p:tav>
                                      </p:tavLst>
                                    </p:anim>
                                    <p:anim calcmode="lin" valueType="num">
                                      <p:cBhvr>
                                        <p:cTn id="173" dur="1000"/>
                                        <p:tgtEl>
                                          <p:spTgt spid="44"/>
                                        </p:tgtEl>
                                        <p:attrNameLst>
                                          <p:attrName>style.rotation</p:attrName>
                                        </p:attrNameLst>
                                      </p:cBhvr>
                                      <p:tavLst>
                                        <p:tav tm="0">
                                          <p:val>
                                            <p:fltVal val="0"/>
                                          </p:val>
                                        </p:tav>
                                        <p:tav tm="100000">
                                          <p:val>
                                            <p:fltVal val="90"/>
                                          </p:val>
                                        </p:tav>
                                      </p:tavLst>
                                    </p:anim>
                                    <p:animEffect transition="out" filter="fade">
                                      <p:cBhvr>
                                        <p:cTn id="174" dur="1000"/>
                                        <p:tgtEl>
                                          <p:spTgt spid="44"/>
                                        </p:tgtEl>
                                      </p:cBhvr>
                                    </p:animEffect>
                                    <p:set>
                                      <p:cBhvr>
                                        <p:cTn id="175" dur="1" fill="hold">
                                          <p:stCondLst>
                                            <p:cond delay="999"/>
                                          </p:stCondLst>
                                        </p:cTn>
                                        <p:tgtEl>
                                          <p:spTgt spid="44"/>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2" presetClass="entr" presetSubtype="2" fill="hold" grpId="0" nodeType="clickEffect">
                                  <p:stCondLst>
                                    <p:cond delay="0"/>
                                  </p:stCondLst>
                                  <p:childTnLst>
                                    <p:set>
                                      <p:cBhvr>
                                        <p:cTn id="179" dur="1" fill="hold">
                                          <p:stCondLst>
                                            <p:cond delay="0"/>
                                          </p:stCondLst>
                                        </p:cTn>
                                        <p:tgtEl>
                                          <p:spTgt spid="47">
                                            <p:txEl>
                                              <p:pRg st="0" end="0"/>
                                            </p:txEl>
                                          </p:spTgt>
                                        </p:tgtEl>
                                        <p:attrNameLst>
                                          <p:attrName>style.visibility</p:attrName>
                                        </p:attrNameLst>
                                      </p:cBhvr>
                                      <p:to>
                                        <p:strVal val="visible"/>
                                      </p:to>
                                    </p:set>
                                    <p:anim calcmode="lin" valueType="num">
                                      <p:cBhvr additive="base">
                                        <p:cTn id="180"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181"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182" fill="hold">
                            <p:stCondLst>
                              <p:cond delay="500"/>
                            </p:stCondLst>
                            <p:childTnLst>
                              <p:par>
                                <p:cTn id="183" presetID="10" presetClass="entr" presetSubtype="0" fill="hold" nodeType="afterEffect">
                                  <p:stCondLst>
                                    <p:cond delay="0"/>
                                  </p:stCondLst>
                                  <p:childTnLst>
                                    <p:set>
                                      <p:cBhvr>
                                        <p:cTn id="184" dur="1" fill="hold">
                                          <p:stCondLst>
                                            <p:cond delay="0"/>
                                          </p:stCondLst>
                                        </p:cTn>
                                        <p:tgtEl>
                                          <p:spTgt spid="21"/>
                                        </p:tgtEl>
                                        <p:attrNameLst>
                                          <p:attrName>style.visibility</p:attrName>
                                        </p:attrNameLst>
                                      </p:cBhvr>
                                      <p:to>
                                        <p:strVal val="visible"/>
                                      </p:to>
                                    </p:set>
                                    <p:animEffect transition="in" filter="fade">
                                      <p:cBhvr>
                                        <p:cTn id="185" dur="500"/>
                                        <p:tgtEl>
                                          <p:spTgt spid="21"/>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xit" presetSubtype="0" fill="hold" nodeType="clickEffect">
                                  <p:stCondLst>
                                    <p:cond delay="0"/>
                                  </p:stCondLst>
                                  <p:childTnLst>
                                    <p:animEffect transition="out" filter="fade">
                                      <p:cBhvr>
                                        <p:cTn id="189" dur="500"/>
                                        <p:tgtEl>
                                          <p:spTgt spid="21"/>
                                        </p:tgtEl>
                                      </p:cBhvr>
                                    </p:animEffect>
                                    <p:set>
                                      <p:cBhvr>
                                        <p:cTn id="190" dur="1" fill="hold">
                                          <p:stCondLst>
                                            <p:cond delay="499"/>
                                          </p:stCondLst>
                                        </p:cTn>
                                        <p:tgtEl>
                                          <p:spTgt spid="21"/>
                                        </p:tgtEl>
                                        <p:attrNameLst>
                                          <p:attrName>style.visibility</p:attrName>
                                        </p:attrNameLst>
                                      </p:cBhvr>
                                      <p:to>
                                        <p:strVal val="hidden"/>
                                      </p:to>
                                    </p:set>
                                  </p:childTnLst>
                                </p:cTn>
                              </p:par>
                              <p:par>
                                <p:cTn id="191" presetID="2" presetClass="entr" presetSubtype="2" fill="hold" grpId="0" nodeType="withEffect">
                                  <p:stCondLst>
                                    <p:cond delay="0"/>
                                  </p:stCondLst>
                                  <p:childTnLst>
                                    <p:set>
                                      <p:cBhvr>
                                        <p:cTn id="192" dur="1" fill="hold">
                                          <p:stCondLst>
                                            <p:cond delay="0"/>
                                          </p:stCondLst>
                                        </p:cTn>
                                        <p:tgtEl>
                                          <p:spTgt spid="2"/>
                                        </p:tgtEl>
                                        <p:attrNameLst>
                                          <p:attrName>style.visibility</p:attrName>
                                        </p:attrNameLst>
                                      </p:cBhvr>
                                      <p:to>
                                        <p:strVal val="visible"/>
                                      </p:to>
                                    </p:set>
                                    <p:anim calcmode="lin" valueType="num">
                                      <p:cBhvr additive="base">
                                        <p:cTn id="193" dur="500" fill="hold"/>
                                        <p:tgtEl>
                                          <p:spTgt spid="2"/>
                                        </p:tgtEl>
                                        <p:attrNameLst>
                                          <p:attrName>ppt_x</p:attrName>
                                        </p:attrNameLst>
                                      </p:cBhvr>
                                      <p:tavLst>
                                        <p:tav tm="0">
                                          <p:val>
                                            <p:strVal val="1+#ppt_w/2"/>
                                          </p:val>
                                        </p:tav>
                                        <p:tav tm="100000">
                                          <p:val>
                                            <p:strVal val="#ppt_x"/>
                                          </p:val>
                                        </p:tav>
                                      </p:tavLst>
                                    </p:anim>
                                    <p:anim calcmode="lin" valueType="num">
                                      <p:cBhvr additive="base">
                                        <p:cTn id="19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nodeType="clickEffect">
                                  <p:stCondLst>
                                    <p:cond delay="0"/>
                                  </p:stCondLst>
                                  <p:childTnLst>
                                    <p:set>
                                      <p:cBhvr>
                                        <p:cTn id="198" dur="1" fill="hold">
                                          <p:stCondLst>
                                            <p:cond delay="0"/>
                                          </p:stCondLst>
                                        </p:cTn>
                                        <p:tgtEl>
                                          <p:spTgt spid="23"/>
                                        </p:tgtEl>
                                        <p:attrNameLst>
                                          <p:attrName>style.visibility</p:attrName>
                                        </p:attrNameLst>
                                      </p:cBhvr>
                                      <p:to>
                                        <p:strVal val="visible"/>
                                      </p:to>
                                    </p:set>
                                    <p:anim calcmode="lin" valueType="num">
                                      <p:cBhvr>
                                        <p:cTn id="199" dur="500" fill="hold"/>
                                        <p:tgtEl>
                                          <p:spTgt spid="23"/>
                                        </p:tgtEl>
                                        <p:attrNameLst>
                                          <p:attrName>ppt_w</p:attrName>
                                        </p:attrNameLst>
                                      </p:cBhvr>
                                      <p:tavLst>
                                        <p:tav tm="0">
                                          <p:val>
                                            <p:fltVal val="0"/>
                                          </p:val>
                                        </p:tav>
                                        <p:tav tm="100000">
                                          <p:val>
                                            <p:strVal val="#ppt_w"/>
                                          </p:val>
                                        </p:tav>
                                      </p:tavLst>
                                    </p:anim>
                                    <p:anim calcmode="lin" valueType="num">
                                      <p:cBhvr>
                                        <p:cTn id="200" dur="500" fill="hold"/>
                                        <p:tgtEl>
                                          <p:spTgt spid="23"/>
                                        </p:tgtEl>
                                        <p:attrNameLst>
                                          <p:attrName>ppt_h</p:attrName>
                                        </p:attrNameLst>
                                      </p:cBhvr>
                                      <p:tavLst>
                                        <p:tav tm="0">
                                          <p:val>
                                            <p:fltVal val="0"/>
                                          </p:val>
                                        </p:tav>
                                        <p:tav tm="100000">
                                          <p:val>
                                            <p:strVal val="#ppt_h"/>
                                          </p:val>
                                        </p:tav>
                                      </p:tavLst>
                                    </p:anim>
                                    <p:animEffect transition="in" filter="fade">
                                      <p:cBhvr>
                                        <p:cTn id="201" dur="500"/>
                                        <p:tgtEl>
                                          <p:spTgt spid="23"/>
                                        </p:tgtEl>
                                      </p:cBhvr>
                                    </p:animEffect>
                                  </p:childTnLst>
                                </p:cTn>
                              </p:par>
                            </p:childTnLst>
                          </p:cTn>
                        </p:par>
                        <p:par>
                          <p:cTn id="202" fill="hold">
                            <p:stCondLst>
                              <p:cond delay="500"/>
                            </p:stCondLst>
                            <p:childTnLst>
                              <p:par>
                                <p:cTn id="203" presetID="22" presetClass="entr" presetSubtype="8" fill="hold" grpId="0" nodeType="afterEffect">
                                  <p:stCondLst>
                                    <p:cond delay="0"/>
                                  </p:stCondLst>
                                  <p:childTnLst>
                                    <p:set>
                                      <p:cBhvr>
                                        <p:cTn id="204" dur="1" fill="hold">
                                          <p:stCondLst>
                                            <p:cond delay="0"/>
                                          </p:stCondLst>
                                        </p:cTn>
                                        <p:tgtEl>
                                          <p:spTgt spid="24"/>
                                        </p:tgtEl>
                                        <p:attrNameLst>
                                          <p:attrName>style.visibility</p:attrName>
                                        </p:attrNameLst>
                                      </p:cBhvr>
                                      <p:to>
                                        <p:strVal val="visible"/>
                                      </p:to>
                                    </p:set>
                                    <p:animEffect transition="in" filter="wipe(left)">
                                      <p:cBhvr>
                                        <p:cTn id="205" dur="500"/>
                                        <p:tgtEl>
                                          <p:spTgt spid="24"/>
                                        </p:tgtEl>
                                      </p:cBhvr>
                                    </p:animEffect>
                                  </p:childTnLst>
                                </p:cTn>
                              </p:par>
                            </p:childTnLst>
                          </p:cTn>
                        </p:par>
                        <p:par>
                          <p:cTn id="206" fill="hold">
                            <p:stCondLst>
                              <p:cond delay="1000"/>
                            </p:stCondLst>
                            <p:childTnLst>
                              <p:par>
                                <p:cTn id="207" presetID="22" presetClass="entr" presetSubtype="8" fill="hold" nodeType="afterEffect">
                                  <p:stCondLst>
                                    <p:cond delay="0"/>
                                  </p:stCondLst>
                                  <p:childTnLst>
                                    <p:set>
                                      <p:cBhvr>
                                        <p:cTn id="208" dur="1" fill="hold">
                                          <p:stCondLst>
                                            <p:cond delay="0"/>
                                          </p:stCondLst>
                                        </p:cTn>
                                        <p:tgtEl>
                                          <p:spTgt spid="25"/>
                                        </p:tgtEl>
                                        <p:attrNameLst>
                                          <p:attrName>style.visibility</p:attrName>
                                        </p:attrNameLst>
                                      </p:cBhvr>
                                      <p:to>
                                        <p:strVal val="visible"/>
                                      </p:to>
                                    </p:set>
                                    <p:animEffect transition="in" filter="wipe(left)">
                                      <p:cBhvr>
                                        <p:cTn id="209" dur="500"/>
                                        <p:tgtEl>
                                          <p:spTgt spid="25"/>
                                        </p:tgtEl>
                                      </p:cBhvr>
                                    </p:animEffect>
                                  </p:childTnLst>
                                </p:cTn>
                              </p:par>
                            </p:childTnLst>
                          </p:cTn>
                        </p:par>
                      </p:childTnLst>
                    </p:cTn>
                  </p:par>
                  <p:par>
                    <p:cTn id="210" fill="hold">
                      <p:stCondLst>
                        <p:cond delay="indefinite"/>
                      </p:stCondLst>
                      <p:childTnLst>
                        <p:par>
                          <p:cTn id="211" fill="hold">
                            <p:stCondLst>
                              <p:cond delay="0"/>
                            </p:stCondLst>
                            <p:childTnLst>
                              <p:par>
                                <p:cTn id="212" presetID="53" presetClass="exit" presetSubtype="32" fill="hold" nodeType="clickEffect">
                                  <p:stCondLst>
                                    <p:cond delay="0"/>
                                  </p:stCondLst>
                                  <p:childTnLst>
                                    <p:anim calcmode="lin" valueType="num">
                                      <p:cBhvr>
                                        <p:cTn id="213" dur="500"/>
                                        <p:tgtEl>
                                          <p:spTgt spid="23"/>
                                        </p:tgtEl>
                                        <p:attrNameLst>
                                          <p:attrName>ppt_w</p:attrName>
                                        </p:attrNameLst>
                                      </p:cBhvr>
                                      <p:tavLst>
                                        <p:tav tm="0">
                                          <p:val>
                                            <p:strVal val="ppt_w"/>
                                          </p:val>
                                        </p:tav>
                                        <p:tav tm="100000">
                                          <p:val>
                                            <p:fltVal val="0"/>
                                          </p:val>
                                        </p:tav>
                                      </p:tavLst>
                                    </p:anim>
                                    <p:anim calcmode="lin" valueType="num">
                                      <p:cBhvr>
                                        <p:cTn id="214" dur="500"/>
                                        <p:tgtEl>
                                          <p:spTgt spid="23"/>
                                        </p:tgtEl>
                                        <p:attrNameLst>
                                          <p:attrName>ppt_h</p:attrName>
                                        </p:attrNameLst>
                                      </p:cBhvr>
                                      <p:tavLst>
                                        <p:tav tm="0">
                                          <p:val>
                                            <p:strVal val="ppt_h"/>
                                          </p:val>
                                        </p:tav>
                                        <p:tav tm="100000">
                                          <p:val>
                                            <p:fltVal val="0"/>
                                          </p:val>
                                        </p:tav>
                                      </p:tavLst>
                                    </p:anim>
                                    <p:animEffect transition="out" filter="fade">
                                      <p:cBhvr>
                                        <p:cTn id="215" dur="500"/>
                                        <p:tgtEl>
                                          <p:spTgt spid="23"/>
                                        </p:tgtEl>
                                      </p:cBhvr>
                                    </p:animEffect>
                                    <p:set>
                                      <p:cBhvr>
                                        <p:cTn id="216" dur="1" fill="hold">
                                          <p:stCondLst>
                                            <p:cond delay="499"/>
                                          </p:stCondLst>
                                        </p:cTn>
                                        <p:tgtEl>
                                          <p:spTgt spid="23"/>
                                        </p:tgtEl>
                                        <p:attrNameLst>
                                          <p:attrName>style.visibility</p:attrName>
                                        </p:attrNameLst>
                                      </p:cBhvr>
                                      <p:to>
                                        <p:strVal val="hidden"/>
                                      </p:to>
                                    </p:set>
                                  </p:childTnLst>
                                </p:cTn>
                              </p:par>
                              <p:par>
                                <p:cTn id="217" presetID="53" presetClass="exit" presetSubtype="32" fill="hold" grpId="1" nodeType="withEffect">
                                  <p:stCondLst>
                                    <p:cond delay="0"/>
                                  </p:stCondLst>
                                  <p:childTnLst>
                                    <p:anim calcmode="lin" valueType="num">
                                      <p:cBhvr>
                                        <p:cTn id="218" dur="500"/>
                                        <p:tgtEl>
                                          <p:spTgt spid="24"/>
                                        </p:tgtEl>
                                        <p:attrNameLst>
                                          <p:attrName>ppt_w</p:attrName>
                                        </p:attrNameLst>
                                      </p:cBhvr>
                                      <p:tavLst>
                                        <p:tav tm="0">
                                          <p:val>
                                            <p:strVal val="ppt_w"/>
                                          </p:val>
                                        </p:tav>
                                        <p:tav tm="100000">
                                          <p:val>
                                            <p:fltVal val="0"/>
                                          </p:val>
                                        </p:tav>
                                      </p:tavLst>
                                    </p:anim>
                                    <p:anim calcmode="lin" valueType="num">
                                      <p:cBhvr>
                                        <p:cTn id="219" dur="500"/>
                                        <p:tgtEl>
                                          <p:spTgt spid="24"/>
                                        </p:tgtEl>
                                        <p:attrNameLst>
                                          <p:attrName>ppt_h</p:attrName>
                                        </p:attrNameLst>
                                      </p:cBhvr>
                                      <p:tavLst>
                                        <p:tav tm="0">
                                          <p:val>
                                            <p:strVal val="ppt_h"/>
                                          </p:val>
                                        </p:tav>
                                        <p:tav tm="100000">
                                          <p:val>
                                            <p:fltVal val="0"/>
                                          </p:val>
                                        </p:tav>
                                      </p:tavLst>
                                    </p:anim>
                                    <p:animEffect transition="out" filter="fade">
                                      <p:cBhvr>
                                        <p:cTn id="220" dur="500"/>
                                        <p:tgtEl>
                                          <p:spTgt spid="24"/>
                                        </p:tgtEl>
                                      </p:cBhvr>
                                    </p:animEffect>
                                    <p:set>
                                      <p:cBhvr>
                                        <p:cTn id="221" dur="1" fill="hold">
                                          <p:stCondLst>
                                            <p:cond delay="499"/>
                                          </p:stCondLst>
                                        </p:cTn>
                                        <p:tgtEl>
                                          <p:spTgt spid="24"/>
                                        </p:tgtEl>
                                        <p:attrNameLst>
                                          <p:attrName>style.visibility</p:attrName>
                                        </p:attrNameLst>
                                      </p:cBhvr>
                                      <p:to>
                                        <p:strVal val="hidden"/>
                                      </p:to>
                                    </p:set>
                                  </p:childTnLst>
                                </p:cTn>
                              </p:par>
                              <p:par>
                                <p:cTn id="222" presetID="53" presetClass="exit" presetSubtype="32" fill="hold" nodeType="withEffect">
                                  <p:stCondLst>
                                    <p:cond delay="0"/>
                                  </p:stCondLst>
                                  <p:childTnLst>
                                    <p:anim calcmode="lin" valueType="num">
                                      <p:cBhvr>
                                        <p:cTn id="223" dur="500"/>
                                        <p:tgtEl>
                                          <p:spTgt spid="25"/>
                                        </p:tgtEl>
                                        <p:attrNameLst>
                                          <p:attrName>ppt_w</p:attrName>
                                        </p:attrNameLst>
                                      </p:cBhvr>
                                      <p:tavLst>
                                        <p:tav tm="0">
                                          <p:val>
                                            <p:strVal val="ppt_w"/>
                                          </p:val>
                                        </p:tav>
                                        <p:tav tm="100000">
                                          <p:val>
                                            <p:fltVal val="0"/>
                                          </p:val>
                                        </p:tav>
                                      </p:tavLst>
                                    </p:anim>
                                    <p:anim calcmode="lin" valueType="num">
                                      <p:cBhvr>
                                        <p:cTn id="224" dur="500"/>
                                        <p:tgtEl>
                                          <p:spTgt spid="25"/>
                                        </p:tgtEl>
                                        <p:attrNameLst>
                                          <p:attrName>ppt_h</p:attrName>
                                        </p:attrNameLst>
                                      </p:cBhvr>
                                      <p:tavLst>
                                        <p:tav tm="0">
                                          <p:val>
                                            <p:strVal val="ppt_h"/>
                                          </p:val>
                                        </p:tav>
                                        <p:tav tm="100000">
                                          <p:val>
                                            <p:fltVal val="0"/>
                                          </p:val>
                                        </p:tav>
                                      </p:tavLst>
                                    </p:anim>
                                    <p:animEffect transition="out" filter="fade">
                                      <p:cBhvr>
                                        <p:cTn id="225" dur="500"/>
                                        <p:tgtEl>
                                          <p:spTgt spid="25"/>
                                        </p:tgtEl>
                                      </p:cBhvr>
                                    </p:animEffect>
                                    <p:set>
                                      <p:cBhvr>
                                        <p:cTn id="226" dur="1" fill="hold">
                                          <p:stCondLst>
                                            <p:cond delay="499"/>
                                          </p:stCondLst>
                                        </p:cTn>
                                        <p:tgtEl>
                                          <p:spTgt spid="25"/>
                                        </p:tgtEl>
                                        <p:attrNameLst>
                                          <p:attrName>style.visibility</p:attrName>
                                        </p:attrNameLst>
                                      </p:cBhvr>
                                      <p:to>
                                        <p:strVal val="hidden"/>
                                      </p:to>
                                    </p:set>
                                  </p:childTnLst>
                                </p:cTn>
                              </p:par>
                            </p:childTnLst>
                          </p:cTn>
                        </p:par>
                        <p:par>
                          <p:cTn id="227" fill="hold">
                            <p:stCondLst>
                              <p:cond delay="500"/>
                            </p:stCondLst>
                            <p:childTnLst>
                              <p:par>
                                <p:cTn id="228" presetID="2" presetClass="entr" presetSubtype="2" fill="hold" grpId="0" nodeType="afterEffect">
                                  <p:stCondLst>
                                    <p:cond delay="0"/>
                                  </p:stCondLst>
                                  <p:childTnLst>
                                    <p:set>
                                      <p:cBhvr>
                                        <p:cTn id="229" dur="1" fill="hold">
                                          <p:stCondLst>
                                            <p:cond delay="0"/>
                                          </p:stCondLst>
                                        </p:cTn>
                                        <p:tgtEl>
                                          <p:spTgt spid="3"/>
                                        </p:tgtEl>
                                        <p:attrNameLst>
                                          <p:attrName>style.visibility</p:attrName>
                                        </p:attrNameLst>
                                      </p:cBhvr>
                                      <p:to>
                                        <p:strVal val="visible"/>
                                      </p:to>
                                    </p:set>
                                    <p:anim calcmode="lin" valueType="num">
                                      <p:cBhvr additive="base">
                                        <p:cTn id="230" dur="500" fill="hold"/>
                                        <p:tgtEl>
                                          <p:spTgt spid="3"/>
                                        </p:tgtEl>
                                        <p:attrNameLst>
                                          <p:attrName>ppt_x</p:attrName>
                                        </p:attrNameLst>
                                      </p:cBhvr>
                                      <p:tavLst>
                                        <p:tav tm="0">
                                          <p:val>
                                            <p:strVal val="1+#ppt_w/2"/>
                                          </p:val>
                                        </p:tav>
                                        <p:tav tm="100000">
                                          <p:val>
                                            <p:strVal val="#ppt_x"/>
                                          </p:val>
                                        </p:tav>
                                      </p:tavLst>
                                    </p:anim>
                                    <p:anim calcmode="lin" valueType="num">
                                      <p:cBhvr additive="base">
                                        <p:cTn id="23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animBg="1"/>
      <p:bldP spid="45" grpId="1" animBg="1"/>
      <p:bldP spid="46" grpId="0" animBg="1"/>
      <p:bldP spid="46" grpId="1" animBg="1"/>
      <p:bldP spid="47" grpId="0" build="p"/>
      <p:bldP spid="2" grpId="0"/>
      <p:bldP spid="24" grpId="0" animBg="1"/>
      <p:bldP spid="24" grpId="1"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7808" y="0"/>
            <a:ext cx="12178395" cy="6850349"/>
          </a:xfrm>
          <a:prstGeom prst="rect">
            <a:avLst/>
          </a:prstGeom>
          <a:noFill/>
        </p:spPr>
      </p:pic>
      <p:sp>
        <p:nvSpPr>
          <p:cNvPr id="16" name="Elipse 15"/>
          <p:cNvSpPr/>
          <p:nvPr/>
        </p:nvSpPr>
        <p:spPr>
          <a:xfrm>
            <a:off x="7047186" y="725214"/>
            <a:ext cx="346842" cy="2995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2" name="Conector recto 21"/>
          <p:cNvCxnSpPr/>
          <p:nvPr/>
        </p:nvCxnSpPr>
        <p:spPr>
          <a:xfrm flipH="1" flipV="1">
            <a:off x="6739759" y="725214"/>
            <a:ext cx="307428" cy="299546"/>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H="1">
            <a:off x="6392918" y="721273"/>
            <a:ext cx="362607" cy="47294"/>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5797769" y="721273"/>
            <a:ext cx="575443" cy="47294"/>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flipV="1">
            <a:off x="5222327" y="595011"/>
            <a:ext cx="585295" cy="126262"/>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flipH="1" flipV="1">
            <a:off x="4686298" y="460910"/>
            <a:ext cx="555736" cy="13409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4198224" y="337483"/>
            <a:ext cx="555736" cy="13409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flipH="1" flipV="1">
            <a:off x="3643407" y="192296"/>
            <a:ext cx="555736" cy="134099"/>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flipH="1" flipV="1">
            <a:off x="3207015" y="120600"/>
            <a:ext cx="436392" cy="7675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7394028" y="471582"/>
            <a:ext cx="2743200" cy="369332"/>
          </a:xfrm>
          <a:prstGeom prst="rect">
            <a:avLst/>
          </a:prstGeom>
          <a:noFill/>
        </p:spPr>
        <p:txBody>
          <a:bodyPr wrap="square" rtlCol="0">
            <a:spAutoFit/>
          </a:bodyPr>
          <a:lstStyle/>
          <a:p>
            <a:r>
              <a:rPr lang="es-ES_tradnl" b="1" dirty="0" smtClean="0">
                <a:solidFill>
                  <a:srgbClr val="FFFF00"/>
                </a:solidFill>
                <a:latin typeface="Times New Roman" panose="02020603050405020304" pitchFamily="18" charset="0"/>
                <a:cs typeface="Times New Roman" panose="02020603050405020304" pitchFamily="18" charset="0"/>
              </a:rPr>
              <a:t>SET ARACAMA</a:t>
            </a:r>
            <a:endParaRPr lang="es-ES_tradnl" b="1" dirty="0">
              <a:solidFill>
                <a:srgbClr val="FFFF00"/>
              </a:solidFill>
              <a:latin typeface="Times New Roman" panose="02020603050405020304" pitchFamily="18" charset="0"/>
              <a:cs typeface="Times New Roman" panose="02020603050405020304" pitchFamily="18" charset="0"/>
            </a:endParaRPr>
          </a:p>
        </p:txBody>
      </p:sp>
      <p:sp>
        <p:nvSpPr>
          <p:cNvPr id="37" name="Elipse 36"/>
          <p:cNvSpPr/>
          <p:nvPr/>
        </p:nvSpPr>
        <p:spPr>
          <a:xfrm>
            <a:off x="6392918" y="2569340"/>
            <a:ext cx="226156" cy="222843"/>
          </a:xfrm>
          <a:prstGeom prst="ellipse">
            <a:avLst/>
          </a:prstGeom>
          <a:solidFill>
            <a:srgbClr val="FF0000"/>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39" name="Conector recto de flecha 38"/>
          <p:cNvCxnSpPr>
            <a:stCxn id="37" idx="2"/>
          </p:cNvCxnSpPr>
          <p:nvPr/>
        </p:nvCxnSpPr>
        <p:spPr>
          <a:xfrm flipH="1" flipV="1">
            <a:off x="2445488" y="1911566"/>
            <a:ext cx="3947430" cy="769196"/>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a:off x="6637283" y="2742025"/>
            <a:ext cx="1007526" cy="2160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V="1">
            <a:off x="4092613" y="3429001"/>
            <a:ext cx="406735" cy="1309088"/>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45" name="Conector recto 44"/>
          <p:cNvCxnSpPr/>
          <p:nvPr/>
        </p:nvCxnSpPr>
        <p:spPr>
          <a:xfrm>
            <a:off x="4499348" y="3429001"/>
            <a:ext cx="344725" cy="50844"/>
          </a:xfrm>
          <a:prstGeom prst="line">
            <a:avLst/>
          </a:prstGeom>
          <a:ln>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46" name="Conector recto 45"/>
          <p:cNvCxnSpPr/>
          <p:nvPr/>
        </p:nvCxnSpPr>
        <p:spPr>
          <a:xfrm flipV="1">
            <a:off x="5200755" y="2540433"/>
            <a:ext cx="273779" cy="982660"/>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sp>
        <p:nvSpPr>
          <p:cNvPr id="47" name="Elipse 46"/>
          <p:cNvSpPr/>
          <p:nvPr/>
        </p:nvSpPr>
        <p:spPr>
          <a:xfrm>
            <a:off x="4190893" y="4676638"/>
            <a:ext cx="226156" cy="222843"/>
          </a:xfrm>
          <a:prstGeom prst="ellipse">
            <a:avLst/>
          </a:prstGeom>
          <a:solidFill>
            <a:srgbClr val="FF0000"/>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8" name="Conector recto de flecha 47"/>
          <p:cNvCxnSpPr/>
          <p:nvPr/>
        </p:nvCxnSpPr>
        <p:spPr>
          <a:xfrm>
            <a:off x="4438561" y="4863863"/>
            <a:ext cx="3056490" cy="503884"/>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9" name="Conector recto 48"/>
          <p:cNvCxnSpPr/>
          <p:nvPr/>
        </p:nvCxnSpPr>
        <p:spPr>
          <a:xfrm flipH="1">
            <a:off x="6518578" y="2798666"/>
            <a:ext cx="305096" cy="1019357"/>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0" name="Conector recto 49"/>
          <p:cNvCxnSpPr/>
          <p:nvPr/>
        </p:nvCxnSpPr>
        <p:spPr>
          <a:xfrm flipH="1">
            <a:off x="5761706" y="3735629"/>
            <a:ext cx="349964" cy="1356331"/>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1" name="Conector recto 50"/>
          <p:cNvCxnSpPr/>
          <p:nvPr/>
        </p:nvCxnSpPr>
        <p:spPr>
          <a:xfrm>
            <a:off x="6111670" y="3729603"/>
            <a:ext cx="162414" cy="35701"/>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2" name="Conector recto 51"/>
          <p:cNvCxnSpPr/>
          <p:nvPr/>
        </p:nvCxnSpPr>
        <p:spPr>
          <a:xfrm>
            <a:off x="4499348" y="3429001"/>
            <a:ext cx="344725" cy="50844"/>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53" name="Conector recto 52"/>
          <p:cNvCxnSpPr/>
          <p:nvPr/>
        </p:nvCxnSpPr>
        <p:spPr>
          <a:xfrm flipV="1">
            <a:off x="4844073" y="3407096"/>
            <a:ext cx="161639" cy="72749"/>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54" name="Conector recto 53"/>
          <p:cNvCxnSpPr/>
          <p:nvPr/>
        </p:nvCxnSpPr>
        <p:spPr>
          <a:xfrm>
            <a:off x="5024740" y="3516326"/>
            <a:ext cx="176015" cy="6767"/>
          </a:xfrm>
          <a:prstGeom prst="line">
            <a:avLst/>
          </a:prstGeom>
          <a:ln w="38100">
            <a:solidFill>
              <a:srgbClr val="00B0F0"/>
            </a:solidFill>
          </a:ln>
        </p:spPr>
        <p:style>
          <a:lnRef idx="3">
            <a:schemeClr val="accent6"/>
          </a:lnRef>
          <a:fillRef idx="0">
            <a:schemeClr val="accent6"/>
          </a:fillRef>
          <a:effectRef idx="2">
            <a:schemeClr val="accent6"/>
          </a:effectRef>
          <a:fontRef idx="minor">
            <a:schemeClr val="tx1"/>
          </a:fontRef>
        </p:style>
      </p:cxnSp>
      <p:cxnSp>
        <p:nvCxnSpPr>
          <p:cNvPr id="55" name="Conector recto 54"/>
          <p:cNvCxnSpPr/>
          <p:nvPr/>
        </p:nvCxnSpPr>
        <p:spPr>
          <a:xfrm flipH="1" flipV="1">
            <a:off x="6407941" y="3797322"/>
            <a:ext cx="105042" cy="929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6" name="Conector recto 55"/>
          <p:cNvCxnSpPr/>
          <p:nvPr/>
        </p:nvCxnSpPr>
        <p:spPr>
          <a:xfrm>
            <a:off x="6111670" y="3729603"/>
            <a:ext cx="162414" cy="35701"/>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7" name="Conector recto 56"/>
          <p:cNvCxnSpPr/>
          <p:nvPr/>
        </p:nvCxnSpPr>
        <p:spPr>
          <a:xfrm flipV="1">
            <a:off x="6274084" y="3706968"/>
            <a:ext cx="133857" cy="58336"/>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p:nvSpPr>
          <p:cNvPr id="58" name="CuadroTexto 57"/>
          <p:cNvSpPr txBox="1"/>
          <p:nvPr/>
        </p:nvSpPr>
        <p:spPr>
          <a:xfrm>
            <a:off x="5688599" y="2239077"/>
            <a:ext cx="1438685" cy="369332"/>
          </a:xfrm>
          <a:prstGeom prst="rect">
            <a:avLst/>
          </a:prstGeom>
          <a:noFill/>
        </p:spPr>
        <p:txBody>
          <a:bodyPr wrap="square" rtlCol="0">
            <a:spAutoFit/>
          </a:bodyPr>
          <a:lstStyle/>
          <a:p>
            <a:r>
              <a:rPr lang="es-AR" dirty="0" err="1" smtClean="0">
                <a:solidFill>
                  <a:srgbClr val="FFFF00"/>
                </a:solidFill>
              </a:rPr>
              <a:t>Yeruá</a:t>
            </a:r>
            <a:r>
              <a:rPr lang="es-AR" dirty="0" smtClean="0">
                <a:solidFill>
                  <a:srgbClr val="FFFF00"/>
                </a:solidFill>
              </a:rPr>
              <a:t> norte</a:t>
            </a:r>
            <a:endParaRPr lang="es-AR" dirty="0">
              <a:solidFill>
                <a:srgbClr val="FFFF00"/>
              </a:solidFill>
            </a:endParaRPr>
          </a:p>
        </p:txBody>
      </p:sp>
      <p:sp>
        <p:nvSpPr>
          <p:cNvPr id="59" name="CuadroTexto 58"/>
          <p:cNvSpPr txBox="1"/>
          <p:nvPr/>
        </p:nvSpPr>
        <p:spPr>
          <a:xfrm>
            <a:off x="4464921" y="4498986"/>
            <a:ext cx="1258685" cy="369332"/>
          </a:xfrm>
          <a:prstGeom prst="rect">
            <a:avLst/>
          </a:prstGeom>
          <a:noFill/>
        </p:spPr>
        <p:txBody>
          <a:bodyPr wrap="square" rtlCol="0">
            <a:spAutoFit/>
          </a:bodyPr>
          <a:lstStyle/>
          <a:p>
            <a:r>
              <a:rPr lang="es-AR" dirty="0" err="1" smtClean="0">
                <a:solidFill>
                  <a:srgbClr val="FFFF00"/>
                </a:solidFill>
              </a:rPr>
              <a:t>Yeruá</a:t>
            </a:r>
            <a:r>
              <a:rPr lang="es-AR" dirty="0" smtClean="0">
                <a:solidFill>
                  <a:srgbClr val="FFFF00"/>
                </a:solidFill>
              </a:rPr>
              <a:t> sur</a:t>
            </a:r>
            <a:endParaRPr lang="es-AR" dirty="0">
              <a:solidFill>
                <a:srgbClr val="FFFF00"/>
              </a:solidFill>
            </a:endParaRPr>
          </a:p>
        </p:txBody>
      </p:sp>
      <p:sp>
        <p:nvSpPr>
          <p:cNvPr id="60" name="CuadroTexto 59"/>
          <p:cNvSpPr txBox="1"/>
          <p:nvPr/>
        </p:nvSpPr>
        <p:spPr>
          <a:xfrm>
            <a:off x="2650927" y="1566324"/>
            <a:ext cx="1377163" cy="400110"/>
          </a:xfrm>
          <a:prstGeom prst="rect">
            <a:avLst/>
          </a:prstGeom>
          <a:noFill/>
        </p:spPr>
        <p:txBody>
          <a:bodyPr wrap="square" rtlCol="0">
            <a:spAutoFit/>
          </a:bodyPr>
          <a:lstStyle/>
          <a:p>
            <a:r>
              <a:rPr lang="es-AR" sz="2000" dirty="0" err="1" smtClean="0">
                <a:solidFill>
                  <a:srgbClr val="00B0F0"/>
                </a:solidFill>
                <a:latin typeface="Times New Roman" panose="02020603050405020304" pitchFamily="18" charset="0"/>
                <a:cs typeface="Times New Roman" panose="02020603050405020304" pitchFamily="18" charset="0"/>
              </a:rPr>
              <a:t>S.oeste</a:t>
            </a:r>
            <a:endParaRPr lang="es-AR" sz="2000" dirty="0">
              <a:solidFill>
                <a:srgbClr val="00B0F0"/>
              </a:solidFill>
              <a:latin typeface="Times New Roman" panose="02020603050405020304" pitchFamily="18" charset="0"/>
              <a:cs typeface="Times New Roman" panose="02020603050405020304" pitchFamily="18" charset="0"/>
            </a:endParaRPr>
          </a:p>
        </p:txBody>
      </p:sp>
      <p:cxnSp>
        <p:nvCxnSpPr>
          <p:cNvPr id="61" name="Conector recto de flecha 60"/>
          <p:cNvCxnSpPr>
            <a:stCxn id="47" idx="2"/>
          </p:cNvCxnSpPr>
          <p:nvPr/>
        </p:nvCxnSpPr>
        <p:spPr>
          <a:xfrm flipH="1" flipV="1">
            <a:off x="1619251" y="4280247"/>
            <a:ext cx="2571642" cy="507813"/>
          </a:xfrm>
          <a:prstGeom prst="straightConnector1">
            <a:avLst/>
          </a:prstGeom>
          <a:ln w="38100">
            <a:solidFill>
              <a:srgbClr val="00B0F0"/>
            </a:solidFill>
            <a:tailEnd type="triangle"/>
          </a:ln>
        </p:spPr>
        <p:style>
          <a:lnRef idx="3">
            <a:schemeClr val="dk1"/>
          </a:lnRef>
          <a:fillRef idx="0">
            <a:schemeClr val="dk1"/>
          </a:fillRef>
          <a:effectRef idx="2">
            <a:schemeClr val="dk1"/>
          </a:effectRef>
          <a:fontRef idx="minor">
            <a:schemeClr val="tx1"/>
          </a:fontRef>
        </p:style>
      </p:cxnSp>
      <p:sp>
        <p:nvSpPr>
          <p:cNvPr id="62" name="CuadroTexto 61"/>
          <p:cNvSpPr txBox="1"/>
          <p:nvPr/>
        </p:nvSpPr>
        <p:spPr>
          <a:xfrm>
            <a:off x="1952455" y="4034026"/>
            <a:ext cx="1377163" cy="400110"/>
          </a:xfrm>
          <a:prstGeom prst="rect">
            <a:avLst/>
          </a:prstGeom>
          <a:noFill/>
        </p:spPr>
        <p:txBody>
          <a:bodyPr wrap="square" rtlCol="0">
            <a:spAutoFit/>
          </a:bodyPr>
          <a:lstStyle/>
          <a:p>
            <a:r>
              <a:rPr lang="es-AR" sz="2000" dirty="0" err="1" smtClean="0">
                <a:solidFill>
                  <a:srgbClr val="00B0F0"/>
                </a:solidFill>
                <a:latin typeface="Times New Roman" panose="02020603050405020304" pitchFamily="18" charset="0"/>
                <a:cs typeface="Times New Roman" panose="02020603050405020304" pitchFamily="18" charset="0"/>
              </a:rPr>
              <a:t>S.oeste</a:t>
            </a:r>
            <a:endParaRPr lang="es-AR" sz="2000" dirty="0">
              <a:solidFill>
                <a:srgbClr val="00B0F0"/>
              </a:solidFill>
              <a:latin typeface="Times New Roman" panose="02020603050405020304" pitchFamily="18" charset="0"/>
              <a:cs typeface="Times New Roman" panose="02020603050405020304" pitchFamily="18" charset="0"/>
            </a:endParaRPr>
          </a:p>
        </p:txBody>
      </p:sp>
      <p:sp>
        <p:nvSpPr>
          <p:cNvPr id="63" name="CuadroTexto 62"/>
          <p:cNvSpPr txBox="1"/>
          <p:nvPr/>
        </p:nvSpPr>
        <p:spPr>
          <a:xfrm>
            <a:off x="6662146" y="4807358"/>
            <a:ext cx="957800" cy="400110"/>
          </a:xfrm>
          <a:prstGeom prst="rect">
            <a:avLst/>
          </a:prstGeom>
          <a:noFill/>
        </p:spPr>
        <p:txBody>
          <a:bodyPr wrap="square" rtlCol="0">
            <a:spAutoFit/>
          </a:bodyPr>
          <a:lstStyle/>
          <a:p>
            <a:r>
              <a:rPr lang="es-AR" sz="2000" dirty="0" err="1" smtClean="0">
                <a:solidFill>
                  <a:srgbClr val="FF0000"/>
                </a:solidFill>
                <a:latin typeface="Times New Roman" panose="02020603050405020304" pitchFamily="18" charset="0"/>
                <a:cs typeface="Times New Roman" panose="02020603050405020304" pitchFamily="18" charset="0"/>
              </a:rPr>
              <a:t>S.este</a:t>
            </a:r>
            <a:endParaRPr lang="es-AR" sz="2000" dirty="0">
              <a:solidFill>
                <a:srgbClr val="FF0000"/>
              </a:solidFill>
              <a:latin typeface="Times New Roman" panose="02020603050405020304" pitchFamily="18" charset="0"/>
              <a:cs typeface="Times New Roman" panose="02020603050405020304" pitchFamily="18" charset="0"/>
            </a:endParaRPr>
          </a:p>
        </p:txBody>
      </p:sp>
      <p:sp>
        <p:nvSpPr>
          <p:cNvPr id="71" name="CuadroTexto 70"/>
          <p:cNvSpPr txBox="1"/>
          <p:nvPr/>
        </p:nvSpPr>
        <p:spPr>
          <a:xfrm>
            <a:off x="7451504" y="2371232"/>
            <a:ext cx="1367946" cy="400110"/>
          </a:xfrm>
          <a:prstGeom prst="rect">
            <a:avLst/>
          </a:prstGeom>
          <a:noFill/>
        </p:spPr>
        <p:txBody>
          <a:bodyPr wrap="square" rtlCol="0">
            <a:spAutoFit/>
          </a:bodyPr>
          <a:lstStyle/>
          <a:p>
            <a:r>
              <a:rPr lang="es-AR" sz="2000" dirty="0" err="1" smtClean="0">
                <a:solidFill>
                  <a:srgbClr val="FF0000"/>
                </a:solidFill>
                <a:latin typeface="Times New Roman" panose="02020603050405020304" pitchFamily="18" charset="0"/>
                <a:cs typeface="Times New Roman" panose="02020603050405020304" pitchFamily="18" charset="0"/>
              </a:rPr>
              <a:t>S.este</a:t>
            </a:r>
            <a:endParaRPr lang="es-AR" sz="2000" dirty="0">
              <a:solidFill>
                <a:srgbClr val="FF0000"/>
              </a:solidFill>
              <a:latin typeface="Times New Roman" panose="02020603050405020304" pitchFamily="18" charset="0"/>
              <a:cs typeface="Times New Roman" panose="02020603050405020304" pitchFamily="18" charset="0"/>
            </a:endParaRPr>
          </a:p>
        </p:txBody>
      </p:sp>
      <p:cxnSp>
        <p:nvCxnSpPr>
          <p:cNvPr id="3" name="Conector recto 2"/>
          <p:cNvCxnSpPr/>
          <p:nvPr/>
        </p:nvCxnSpPr>
        <p:spPr>
          <a:xfrm flipH="1">
            <a:off x="6153808" y="1008713"/>
            <a:ext cx="902138" cy="681746"/>
          </a:xfrm>
          <a:prstGeom prst="line">
            <a:avLst/>
          </a:prstGeom>
          <a:ln w="38100">
            <a:solidFill>
              <a:srgbClr val="5EA8E1"/>
            </a:solidFill>
          </a:ln>
        </p:spPr>
        <p:style>
          <a:lnRef idx="2">
            <a:schemeClr val="accent5"/>
          </a:lnRef>
          <a:fillRef idx="0">
            <a:schemeClr val="accent5"/>
          </a:fillRef>
          <a:effectRef idx="1">
            <a:schemeClr val="accent5"/>
          </a:effectRef>
          <a:fontRef idx="minor">
            <a:schemeClr val="tx1"/>
          </a:fontRef>
        </p:style>
      </p:cxnSp>
      <p:cxnSp>
        <p:nvCxnSpPr>
          <p:cNvPr id="18" name="Conector recto 17"/>
          <p:cNvCxnSpPr/>
          <p:nvPr/>
        </p:nvCxnSpPr>
        <p:spPr>
          <a:xfrm>
            <a:off x="6153808" y="1697800"/>
            <a:ext cx="254133" cy="221265"/>
          </a:xfrm>
          <a:prstGeom prst="line">
            <a:avLst/>
          </a:prstGeom>
          <a:ln w="38100">
            <a:solidFill>
              <a:srgbClr val="5EA8E1"/>
            </a:solidFill>
          </a:ln>
        </p:spPr>
        <p:style>
          <a:lnRef idx="2">
            <a:schemeClr val="accent5"/>
          </a:lnRef>
          <a:fillRef idx="0">
            <a:schemeClr val="accent5"/>
          </a:fillRef>
          <a:effectRef idx="1">
            <a:schemeClr val="accent5"/>
          </a:effectRef>
          <a:fontRef idx="minor">
            <a:schemeClr val="tx1"/>
          </a:fontRef>
        </p:style>
      </p:cxnSp>
      <p:cxnSp>
        <p:nvCxnSpPr>
          <p:cNvPr id="64" name="Conector recto 63"/>
          <p:cNvCxnSpPr/>
          <p:nvPr/>
        </p:nvCxnSpPr>
        <p:spPr>
          <a:xfrm>
            <a:off x="6400600" y="1907924"/>
            <a:ext cx="254133" cy="22126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Conector recto 34"/>
          <p:cNvCxnSpPr/>
          <p:nvPr/>
        </p:nvCxnSpPr>
        <p:spPr>
          <a:xfrm flipH="1">
            <a:off x="6559073" y="2129189"/>
            <a:ext cx="95660" cy="43366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555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1250"/>
                                        <p:tgtEl>
                                          <p:spTgt spid="1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circle(in)">
                                      <p:cBhvr>
                                        <p:cTn id="14" dur="2000"/>
                                        <p:tgtEl>
                                          <p:spTgt spid="36"/>
                                        </p:tgtEl>
                                      </p:cBhvr>
                                    </p:animEffect>
                                  </p:childTnLst>
                                </p:cTn>
                              </p:par>
                            </p:childTnLst>
                          </p:cTn>
                        </p:par>
                        <p:par>
                          <p:cTn id="15" fill="hold">
                            <p:stCondLst>
                              <p:cond delay="25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3000"/>
                            </p:stCondLst>
                            <p:childTnLst>
                              <p:par>
                                <p:cTn id="20" presetID="2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3500"/>
                            </p:stCondLst>
                            <p:childTnLst>
                              <p:par>
                                <p:cTn id="24" presetID="22" presetClass="entr" presetSubtype="4"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par>
                          <p:cTn id="27" fill="hold">
                            <p:stCondLst>
                              <p:cond delay="4000"/>
                            </p:stCondLst>
                            <p:childTnLst>
                              <p:par>
                                <p:cTn id="28" presetID="2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par>
                          <p:cTn id="31" fill="hold">
                            <p:stCondLst>
                              <p:cond delay="4500"/>
                            </p:stCondLst>
                            <p:childTnLst>
                              <p:par>
                                <p:cTn id="32" presetID="22" presetClass="entr" presetSubtype="4"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par>
                          <p:cTn id="35" fill="hold">
                            <p:stCondLst>
                              <p:cond delay="5000"/>
                            </p:stCondLst>
                            <p:childTnLst>
                              <p:par>
                                <p:cTn id="36" presetID="22" presetClass="entr" presetSubtype="4"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par>
                          <p:cTn id="39" fill="hold">
                            <p:stCondLst>
                              <p:cond delay="5500"/>
                            </p:stCondLst>
                            <p:childTnLst>
                              <p:par>
                                <p:cTn id="40" presetID="22" presetClass="entr" presetSubtype="4"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par>
                          <p:cTn id="43" fill="hold">
                            <p:stCondLst>
                              <p:cond delay="6000"/>
                            </p:stCondLst>
                            <p:childTnLst>
                              <p:par>
                                <p:cTn id="44" presetID="22" presetClass="entr" presetSubtype="4"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childTnLst>
                          </p:cTn>
                        </p:par>
                        <p:par>
                          <p:cTn id="47" fill="hold">
                            <p:stCondLst>
                              <p:cond delay="6500"/>
                            </p:stCondLst>
                            <p:childTnLst>
                              <p:par>
                                <p:cTn id="48" presetID="22" presetClass="entr" presetSubtype="4"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par>
                          <p:cTn id="51" fill="hold">
                            <p:stCondLst>
                              <p:cond delay="7000"/>
                            </p:stCondLst>
                            <p:childTnLst>
                              <p:par>
                                <p:cTn id="52" presetID="22" presetClass="entr" presetSubtype="4"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7500"/>
                            </p:stCondLst>
                            <p:childTnLst>
                              <p:par>
                                <p:cTn id="56" presetID="6" presetClass="entr" presetSubtype="16"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circle(in)">
                                      <p:cBhvr>
                                        <p:cTn id="58" dur="1250"/>
                                        <p:tgtEl>
                                          <p:spTgt spid="37"/>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circle(in)">
                                      <p:cBhvr>
                                        <p:cTn id="61" dur="2000"/>
                                        <p:tgtEl>
                                          <p:spTgt spid="58"/>
                                        </p:tgtEl>
                                      </p:cBhvr>
                                    </p:animEffect>
                                  </p:childTnLst>
                                </p:cTn>
                              </p:par>
                            </p:childTnLst>
                          </p:cTn>
                        </p:par>
                        <p:par>
                          <p:cTn id="62" fill="hold">
                            <p:stCondLst>
                              <p:cond delay="9500"/>
                            </p:stCondLst>
                            <p:childTnLst>
                              <p:par>
                                <p:cTn id="63" presetID="22" presetClass="entr" presetSubtype="4"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500"/>
                                        <p:tgtEl>
                                          <p:spTgt spid="39"/>
                                        </p:tgtEl>
                                      </p:cBhvr>
                                    </p:animEffect>
                                  </p:childTnLst>
                                </p:cTn>
                              </p:par>
                            </p:childTnLst>
                          </p:cTn>
                        </p:par>
                        <p:par>
                          <p:cTn id="66" fill="hold">
                            <p:stCondLst>
                              <p:cond delay="10000"/>
                            </p:stCondLst>
                            <p:childTnLst>
                              <p:par>
                                <p:cTn id="67" presetID="22" presetClass="entr" presetSubtype="8"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left)">
                                      <p:cBhvr>
                                        <p:cTn id="69" dur="500"/>
                                        <p:tgtEl>
                                          <p:spTgt spid="42"/>
                                        </p:tgtEl>
                                      </p:cBhvr>
                                    </p:animEffect>
                                  </p:childTnLst>
                                </p:cTn>
                              </p:par>
                            </p:childTnLst>
                          </p:cTn>
                        </p:par>
                        <p:par>
                          <p:cTn id="70" fill="hold">
                            <p:stCondLst>
                              <p:cond delay="10500"/>
                            </p:stCondLst>
                            <p:childTnLst>
                              <p:par>
                                <p:cTn id="71" presetID="22" presetClass="entr" presetSubtype="4"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down)">
                                      <p:cBhvr>
                                        <p:cTn id="73" dur="500"/>
                                        <p:tgtEl>
                                          <p:spTgt spid="60"/>
                                        </p:tgtEl>
                                      </p:cBhvr>
                                    </p:animEffect>
                                  </p:childTnLst>
                                </p:cTn>
                              </p:par>
                            </p:childTnLst>
                          </p:cTn>
                        </p:par>
                        <p:par>
                          <p:cTn id="74" fill="hold">
                            <p:stCondLst>
                              <p:cond delay="11000"/>
                            </p:stCondLst>
                            <p:childTnLst>
                              <p:par>
                                <p:cTn id="75" presetID="22" presetClass="entr" presetSubtype="4" fill="hold" grpId="0" nodeType="after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down)">
                                      <p:cBhvr>
                                        <p:cTn id="77" dur="500"/>
                                        <p:tgtEl>
                                          <p:spTgt spid="71"/>
                                        </p:tgtEl>
                                      </p:cBhvr>
                                    </p:animEffect>
                                  </p:childTnLst>
                                </p:cTn>
                              </p:par>
                            </p:childTnLst>
                          </p:cTn>
                        </p:par>
                        <p:par>
                          <p:cTn id="78" fill="hold">
                            <p:stCondLst>
                              <p:cond delay="11500"/>
                            </p:stCondLst>
                            <p:childTnLst>
                              <p:par>
                                <p:cTn id="79" presetID="6" presetClass="entr" presetSubtype="16" fill="hold" grpId="0"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circle(in)">
                                      <p:cBhvr>
                                        <p:cTn id="81" dur="1250"/>
                                        <p:tgtEl>
                                          <p:spTgt spid="47"/>
                                        </p:tgtEl>
                                      </p:cBhvr>
                                    </p:animEffect>
                                  </p:childTnLst>
                                </p:cTn>
                              </p:par>
                            </p:childTnLst>
                          </p:cTn>
                        </p:par>
                        <p:par>
                          <p:cTn id="82" fill="hold">
                            <p:stCondLst>
                              <p:cond delay="12750"/>
                            </p:stCondLst>
                            <p:childTnLst>
                              <p:par>
                                <p:cTn id="83" presetID="6" presetClass="entr" presetSubtype="16" fill="hold" grpId="0" nodeType="after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circle(in)">
                                      <p:cBhvr>
                                        <p:cTn id="85" dur="2000"/>
                                        <p:tgtEl>
                                          <p:spTgt spid="59"/>
                                        </p:tgtEl>
                                      </p:cBhvr>
                                    </p:animEffect>
                                  </p:childTnLst>
                                </p:cTn>
                              </p:par>
                            </p:childTnLst>
                          </p:cTn>
                        </p:par>
                        <p:par>
                          <p:cTn id="86" fill="hold">
                            <p:stCondLst>
                              <p:cond delay="14750"/>
                            </p:stCondLst>
                            <p:childTnLst>
                              <p:par>
                                <p:cTn id="87" presetID="22" presetClass="entr" presetSubtype="4" fill="hold" nodeType="after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wipe(down)">
                                      <p:cBhvr>
                                        <p:cTn id="89" dur="500"/>
                                        <p:tgtEl>
                                          <p:spTgt spid="61"/>
                                        </p:tgtEl>
                                      </p:cBhvr>
                                    </p:animEffect>
                                  </p:childTnLst>
                                </p:cTn>
                              </p:par>
                            </p:childTnLst>
                          </p:cTn>
                        </p:par>
                        <p:par>
                          <p:cTn id="90" fill="hold">
                            <p:stCondLst>
                              <p:cond delay="15250"/>
                            </p:stCondLst>
                            <p:childTnLst>
                              <p:par>
                                <p:cTn id="91" presetID="22" presetClass="entr" presetSubtype="8" fill="hold"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500"/>
                                        <p:tgtEl>
                                          <p:spTgt spid="48"/>
                                        </p:tgtEl>
                                      </p:cBhvr>
                                    </p:animEffect>
                                  </p:childTnLst>
                                </p:cTn>
                              </p:par>
                            </p:childTnLst>
                          </p:cTn>
                        </p:par>
                        <p:par>
                          <p:cTn id="94" fill="hold">
                            <p:stCondLst>
                              <p:cond delay="15750"/>
                            </p:stCondLst>
                            <p:childTnLst>
                              <p:par>
                                <p:cTn id="95" presetID="16" presetClass="entr" presetSubtype="21" fill="hold" grpId="0" nodeType="after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barn(inVertical)">
                                      <p:cBhvr>
                                        <p:cTn id="97" dur="500"/>
                                        <p:tgtEl>
                                          <p:spTgt spid="62"/>
                                        </p:tgtEl>
                                      </p:cBhvr>
                                    </p:animEffect>
                                  </p:childTnLst>
                                </p:cTn>
                              </p:par>
                            </p:childTnLst>
                          </p:cTn>
                        </p:par>
                        <p:par>
                          <p:cTn id="98" fill="hold">
                            <p:stCondLst>
                              <p:cond delay="16250"/>
                            </p:stCondLst>
                            <p:childTnLst>
                              <p:par>
                                <p:cTn id="99" presetID="16" presetClass="entr" presetSubtype="21" fill="hold" grpId="0" nodeType="after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barn(inVertical)">
                                      <p:cBhvr>
                                        <p:cTn id="101" dur="500"/>
                                        <p:tgtEl>
                                          <p:spTgt spid="63"/>
                                        </p:tgtEl>
                                      </p:cBhvr>
                                    </p:animEffect>
                                  </p:childTnLst>
                                </p:cTn>
                              </p:par>
                            </p:childTnLst>
                          </p:cTn>
                        </p:par>
                        <p:par>
                          <p:cTn id="102" fill="hold">
                            <p:stCondLst>
                              <p:cond delay="16750"/>
                            </p:stCondLst>
                            <p:childTnLst>
                              <p:par>
                                <p:cTn id="103" presetID="22" presetClass="entr" presetSubtype="1" fill="hold" nodeType="after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up)">
                                      <p:cBhvr>
                                        <p:cTn id="105" dur="500"/>
                                        <p:tgtEl>
                                          <p:spTgt spid="46"/>
                                        </p:tgtEl>
                                      </p:cBhvr>
                                    </p:animEffect>
                                  </p:childTnLst>
                                </p:cTn>
                              </p:par>
                            </p:childTnLst>
                          </p:cTn>
                        </p:par>
                        <p:par>
                          <p:cTn id="106" fill="hold">
                            <p:stCondLst>
                              <p:cond delay="17250"/>
                            </p:stCondLst>
                            <p:childTnLst>
                              <p:par>
                                <p:cTn id="107" presetID="22" presetClass="entr" presetSubtype="1" fill="hold" nodeType="after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up)">
                                      <p:cBhvr>
                                        <p:cTn id="109" dur="500"/>
                                        <p:tgtEl>
                                          <p:spTgt spid="49"/>
                                        </p:tgtEl>
                                      </p:cBhvr>
                                    </p:animEffect>
                                  </p:childTnLst>
                                </p:cTn>
                              </p:par>
                            </p:childTnLst>
                          </p:cTn>
                        </p:par>
                        <p:par>
                          <p:cTn id="110" fill="hold">
                            <p:stCondLst>
                              <p:cond delay="17750"/>
                            </p:stCondLst>
                            <p:childTnLst>
                              <p:par>
                                <p:cTn id="111" presetID="22" presetClass="entr" presetSubtype="4" fill="hold" nodeType="after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ipe(down)">
                                      <p:cBhvr>
                                        <p:cTn id="113" dur="500"/>
                                        <p:tgtEl>
                                          <p:spTgt spid="50"/>
                                        </p:tgtEl>
                                      </p:cBhvr>
                                    </p:animEffect>
                                  </p:childTnLst>
                                </p:cTn>
                              </p:par>
                            </p:childTnLst>
                          </p:cTn>
                        </p:par>
                        <p:par>
                          <p:cTn id="114" fill="hold">
                            <p:stCondLst>
                              <p:cond delay="18250"/>
                            </p:stCondLst>
                            <p:childTnLst>
                              <p:par>
                                <p:cTn id="115" presetID="22" presetClass="entr" presetSubtype="4" fill="hold" nodeType="after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childTnLst>
                          </p:cTn>
                        </p:par>
                        <p:par>
                          <p:cTn id="118" fill="hold">
                            <p:stCondLst>
                              <p:cond delay="18750"/>
                            </p:stCondLst>
                            <p:childTnLst>
                              <p:par>
                                <p:cTn id="119" presetID="22" presetClass="entr" presetSubtype="8" fill="hold" nodeType="after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wipe(left)">
                                      <p:cBhvr>
                                        <p:cTn id="121" dur="500"/>
                                        <p:tgtEl>
                                          <p:spTgt spid="52"/>
                                        </p:tgtEl>
                                      </p:cBhvr>
                                    </p:animEffect>
                                  </p:childTnLst>
                                </p:cTn>
                              </p:par>
                            </p:childTnLst>
                          </p:cTn>
                        </p:par>
                        <p:par>
                          <p:cTn id="122" fill="hold">
                            <p:stCondLst>
                              <p:cond delay="19250"/>
                            </p:stCondLst>
                            <p:childTnLst>
                              <p:par>
                                <p:cTn id="123" presetID="22" presetClass="entr" presetSubtype="8" fill="hold" nodeType="after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wipe(left)">
                                      <p:cBhvr>
                                        <p:cTn id="125" dur="500"/>
                                        <p:tgtEl>
                                          <p:spTgt spid="56"/>
                                        </p:tgtEl>
                                      </p:cBhvr>
                                    </p:animEffect>
                                  </p:childTnLst>
                                </p:cTn>
                              </p:par>
                            </p:childTnLst>
                          </p:cTn>
                        </p:par>
                        <p:par>
                          <p:cTn id="126" fill="hold">
                            <p:stCondLst>
                              <p:cond delay="19750"/>
                            </p:stCondLst>
                            <p:childTnLst>
                              <p:par>
                                <p:cTn id="127" presetID="22" presetClass="entr" presetSubtype="2" fill="hold" nodeType="afterEffect">
                                  <p:stCondLst>
                                    <p:cond delay="0"/>
                                  </p:stCondLst>
                                  <p:childTnLst>
                                    <p:set>
                                      <p:cBhvr>
                                        <p:cTn id="128" dur="1" fill="hold">
                                          <p:stCondLst>
                                            <p:cond delay="0"/>
                                          </p:stCondLst>
                                        </p:cTn>
                                        <p:tgtEl>
                                          <p:spTgt spid="55"/>
                                        </p:tgtEl>
                                        <p:attrNameLst>
                                          <p:attrName>style.visibility</p:attrName>
                                        </p:attrNameLst>
                                      </p:cBhvr>
                                      <p:to>
                                        <p:strVal val="visible"/>
                                      </p:to>
                                    </p:set>
                                    <p:animEffect transition="in" filter="wipe(right)">
                                      <p:cBhvr>
                                        <p:cTn id="129" dur="500"/>
                                        <p:tgtEl>
                                          <p:spTgt spid="55"/>
                                        </p:tgtEl>
                                      </p:cBhvr>
                                    </p:animEffect>
                                  </p:childTnLst>
                                </p:cTn>
                              </p:par>
                            </p:childTnLst>
                          </p:cTn>
                        </p:par>
                        <p:par>
                          <p:cTn id="130" fill="hold">
                            <p:stCondLst>
                              <p:cond delay="20250"/>
                            </p:stCondLst>
                            <p:childTnLst>
                              <p:par>
                                <p:cTn id="131" presetID="22" presetClass="entr" presetSubtype="2" fill="hold" nodeType="afterEffect">
                                  <p:stCondLst>
                                    <p:cond delay="0"/>
                                  </p:stCondLst>
                                  <p:childTnLst>
                                    <p:set>
                                      <p:cBhvr>
                                        <p:cTn id="132" dur="1" fill="hold">
                                          <p:stCondLst>
                                            <p:cond delay="0"/>
                                          </p:stCondLst>
                                        </p:cTn>
                                        <p:tgtEl>
                                          <p:spTgt spid="54"/>
                                        </p:tgtEl>
                                        <p:attrNameLst>
                                          <p:attrName>style.visibility</p:attrName>
                                        </p:attrNameLst>
                                      </p:cBhvr>
                                      <p:to>
                                        <p:strVal val="visible"/>
                                      </p:to>
                                    </p:set>
                                    <p:animEffect transition="in" filter="wipe(right)">
                                      <p:cBhvr>
                                        <p:cTn id="133" dur="500"/>
                                        <p:tgtEl>
                                          <p:spTgt spid="54"/>
                                        </p:tgtEl>
                                      </p:cBhvr>
                                    </p:animEffect>
                                  </p:childTnLst>
                                </p:cTn>
                              </p:par>
                            </p:childTnLst>
                          </p:cTn>
                        </p:par>
                        <p:par>
                          <p:cTn id="134" fill="hold">
                            <p:stCondLst>
                              <p:cond delay="20750"/>
                            </p:stCondLst>
                            <p:childTnLst>
                              <p:par>
                                <p:cTn id="135" presetID="22" presetClass="entr" presetSubtype="4" fill="hold" nodeType="after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down)">
                                      <p:cBhvr>
                                        <p:cTn id="137" dur="500"/>
                                        <p:tgtEl>
                                          <p:spTgt spid="53"/>
                                        </p:tgtEl>
                                      </p:cBhvr>
                                    </p:animEffect>
                                  </p:childTnLst>
                                </p:cTn>
                              </p:par>
                            </p:childTnLst>
                          </p:cTn>
                        </p:par>
                        <p:par>
                          <p:cTn id="138" fill="hold">
                            <p:stCondLst>
                              <p:cond delay="21250"/>
                            </p:stCondLst>
                            <p:childTnLst>
                              <p:par>
                                <p:cTn id="139" presetID="22" presetClass="entr" presetSubtype="4" fill="hold" nodeType="afterEffect">
                                  <p:stCondLst>
                                    <p:cond delay="0"/>
                                  </p:stCondLst>
                                  <p:childTnLst>
                                    <p:set>
                                      <p:cBhvr>
                                        <p:cTn id="140" dur="1" fill="hold">
                                          <p:stCondLst>
                                            <p:cond delay="0"/>
                                          </p:stCondLst>
                                        </p:cTn>
                                        <p:tgtEl>
                                          <p:spTgt spid="57"/>
                                        </p:tgtEl>
                                        <p:attrNameLst>
                                          <p:attrName>style.visibility</p:attrName>
                                        </p:attrNameLst>
                                      </p:cBhvr>
                                      <p:to>
                                        <p:strVal val="visible"/>
                                      </p:to>
                                    </p:set>
                                    <p:animEffect transition="in" filter="wipe(down)">
                                      <p:cBhvr>
                                        <p:cTn id="141" dur="500"/>
                                        <p:tgtEl>
                                          <p:spTgt spid="57"/>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nodeType="clickEffect">
                                  <p:stCondLst>
                                    <p:cond delay="0"/>
                                  </p:stCondLst>
                                  <p:childTnLst>
                                    <p:set>
                                      <p:cBhvr>
                                        <p:cTn id="145" dur="1" fill="hold">
                                          <p:stCondLst>
                                            <p:cond delay="0"/>
                                          </p:stCondLst>
                                        </p:cTn>
                                        <p:tgtEl>
                                          <p:spTgt spid="64"/>
                                        </p:tgtEl>
                                        <p:attrNameLst>
                                          <p:attrName>style.visibility</p:attrName>
                                        </p:attrNameLst>
                                      </p:cBhvr>
                                      <p:to>
                                        <p:strVal val="visible"/>
                                      </p:to>
                                    </p:set>
                                    <p:animEffect transition="in" filter="wipe(up)">
                                      <p:cBhvr>
                                        <p:cTn id="146" dur="500"/>
                                        <p:tgtEl>
                                          <p:spTgt spid="64"/>
                                        </p:tgtEl>
                                      </p:cBhvr>
                                    </p:animEffect>
                                  </p:childTnLst>
                                </p:cTn>
                              </p:par>
                              <p:par>
                                <p:cTn id="147" presetID="22" presetClass="entr" presetSubtype="1" fill="hold" nodeType="withEffect">
                                  <p:stCondLst>
                                    <p:cond delay="0"/>
                                  </p:stCondLst>
                                  <p:childTnLst>
                                    <p:set>
                                      <p:cBhvr>
                                        <p:cTn id="148" dur="1" fill="hold">
                                          <p:stCondLst>
                                            <p:cond delay="0"/>
                                          </p:stCondLst>
                                        </p:cTn>
                                        <p:tgtEl>
                                          <p:spTgt spid="35"/>
                                        </p:tgtEl>
                                        <p:attrNameLst>
                                          <p:attrName>style.visibility</p:attrName>
                                        </p:attrNameLst>
                                      </p:cBhvr>
                                      <p:to>
                                        <p:strVal val="visible"/>
                                      </p:to>
                                    </p:set>
                                    <p:animEffect transition="in" filter="wipe(up)">
                                      <p:cBhvr>
                                        <p:cTn id="1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7" grpId="0" animBg="1"/>
      <p:bldP spid="47" grpId="0" animBg="1"/>
      <p:bldP spid="58" grpId="0"/>
      <p:bldP spid="59" grpId="0"/>
      <p:bldP spid="60" grpId="0"/>
      <p:bldP spid="62" grpId="0"/>
      <p:bldP spid="63" grpId="0"/>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55269" y="3105943"/>
            <a:ext cx="6646752" cy="961697"/>
          </a:xfrm>
        </p:spPr>
        <p:txBody>
          <a:bodyPr/>
          <a:lstStyle/>
          <a:p>
            <a:r>
              <a:rPr lang="es-ES_tradnl" dirty="0" smtClean="0">
                <a:solidFill>
                  <a:schemeClr val="bg1"/>
                </a:solidFill>
              </a:rPr>
              <a:t>Beneficio de la interconexión</a:t>
            </a:r>
            <a:endParaRPr lang="es-ES_tradnl" dirty="0">
              <a:solidFill>
                <a:schemeClr val="bg1"/>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901"/>
            <a:ext cx="12192000" cy="5596793"/>
          </a:xfrm>
          <a:prstGeom prst="rect">
            <a:avLst/>
          </a:prstGeom>
          <a:ln w="28575">
            <a:noFill/>
            <a:tailEnd type="triangle"/>
          </a:ln>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589" y="5736627"/>
            <a:ext cx="890258" cy="890258"/>
          </a:xfrm>
          <a:prstGeom prst="rect">
            <a:avLst/>
          </a:prstGeom>
        </p:spPr>
      </p:pic>
      <p:cxnSp>
        <p:nvCxnSpPr>
          <p:cNvPr id="8" name="Conector recto de flecha 7"/>
          <p:cNvCxnSpPr/>
          <p:nvPr/>
        </p:nvCxnSpPr>
        <p:spPr>
          <a:xfrm>
            <a:off x="2506718" y="2057536"/>
            <a:ext cx="15765" cy="906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2525110" y="3307055"/>
            <a:ext cx="15765" cy="906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2364829" y="4514241"/>
            <a:ext cx="15765" cy="906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45931" y="613931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Explosión 1 17"/>
          <p:cNvSpPr/>
          <p:nvPr/>
        </p:nvSpPr>
        <p:spPr>
          <a:xfrm>
            <a:off x="1690851" y="5420622"/>
            <a:ext cx="1700047" cy="1437378"/>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Estrella de 4 puntas 18"/>
          <p:cNvSpPr/>
          <p:nvPr/>
        </p:nvSpPr>
        <p:spPr>
          <a:xfrm rot="18896780">
            <a:off x="2208115" y="4075835"/>
            <a:ext cx="879916" cy="721171"/>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0" name="Imagen 19"/>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061589" y="5756724"/>
            <a:ext cx="890258" cy="890258"/>
          </a:xfrm>
          <a:prstGeom prst="rect">
            <a:avLst/>
          </a:prstGeom>
        </p:spPr>
      </p:pic>
      <p:cxnSp>
        <p:nvCxnSpPr>
          <p:cNvPr id="24" name="Conector recto 23"/>
          <p:cNvCxnSpPr/>
          <p:nvPr/>
        </p:nvCxnSpPr>
        <p:spPr>
          <a:xfrm flipH="1">
            <a:off x="3673369" y="4967051"/>
            <a:ext cx="2995859" cy="35492"/>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28" name="Conector recto 27"/>
          <p:cNvCxnSpPr/>
          <p:nvPr/>
        </p:nvCxnSpPr>
        <p:spPr>
          <a:xfrm flipH="1" flipV="1">
            <a:off x="7092407" y="4967051"/>
            <a:ext cx="459827" cy="380"/>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31" name="Conector recto 30"/>
          <p:cNvCxnSpPr/>
          <p:nvPr/>
        </p:nvCxnSpPr>
        <p:spPr>
          <a:xfrm flipH="1" flipV="1">
            <a:off x="2753988" y="5002543"/>
            <a:ext cx="459827" cy="380"/>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34" name="Conector recto 33"/>
          <p:cNvCxnSpPr/>
          <p:nvPr/>
        </p:nvCxnSpPr>
        <p:spPr>
          <a:xfrm flipV="1">
            <a:off x="2753988" y="4771429"/>
            <a:ext cx="0" cy="231114"/>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41" name="Conector recto 40"/>
          <p:cNvCxnSpPr/>
          <p:nvPr/>
        </p:nvCxnSpPr>
        <p:spPr>
          <a:xfrm flipV="1">
            <a:off x="3213815" y="4676775"/>
            <a:ext cx="459554" cy="308022"/>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42" name="Conector recto 41"/>
          <p:cNvCxnSpPr/>
          <p:nvPr/>
        </p:nvCxnSpPr>
        <p:spPr>
          <a:xfrm flipV="1">
            <a:off x="6669228" y="4648472"/>
            <a:ext cx="459554" cy="308022"/>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43" name="Conector recto 42"/>
          <p:cNvCxnSpPr/>
          <p:nvPr/>
        </p:nvCxnSpPr>
        <p:spPr>
          <a:xfrm flipH="1">
            <a:off x="3213816" y="5002543"/>
            <a:ext cx="605709" cy="0"/>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44" name="Conector recto 43"/>
          <p:cNvCxnSpPr/>
          <p:nvPr/>
        </p:nvCxnSpPr>
        <p:spPr>
          <a:xfrm flipH="1">
            <a:off x="6596557" y="4966671"/>
            <a:ext cx="495850" cy="380"/>
          </a:xfrm>
          <a:prstGeom prst="line">
            <a:avLst/>
          </a:prstGeom>
          <a:ln w="57150"/>
        </p:spPr>
        <p:style>
          <a:lnRef idx="2">
            <a:schemeClr val="accent4"/>
          </a:lnRef>
          <a:fillRef idx="0">
            <a:schemeClr val="accent4"/>
          </a:fillRef>
          <a:effectRef idx="1">
            <a:schemeClr val="accent4"/>
          </a:effectRef>
          <a:fontRef idx="minor">
            <a:schemeClr val="tx1"/>
          </a:fontRef>
        </p:style>
      </p:cxnSp>
      <p:cxnSp>
        <p:nvCxnSpPr>
          <p:cNvPr id="48" name="Conector recto de flecha 47"/>
          <p:cNvCxnSpPr/>
          <p:nvPr/>
        </p:nvCxnSpPr>
        <p:spPr>
          <a:xfrm flipH="1">
            <a:off x="6456587" y="5126244"/>
            <a:ext cx="95567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p:nvPr/>
        </p:nvCxnSpPr>
        <p:spPr>
          <a:xfrm flipH="1">
            <a:off x="5320207" y="5126244"/>
            <a:ext cx="95567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p:cNvCxnSpPr/>
          <p:nvPr/>
        </p:nvCxnSpPr>
        <p:spPr>
          <a:xfrm flipH="1">
            <a:off x="4101007" y="5127141"/>
            <a:ext cx="95567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p:nvPr/>
        </p:nvCxnSpPr>
        <p:spPr>
          <a:xfrm flipH="1">
            <a:off x="2997000" y="5126244"/>
            <a:ext cx="95567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p:cNvCxnSpPr/>
          <p:nvPr/>
        </p:nvCxnSpPr>
        <p:spPr>
          <a:xfrm>
            <a:off x="2551871" y="5002543"/>
            <a:ext cx="0" cy="633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63"/>
          <p:cNvCxnSpPr/>
          <p:nvPr/>
        </p:nvCxnSpPr>
        <p:spPr>
          <a:xfrm flipH="1">
            <a:off x="2652313" y="5146191"/>
            <a:ext cx="3446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ector recto de flecha 65"/>
          <p:cNvCxnSpPr/>
          <p:nvPr/>
        </p:nvCxnSpPr>
        <p:spPr>
          <a:xfrm flipV="1">
            <a:off x="2648073" y="4798028"/>
            <a:ext cx="0" cy="316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p:cNvCxnSpPr/>
          <p:nvPr/>
        </p:nvCxnSpPr>
        <p:spPr>
          <a:xfrm>
            <a:off x="2551871" y="4751195"/>
            <a:ext cx="0" cy="2336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Explosión 1 68"/>
          <p:cNvSpPr/>
          <p:nvPr/>
        </p:nvSpPr>
        <p:spPr>
          <a:xfrm>
            <a:off x="1701847" y="5400381"/>
            <a:ext cx="1700047" cy="1437378"/>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0" name="Imagen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82" y="5825125"/>
            <a:ext cx="739575" cy="739575"/>
          </a:xfrm>
          <a:prstGeom prst="rect">
            <a:avLst/>
          </a:prstGeom>
        </p:spPr>
      </p:pic>
    </p:spTree>
    <p:extLst>
      <p:ext uri="{BB962C8B-B14F-4D97-AF65-F5344CB8AC3E}">
        <p14:creationId xmlns:p14="http://schemas.microsoft.com/office/powerpoint/2010/main" val="482614644"/>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fill="hold" grpId="1" nodeType="withEffect">
                                  <p:stCondLst>
                                    <p:cond delay="0"/>
                                  </p:stCondLst>
                                  <p:childTnLst>
                                    <p:animScale>
                                      <p:cBhvr>
                                        <p:cTn id="9" dur="800" fill="hold"/>
                                        <p:tgtEl>
                                          <p:spTgt spid="2"/>
                                        </p:tgtEl>
                                      </p:cBhvr>
                                      <p:by x="150000" y="150000"/>
                                    </p:animScale>
                                  </p:childTnLst>
                                </p:cTn>
                              </p:par>
                            </p:childTnLst>
                          </p:cTn>
                        </p:par>
                        <p:par>
                          <p:cTn id="10" fill="hold">
                            <p:stCondLst>
                              <p:cond delay="800"/>
                            </p:stCondLst>
                            <p:childTnLst>
                              <p:par>
                                <p:cTn id="11" presetID="64" presetClass="path" presetSubtype="0" accel="50000" decel="50000" fill="hold" grpId="2" nodeType="afterEffect">
                                  <p:stCondLst>
                                    <p:cond delay="0"/>
                                  </p:stCondLst>
                                  <p:childTnLst>
                                    <p:animMotion origin="layout" path="M 2.29167E-6 3.33333E-6 L 0.00312 -0.4632 " pathEditMode="relative" rAng="0" ptsTypes="AA">
                                      <p:cBhvr>
                                        <p:cTn id="12" dur="2000" fill="hold"/>
                                        <p:tgtEl>
                                          <p:spTgt spid="2"/>
                                        </p:tgtEl>
                                        <p:attrNameLst>
                                          <p:attrName>ppt_x</p:attrName>
                                          <p:attrName>ppt_y</p:attrName>
                                        </p:attrNameLst>
                                      </p:cBhvr>
                                      <p:rCtr x="156" y="-23171"/>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2" presetClass="entr" presetSubtype="1" repeatCount="indefinite" fill="hold" nodeType="withEffect">
                                  <p:stCondLst>
                                    <p:cond delay="0"/>
                                  </p:stCondLst>
                                  <p:endCondLst>
                                    <p:cond evt="onNext" delay="0">
                                      <p:tgtEl>
                                        <p:sldTgt/>
                                      </p:tgtEl>
                                    </p:cond>
                                  </p:end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1000"/>
                            </p:stCondLst>
                            <p:childTnLst>
                              <p:par>
                                <p:cTn id="26" presetID="22" presetClass="entr" presetSubtype="1" repeatCount="indefinite" fill="hold" nodeType="afterEffect">
                                  <p:stCondLst>
                                    <p:cond delay="0"/>
                                  </p:stCondLst>
                                  <p:endCondLst>
                                    <p:cond evt="onNext" delay="0">
                                      <p:tgtEl>
                                        <p:sldTgt/>
                                      </p:tgtEl>
                                    </p:cond>
                                  </p:end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1500"/>
                            </p:stCondLst>
                            <p:childTnLst>
                              <p:par>
                                <p:cTn id="30" presetID="22" presetClass="entr" presetSubtype="1" repeatCount="indefinite" fill="hold" nodeType="afterEffect">
                                  <p:stCondLst>
                                    <p:cond delay="0"/>
                                  </p:stCondLst>
                                  <p:endCondLst>
                                    <p:cond evt="onNext" delay="0">
                                      <p:tgtEl>
                                        <p:sldTgt/>
                                      </p:tgtEl>
                                    </p:cond>
                                  </p:end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par>
                                <p:cTn id="33" presetID="10" presetClass="entr" presetSubtype="0" repeatCount="indefinite" fill="hold" grpId="0" nodeType="withEffect">
                                  <p:stCondLst>
                                    <p:cond delay="0"/>
                                  </p:stCondLst>
                                  <p:endCondLst>
                                    <p:cond evt="onNext" delay="0">
                                      <p:tgtEl>
                                        <p:sldTgt/>
                                      </p:tgtEl>
                                    </p:cond>
                                  </p:end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par>
                                <p:cTn id="60" presetID="22" presetClass="entr" presetSubtype="8"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500"/>
                                        <p:tgtEl>
                                          <p:spTgt spid="31"/>
                                        </p:tgtEl>
                                      </p:cBhvr>
                                    </p:animEffect>
                                  </p:childTnLst>
                                </p:cTn>
                              </p:par>
                              <p:par>
                                <p:cTn id="72" presetID="22" presetClass="entr" presetSubtype="8"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left)">
                                      <p:cBhvr>
                                        <p:cTn id="74" dur="5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2"/>
                                        </p:tgtEl>
                                      </p:cBhvr>
                                    </p:animEffect>
                                    <p:set>
                                      <p:cBhvr>
                                        <p:cTn id="79" dur="1" fill="hold">
                                          <p:stCondLst>
                                            <p:cond delay="499"/>
                                          </p:stCondLst>
                                        </p:cTn>
                                        <p:tgtEl>
                                          <p:spTgt spid="4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childTnLst>
                          </p:cTn>
                        </p:par>
                        <p:par>
                          <p:cTn id="87" fill="hold">
                            <p:stCondLst>
                              <p:cond delay="1000"/>
                            </p:stCondLst>
                            <p:childTnLst>
                              <p:par>
                                <p:cTn id="88" presetID="22" presetClass="entr" presetSubtype="8" fill="hold" nodeType="after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left)">
                                      <p:cBhvr>
                                        <p:cTn id="90" dur="500"/>
                                        <p:tgtEl>
                                          <p:spTgt spid="44"/>
                                        </p:tgtEl>
                                      </p:cBhvr>
                                    </p:animEffect>
                                  </p:childTnLst>
                                </p:cTn>
                              </p:par>
                            </p:childTnLst>
                          </p:cTn>
                        </p:par>
                        <p:par>
                          <p:cTn id="91" fill="hold">
                            <p:stCondLst>
                              <p:cond delay="1500"/>
                            </p:stCondLst>
                            <p:childTnLst>
                              <p:par>
                                <p:cTn id="92" presetID="22" presetClass="entr" presetSubtype="2" repeatCount="indefinite" fill="hold" nodeType="afterEffect">
                                  <p:stCondLst>
                                    <p:cond delay="0"/>
                                  </p:stCondLst>
                                  <p:endCondLst>
                                    <p:cond evt="onNext" delay="0">
                                      <p:tgtEl>
                                        <p:sldTgt/>
                                      </p:tgtEl>
                                    </p:cond>
                                  </p:endCondLst>
                                  <p:childTnLst>
                                    <p:set>
                                      <p:cBhvr>
                                        <p:cTn id="93" dur="1" fill="hold">
                                          <p:stCondLst>
                                            <p:cond delay="0"/>
                                          </p:stCondLst>
                                        </p:cTn>
                                        <p:tgtEl>
                                          <p:spTgt spid="48"/>
                                        </p:tgtEl>
                                        <p:attrNameLst>
                                          <p:attrName>style.visibility</p:attrName>
                                        </p:attrNameLst>
                                      </p:cBhvr>
                                      <p:to>
                                        <p:strVal val="visible"/>
                                      </p:to>
                                    </p:set>
                                    <p:animEffect transition="in" filter="wipe(right)">
                                      <p:cBhvr>
                                        <p:cTn id="94" dur="500"/>
                                        <p:tgtEl>
                                          <p:spTgt spid="48"/>
                                        </p:tgtEl>
                                      </p:cBhvr>
                                    </p:animEffect>
                                  </p:childTnLst>
                                </p:cTn>
                              </p:par>
                            </p:childTnLst>
                          </p:cTn>
                        </p:par>
                        <p:par>
                          <p:cTn id="95" fill="hold">
                            <p:stCondLst>
                              <p:cond delay="2000"/>
                            </p:stCondLst>
                            <p:childTnLst>
                              <p:par>
                                <p:cTn id="96" presetID="22" presetClass="entr" presetSubtype="2" repeatCount="indefinite" fill="hold" nodeType="afterEffect">
                                  <p:stCondLst>
                                    <p:cond delay="0"/>
                                  </p:stCondLst>
                                  <p:endCondLst>
                                    <p:cond evt="onNext" delay="0">
                                      <p:tgtEl>
                                        <p:sldTgt/>
                                      </p:tgtEl>
                                    </p:cond>
                                  </p:endCondLst>
                                  <p:childTnLst>
                                    <p:set>
                                      <p:cBhvr>
                                        <p:cTn id="97" dur="1" fill="hold">
                                          <p:stCondLst>
                                            <p:cond delay="0"/>
                                          </p:stCondLst>
                                        </p:cTn>
                                        <p:tgtEl>
                                          <p:spTgt spid="49"/>
                                        </p:tgtEl>
                                        <p:attrNameLst>
                                          <p:attrName>style.visibility</p:attrName>
                                        </p:attrNameLst>
                                      </p:cBhvr>
                                      <p:to>
                                        <p:strVal val="visible"/>
                                      </p:to>
                                    </p:set>
                                    <p:animEffect transition="in" filter="wipe(right)">
                                      <p:cBhvr>
                                        <p:cTn id="98" dur="500"/>
                                        <p:tgtEl>
                                          <p:spTgt spid="49"/>
                                        </p:tgtEl>
                                      </p:cBhvr>
                                    </p:animEffect>
                                  </p:childTnLst>
                                </p:cTn>
                              </p:par>
                            </p:childTnLst>
                          </p:cTn>
                        </p:par>
                        <p:par>
                          <p:cTn id="99" fill="hold">
                            <p:stCondLst>
                              <p:cond delay="2500"/>
                            </p:stCondLst>
                            <p:childTnLst>
                              <p:par>
                                <p:cTn id="100" presetID="22" presetClass="entr" presetSubtype="2" repeatCount="indefinite" fill="hold" nodeType="afterEffect">
                                  <p:stCondLst>
                                    <p:cond delay="0"/>
                                  </p:stCondLst>
                                  <p:endCondLst>
                                    <p:cond evt="onNext" delay="0">
                                      <p:tgtEl>
                                        <p:sldTgt/>
                                      </p:tgtEl>
                                    </p:cond>
                                  </p:endCondLst>
                                  <p:childTnLst>
                                    <p:set>
                                      <p:cBhvr>
                                        <p:cTn id="101" dur="1" fill="hold">
                                          <p:stCondLst>
                                            <p:cond delay="0"/>
                                          </p:stCondLst>
                                        </p:cTn>
                                        <p:tgtEl>
                                          <p:spTgt spid="50"/>
                                        </p:tgtEl>
                                        <p:attrNameLst>
                                          <p:attrName>style.visibility</p:attrName>
                                        </p:attrNameLst>
                                      </p:cBhvr>
                                      <p:to>
                                        <p:strVal val="visible"/>
                                      </p:to>
                                    </p:set>
                                    <p:animEffect transition="in" filter="wipe(right)">
                                      <p:cBhvr>
                                        <p:cTn id="102" dur="500"/>
                                        <p:tgtEl>
                                          <p:spTgt spid="50"/>
                                        </p:tgtEl>
                                      </p:cBhvr>
                                    </p:animEffect>
                                  </p:childTnLst>
                                </p:cTn>
                              </p:par>
                            </p:childTnLst>
                          </p:cTn>
                        </p:par>
                        <p:par>
                          <p:cTn id="103" fill="hold">
                            <p:stCondLst>
                              <p:cond delay="3000"/>
                            </p:stCondLst>
                            <p:childTnLst>
                              <p:par>
                                <p:cTn id="104" presetID="22" presetClass="entr" presetSubtype="2" repeatCount="indefinite" fill="hold" nodeType="afterEffect">
                                  <p:stCondLst>
                                    <p:cond delay="0"/>
                                  </p:stCondLst>
                                  <p:endCondLst>
                                    <p:cond evt="onNext" delay="0">
                                      <p:tgtEl>
                                        <p:sldTgt/>
                                      </p:tgtEl>
                                    </p:cond>
                                  </p:endCondLst>
                                  <p:childTnLst>
                                    <p:set>
                                      <p:cBhvr>
                                        <p:cTn id="105" dur="1" fill="hold">
                                          <p:stCondLst>
                                            <p:cond delay="0"/>
                                          </p:stCondLst>
                                        </p:cTn>
                                        <p:tgtEl>
                                          <p:spTgt spid="51"/>
                                        </p:tgtEl>
                                        <p:attrNameLst>
                                          <p:attrName>style.visibility</p:attrName>
                                        </p:attrNameLst>
                                      </p:cBhvr>
                                      <p:to>
                                        <p:strVal val="visible"/>
                                      </p:to>
                                    </p:set>
                                    <p:animEffect transition="in" filter="wipe(right)">
                                      <p:cBhvr>
                                        <p:cTn id="106" dur="500"/>
                                        <p:tgtEl>
                                          <p:spTgt spid="51"/>
                                        </p:tgtEl>
                                      </p:cBhvr>
                                    </p:animEffect>
                                  </p:childTnLst>
                                </p:cTn>
                              </p:par>
                            </p:childTnLst>
                          </p:cTn>
                        </p:par>
                        <p:par>
                          <p:cTn id="107" fill="hold">
                            <p:stCondLst>
                              <p:cond delay="3500"/>
                            </p:stCondLst>
                            <p:childTnLst>
                              <p:par>
                                <p:cTn id="108" presetID="22" presetClass="entr" presetSubtype="2" repeatCount="indefinite" fill="hold" nodeType="afterEffect">
                                  <p:stCondLst>
                                    <p:cond delay="0"/>
                                  </p:stCondLst>
                                  <p:endCondLst>
                                    <p:cond evt="onNext" delay="0">
                                      <p:tgtEl>
                                        <p:sldTgt/>
                                      </p:tgtEl>
                                    </p:cond>
                                  </p:endCondLst>
                                  <p:childTnLst>
                                    <p:set>
                                      <p:cBhvr>
                                        <p:cTn id="109" dur="1" fill="hold">
                                          <p:stCondLst>
                                            <p:cond delay="0"/>
                                          </p:stCondLst>
                                        </p:cTn>
                                        <p:tgtEl>
                                          <p:spTgt spid="64"/>
                                        </p:tgtEl>
                                        <p:attrNameLst>
                                          <p:attrName>style.visibility</p:attrName>
                                        </p:attrNameLst>
                                      </p:cBhvr>
                                      <p:to>
                                        <p:strVal val="visible"/>
                                      </p:to>
                                    </p:set>
                                    <p:animEffect transition="in" filter="wipe(right)">
                                      <p:cBhvr>
                                        <p:cTn id="110" dur="500"/>
                                        <p:tgtEl>
                                          <p:spTgt spid="64"/>
                                        </p:tgtEl>
                                      </p:cBhvr>
                                    </p:animEffect>
                                  </p:childTnLst>
                                </p:cTn>
                              </p:par>
                            </p:childTnLst>
                          </p:cTn>
                        </p:par>
                        <p:par>
                          <p:cTn id="111" fill="hold">
                            <p:stCondLst>
                              <p:cond delay="4000"/>
                            </p:stCondLst>
                            <p:childTnLst>
                              <p:par>
                                <p:cTn id="112" presetID="22" presetClass="entr" presetSubtype="4" repeatCount="indefinite" fill="hold" nodeType="afterEffect">
                                  <p:stCondLst>
                                    <p:cond delay="0"/>
                                  </p:stCondLst>
                                  <p:endCondLst>
                                    <p:cond evt="onNext" delay="0">
                                      <p:tgtEl>
                                        <p:sldTgt/>
                                      </p:tgtEl>
                                    </p:cond>
                                  </p:endCondLst>
                                  <p:childTnLst>
                                    <p:set>
                                      <p:cBhvr>
                                        <p:cTn id="113" dur="1" fill="hold">
                                          <p:stCondLst>
                                            <p:cond delay="0"/>
                                          </p:stCondLst>
                                        </p:cTn>
                                        <p:tgtEl>
                                          <p:spTgt spid="66"/>
                                        </p:tgtEl>
                                        <p:attrNameLst>
                                          <p:attrName>style.visibility</p:attrName>
                                        </p:attrNameLst>
                                      </p:cBhvr>
                                      <p:to>
                                        <p:strVal val="visible"/>
                                      </p:to>
                                    </p:set>
                                    <p:animEffect transition="in" filter="wipe(down)">
                                      <p:cBhvr>
                                        <p:cTn id="114" dur="500"/>
                                        <p:tgtEl>
                                          <p:spTgt spid="66"/>
                                        </p:tgtEl>
                                      </p:cBhvr>
                                    </p:animEffect>
                                  </p:childTnLst>
                                </p:cTn>
                              </p:par>
                            </p:childTnLst>
                          </p:cTn>
                        </p:par>
                        <p:par>
                          <p:cTn id="115" fill="hold">
                            <p:stCondLst>
                              <p:cond delay="4500"/>
                            </p:stCondLst>
                            <p:childTnLst>
                              <p:par>
                                <p:cTn id="116" presetID="22" presetClass="entr" presetSubtype="1" repeatCount="indefinite" fill="hold" nodeType="afterEffect">
                                  <p:stCondLst>
                                    <p:cond delay="0"/>
                                  </p:stCondLst>
                                  <p:endCondLst>
                                    <p:cond evt="onNext" delay="0">
                                      <p:tgtEl>
                                        <p:sldTgt/>
                                      </p:tgtEl>
                                    </p:cond>
                                  </p:endCondLst>
                                  <p:childTnLst>
                                    <p:set>
                                      <p:cBhvr>
                                        <p:cTn id="117" dur="1" fill="hold">
                                          <p:stCondLst>
                                            <p:cond delay="0"/>
                                          </p:stCondLst>
                                        </p:cTn>
                                        <p:tgtEl>
                                          <p:spTgt spid="68"/>
                                        </p:tgtEl>
                                        <p:attrNameLst>
                                          <p:attrName>style.visibility</p:attrName>
                                        </p:attrNameLst>
                                      </p:cBhvr>
                                      <p:to>
                                        <p:strVal val="visible"/>
                                      </p:to>
                                    </p:set>
                                    <p:animEffect transition="in" filter="wipe(up)">
                                      <p:cBhvr>
                                        <p:cTn id="118" dur="500"/>
                                        <p:tgtEl>
                                          <p:spTgt spid="68"/>
                                        </p:tgtEl>
                                      </p:cBhvr>
                                    </p:animEffect>
                                  </p:childTnLst>
                                </p:cTn>
                              </p:par>
                            </p:childTnLst>
                          </p:cTn>
                        </p:par>
                        <p:par>
                          <p:cTn id="119" fill="hold">
                            <p:stCondLst>
                              <p:cond delay="5000"/>
                            </p:stCondLst>
                            <p:childTnLst>
                              <p:par>
                                <p:cTn id="120" presetID="22" presetClass="entr" presetSubtype="1" repeatCount="indefinite" fill="hold" nodeType="afterEffect">
                                  <p:stCondLst>
                                    <p:cond delay="0"/>
                                  </p:stCondLst>
                                  <p:endCondLst>
                                    <p:cond evt="onNext" delay="0">
                                      <p:tgtEl>
                                        <p:sldTgt/>
                                      </p:tgtEl>
                                    </p:cond>
                                  </p:endCondLst>
                                  <p:childTnLst>
                                    <p:set>
                                      <p:cBhvr>
                                        <p:cTn id="121" dur="1" fill="hold">
                                          <p:stCondLst>
                                            <p:cond delay="0"/>
                                          </p:stCondLst>
                                        </p:cTn>
                                        <p:tgtEl>
                                          <p:spTgt spid="62"/>
                                        </p:tgtEl>
                                        <p:attrNameLst>
                                          <p:attrName>style.visibility</p:attrName>
                                        </p:attrNameLst>
                                      </p:cBhvr>
                                      <p:to>
                                        <p:strVal val="visible"/>
                                      </p:to>
                                    </p:set>
                                    <p:animEffect transition="in" filter="wipe(up)">
                                      <p:cBhvr>
                                        <p:cTn id="122" dur="500"/>
                                        <p:tgtEl>
                                          <p:spTgt spid="62"/>
                                        </p:tgtEl>
                                      </p:cBhvr>
                                    </p:animEffect>
                                  </p:childTnLst>
                                </p:cTn>
                              </p:par>
                            </p:childTnLst>
                          </p:cTn>
                        </p:par>
                        <p:par>
                          <p:cTn id="123" fill="hold">
                            <p:stCondLst>
                              <p:cond delay="5500"/>
                            </p:stCondLst>
                            <p:childTnLst>
                              <p:par>
                                <p:cTn id="124" presetID="1" presetClass="entr" presetSubtype="0" fill="hold" nodeType="afterEffect">
                                  <p:stCondLst>
                                    <p:cond delay="300"/>
                                  </p:stCondLst>
                                  <p:childTnLst>
                                    <p:set>
                                      <p:cBhvr>
                                        <p:cTn id="125" dur="1" fill="hold">
                                          <p:stCondLst>
                                            <p:cond delay="0"/>
                                          </p:stCondLst>
                                        </p:cTn>
                                        <p:tgtEl>
                                          <p:spTgt spid="70"/>
                                        </p:tgtEl>
                                        <p:attrNameLst>
                                          <p:attrName>style.visibility</p:attrName>
                                        </p:attrNameLst>
                                      </p:cBhvr>
                                      <p:to>
                                        <p:strVal val="visible"/>
                                      </p:to>
                                    </p:set>
                                  </p:childTnLst>
                                </p:cTn>
                              </p:par>
                              <p:par>
                                <p:cTn id="126" presetID="10" presetClass="entr" presetSubtype="0" repeatCount="indefinite" fill="hold" grpId="0" nodeType="withEffect">
                                  <p:stCondLst>
                                    <p:cond delay="0"/>
                                  </p:stCondLst>
                                  <p:endCondLst>
                                    <p:cond evt="onNext" delay="0">
                                      <p:tgtEl>
                                        <p:sldTgt/>
                                      </p:tgtEl>
                                    </p:cond>
                                  </p:endCondLst>
                                  <p:childTnLst>
                                    <p:set>
                                      <p:cBhvr>
                                        <p:cTn id="127" dur="1" fill="hold">
                                          <p:stCondLst>
                                            <p:cond delay="0"/>
                                          </p:stCondLst>
                                        </p:cTn>
                                        <p:tgtEl>
                                          <p:spTgt spid="69"/>
                                        </p:tgtEl>
                                        <p:attrNameLst>
                                          <p:attrName>style.visibility</p:attrName>
                                        </p:attrNameLst>
                                      </p:cBhvr>
                                      <p:to>
                                        <p:strVal val="visible"/>
                                      </p:to>
                                    </p:set>
                                    <p:animEffect transition="in" filter="fade">
                                      <p:cBhvr>
                                        <p:cTn id="1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18" grpId="0" animBg="1"/>
      <p:bldP spid="18" grpId="1" animBg="1"/>
      <p:bldP spid="19" grpId="0" animBg="1"/>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126" y="687722"/>
            <a:ext cx="9905998" cy="705785"/>
          </a:xfrm>
        </p:spPr>
        <p:txBody>
          <a:bodyPr/>
          <a:lstStyle/>
          <a:p>
            <a:pPr algn="ctr"/>
            <a:r>
              <a:rPr lang="es-ES_tradnl" b="1" dirty="0" smtClean="0">
                <a:solidFill>
                  <a:schemeClr val="bg1"/>
                </a:solidFill>
              </a:rPr>
              <a:t>El porque del proyecto…</a:t>
            </a:r>
            <a:endParaRPr lang="es-ES_tradnl" b="1" dirty="0">
              <a:solidFill>
                <a:schemeClr val="bg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69" y="9806"/>
            <a:ext cx="1077888" cy="1314497"/>
          </a:xfrm>
          <a:prstGeom prst="rect">
            <a:avLst/>
          </a:prstGeom>
          <a:ln w="57150">
            <a:noFill/>
          </a:ln>
          <a:effectLst>
            <a:outerShdw blurRad="292100" dist="139700" dir="2700000" algn="tl" rotWithShape="0">
              <a:srgbClr val="333333">
                <a:alpha val="65000"/>
              </a:srgbClr>
            </a:outerShdw>
          </a:effectLst>
        </p:spPr>
      </p:pic>
      <p:sp>
        <p:nvSpPr>
          <p:cNvPr id="5" name="CuadroTexto 4"/>
          <p:cNvSpPr txBox="1"/>
          <p:nvPr/>
        </p:nvSpPr>
        <p:spPr>
          <a:xfrm>
            <a:off x="7623667" y="685621"/>
            <a:ext cx="3036449" cy="707886"/>
          </a:xfrm>
          <a:prstGeom prst="rect">
            <a:avLst/>
          </a:prstGeom>
          <a:noFill/>
        </p:spPr>
        <p:txBody>
          <a:bodyPr wrap="square" rtlCol="0">
            <a:spAutoFit/>
          </a:bodyPr>
          <a:lstStyle/>
          <a:p>
            <a:r>
              <a:rPr lang="es-ES_tradnl" sz="4000" b="1" dirty="0" smtClean="0">
                <a:solidFill>
                  <a:schemeClr val="bg1"/>
                </a:solidFill>
              </a:rPr>
              <a:t>Problema</a:t>
            </a:r>
            <a:endParaRPr lang="es-ES_tradnl" sz="4000" b="1" dirty="0">
              <a:solidFill>
                <a:schemeClr val="bg1"/>
              </a:solidFill>
            </a:endParaRPr>
          </a:p>
        </p:txBody>
      </p:sp>
      <p:sp>
        <p:nvSpPr>
          <p:cNvPr id="6" name="Rectángulo 5"/>
          <p:cNvSpPr/>
          <p:nvPr/>
        </p:nvSpPr>
        <p:spPr>
          <a:xfrm>
            <a:off x="4209273" y="1901862"/>
            <a:ext cx="7201470" cy="646331"/>
          </a:xfrm>
          <a:prstGeom prst="rect">
            <a:avLst/>
          </a:prstGeom>
        </p:spPr>
        <p:txBody>
          <a:bodyPr wrap="square">
            <a:spAutoFit/>
          </a:bodyPr>
          <a:lstStyle/>
          <a:p>
            <a:pPr algn="just"/>
            <a:r>
              <a:rPr lang="es-AR" dirty="0" smtClean="0">
                <a:solidFill>
                  <a:schemeClr val="bg1"/>
                </a:solidFill>
                <a:latin typeface="Century Gothic" panose="020B0502020202020204" pitchFamily="34" charset="0"/>
              </a:rPr>
              <a:t>Situación </a:t>
            </a:r>
            <a:r>
              <a:rPr lang="es-AR" dirty="0">
                <a:solidFill>
                  <a:schemeClr val="bg1"/>
                </a:solidFill>
                <a:latin typeface="Century Gothic" panose="020B0502020202020204" pitchFamily="34" charset="0"/>
              </a:rPr>
              <a:t>precaria de las instalaciones, postes de madera, estación transformadora llegando a su límite de capacidad.</a:t>
            </a:r>
            <a:endParaRPr lang="es-ES_tradnl" dirty="0">
              <a:solidFill>
                <a:schemeClr val="bg1"/>
              </a:solidFill>
            </a:endParaRPr>
          </a:p>
        </p:txBody>
      </p:sp>
      <p:sp>
        <p:nvSpPr>
          <p:cNvPr id="7" name="Flecha derecha 6"/>
          <p:cNvSpPr/>
          <p:nvPr/>
        </p:nvSpPr>
        <p:spPr>
          <a:xfrm>
            <a:off x="2748962" y="2071423"/>
            <a:ext cx="982639" cy="307211"/>
          </a:xfrm>
          <a:prstGeom prst="right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8" name="CuadroTexto 7"/>
          <p:cNvSpPr txBox="1"/>
          <p:nvPr/>
        </p:nvSpPr>
        <p:spPr>
          <a:xfrm>
            <a:off x="12393666" y="1963135"/>
            <a:ext cx="11352970" cy="830997"/>
          </a:xfrm>
          <a:prstGeom prst="rect">
            <a:avLst/>
          </a:prstGeom>
          <a:noFill/>
        </p:spPr>
        <p:txBody>
          <a:bodyPr wrap="square" rtlCol="0">
            <a:spAutoFit/>
          </a:bodyPr>
          <a:lstStyle/>
          <a:p>
            <a:r>
              <a:rPr lang="es-ES_tradnl" sz="1600" b="1" dirty="0" smtClean="0">
                <a:solidFill>
                  <a:schemeClr val="bg1"/>
                </a:solidFill>
              </a:rPr>
              <a:t>Problema: </a:t>
            </a:r>
            <a:r>
              <a:rPr lang="es-AR" sz="1400" dirty="0">
                <a:solidFill>
                  <a:schemeClr val="bg1"/>
                </a:solidFill>
                <a:latin typeface="Century Gothic" panose="020B0502020202020204" pitchFamily="34" charset="0"/>
              </a:rPr>
              <a:t>Situación precaria de las instalaciones, postes de madera, estación transformadora llegando a su límite de capacidad</a:t>
            </a:r>
            <a:r>
              <a:rPr lang="es-AR" sz="1600" dirty="0">
                <a:solidFill>
                  <a:schemeClr val="bg1"/>
                </a:solidFill>
                <a:latin typeface="Century Gothic" panose="020B0502020202020204" pitchFamily="34" charset="0"/>
              </a:rPr>
              <a:t>.</a:t>
            </a:r>
            <a:endParaRPr lang="es-ES_tradnl" sz="1600" dirty="0">
              <a:solidFill>
                <a:schemeClr val="bg1"/>
              </a:solidFill>
            </a:endParaRPr>
          </a:p>
          <a:p>
            <a:endParaRPr lang="es-ES_tradnl" sz="1600" b="1" dirty="0">
              <a:solidFill>
                <a:schemeClr val="bg1"/>
              </a:solidFill>
            </a:endParaRPr>
          </a:p>
        </p:txBody>
      </p:sp>
      <p:sp>
        <p:nvSpPr>
          <p:cNvPr id="9" name="CuadroTexto 8"/>
          <p:cNvSpPr txBox="1"/>
          <p:nvPr/>
        </p:nvSpPr>
        <p:spPr>
          <a:xfrm>
            <a:off x="4209273" y="1840307"/>
            <a:ext cx="3036449" cy="707886"/>
          </a:xfrm>
          <a:prstGeom prst="rect">
            <a:avLst/>
          </a:prstGeom>
          <a:noFill/>
        </p:spPr>
        <p:txBody>
          <a:bodyPr wrap="square" rtlCol="0">
            <a:spAutoFit/>
          </a:bodyPr>
          <a:lstStyle/>
          <a:p>
            <a:r>
              <a:rPr lang="es-ES_tradnl" sz="4000" b="1" dirty="0" smtClean="0">
                <a:solidFill>
                  <a:schemeClr val="bg1"/>
                </a:solidFill>
              </a:rPr>
              <a:t>Conflicto</a:t>
            </a:r>
            <a:endParaRPr lang="es-ES_tradnl" sz="4000" b="1" dirty="0">
              <a:solidFill>
                <a:schemeClr val="bg1"/>
              </a:solidFill>
            </a:endParaRPr>
          </a:p>
        </p:txBody>
      </p:sp>
      <p:sp>
        <p:nvSpPr>
          <p:cNvPr id="10" name="Rectángulo 9"/>
          <p:cNvSpPr/>
          <p:nvPr/>
        </p:nvSpPr>
        <p:spPr>
          <a:xfrm>
            <a:off x="7525810" y="1813714"/>
            <a:ext cx="4762500" cy="923330"/>
          </a:xfrm>
          <a:prstGeom prst="rect">
            <a:avLst/>
          </a:prstGeom>
        </p:spPr>
        <p:txBody>
          <a:bodyPr wrap="square">
            <a:spAutoFit/>
          </a:bodyPr>
          <a:lstStyle/>
          <a:p>
            <a:r>
              <a:rPr lang="es-AR" dirty="0">
                <a:solidFill>
                  <a:schemeClr val="bg1"/>
                </a:solidFill>
                <a:latin typeface="Century Gothic" panose="020B0502020202020204" pitchFamily="34" charset="0"/>
              </a:rPr>
              <a:t>El aislamiento entre los rebajes de </a:t>
            </a:r>
            <a:r>
              <a:rPr lang="es-AR" dirty="0" err="1">
                <a:solidFill>
                  <a:schemeClr val="bg1"/>
                </a:solidFill>
                <a:latin typeface="Century Gothic" panose="020B0502020202020204" pitchFamily="34" charset="0"/>
              </a:rPr>
              <a:t>Yerua</a:t>
            </a:r>
            <a:r>
              <a:rPr lang="es-AR" dirty="0">
                <a:solidFill>
                  <a:schemeClr val="bg1"/>
                </a:solidFill>
                <a:latin typeface="Century Gothic" panose="020B0502020202020204" pitchFamily="34" charset="0"/>
              </a:rPr>
              <a:t> </a:t>
            </a:r>
            <a:endParaRPr lang="es-AR" dirty="0" smtClean="0">
              <a:solidFill>
                <a:schemeClr val="bg1"/>
              </a:solidFill>
              <a:latin typeface="Century Gothic" panose="020B0502020202020204" pitchFamily="34" charset="0"/>
            </a:endParaRPr>
          </a:p>
          <a:p>
            <a:r>
              <a:rPr lang="es-AR" dirty="0" smtClean="0">
                <a:solidFill>
                  <a:schemeClr val="bg1"/>
                </a:solidFill>
                <a:latin typeface="Century Gothic" panose="020B0502020202020204" pitchFamily="34" charset="0"/>
              </a:rPr>
              <a:t>dificulta </a:t>
            </a:r>
            <a:r>
              <a:rPr lang="es-AR" dirty="0">
                <a:solidFill>
                  <a:schemeClr val="bg1"/>
                </a:solidFill>
                <a:latin typeface="Century Gothic" panose="020B0502020202020204" pitchFamily="34" charset="0"/>
              </a:rPr>
              <a:t>la </a:t>
            </a:r>
            <a:r>
              <a:rPr lang="es-AR" dirty="0" smtClean="0">
                <a:solidFill>
                  <a:schemeClr val="bg1"/>
                </a:solidFill>
                <a:latin typeface="Century Gothic" panose="020B0502020202020204" pitchFamily="34" charset="0"/>
              </a:rPr>
              <a:t>continuidad </a:t>
            </a:r>
            <a:r>
              <a:rPr lang="es-AR" dirty="0">
                <a:solidFill>
                  <a:schemeClr val="bg1"/>
                </a:solidFill>
                <a:latin typeface="Century Gothic" panose="020B0502020202020204" pitchFamily="34" charset="0"/>
              </a:rPr>
              <a:t>del servicio y </a:t>
            </a:r>
            <a:r>
              <a:rPr lang="es-AR" dirty="0" smtClean="0">
                <a:solidFill>
                  <a:schemeClr val="bg1"/>
                </a:solidFill>
                <a:latin typeface="Century Gothic" panose="020B0502020202020204" pitchFamily="34" charset="0"/>
              </a:rPr>
              <a:t>las</a:t>
            </a:r>
          </a:p>
          <a:p>
            <a:r>
              <a:rPr lang="es-AR" dirty="0" smtClean="0">
                <a:solidFill>
                  <a:schemeClr val="bg1"/>
                </a:solidFill>
                <a:latin typeface="Century Gothic" panose="020B0502020202020204" pitchFamily="34" charset="0"/>
              </a:rPr>
              <a:t>tareas </a:t>
            </a:r>
            <a:r>
              <a:rPr lang="es-AR" dirty="0">
                <a:solidFill>
                  <a:schemeClr val="bg1"/>
                </a:solidFill>
                <a:latin typeface="Century Gothic" panose="020B0502020202020204" pitchFamily="34" charset="0"/>
              </a:rPr>
              <a:t>de mantenimiento.</a:t>
            </a:r>
          </a:p>
        </p:txBody>
      </p:sp>
      <p:sp>
        <p:nvSpPr>
          <p:cNvPr id="11" name="Flecha derecha 10"/>
          <p:cNvSpPr/>
          <p:nvPr/>
        </p:nvSpPr>
        <p:spPr>
          <a:xfrm>
            <a:off x="6368439" y="2040644"/>
            <a:ext cx="982639" cy="307211"/>
          </a:xfrm>
          <a:prstGeom prst="right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13" name="Rectángulo 12"/>
          <p:cNvSpPr/>
          <p:nvPr/>
        </p:nvSpPr>
        <p:spPr>
          <a:xfrm>
            <a:off x="12393666" y="2548193"/>
            <a:ext cx="10136710" cy="553998"/>
          </a:xfrm>
          <a:prstGeom prst="rect">
            <a:avLst/>
          </a:prstGeom>
        </p:spPr>
        <p:txBody>
          <a:bodyPr wrap="square">
            <a:spAutoFit/>
          </a:bodyPr>
          <a:lstStyle/>
          <a:p>
            <a:r>
              <a:rPr lang="es-AR" sz="1600" b="1" dirty="0" smtClean="0">
                <a:solidFill>
                  <a:schemeClr val="bg1"/>
                </a:solidFill>
              </a:rPr>
              <a:t>Conflicto: </a:t>
            </a:r>
            <a:r>
              <a:rPr lang="es-AR" sz="1400" dirty="0" smtClean="0">
                <a:solidFill>
                  <a:schemeClr val="bg1"/>
                </a:solidFill>
                <a:latin typeface="Century Gothic" panose="020B0502020202020204" pitchFamily="34" charset="0"/>
              </a:rPr>
              <a:t>El </a:t>
            </a:r>
            <a:r>
              <a:rPr lang="es-AR" sz="1400" dirty="0">
                <a:solidFill>
                  <a:schemeClr val="bg1"/>
                </a:solidFill>
                <a:latin typeface="Century Gothic" panose="020B0502020202020204" pitchFamily="34" charset="0"/>
              </a:rPr>
              <a:t>aislamiento entre los rebajes de </a:t>
            </a:r>
            <a:r>
              <a:rPr lang="es-AR" sz="1400" dirty="0" err="1">
                <a:solidFill>
                  <a:schemeClr val="bg1"/>
                </a:solidFill>
                <a:latin typeface="Century Gothic" panose="020B0502020202020204" pitchFamily="34" charset="0"/>
              </a:rPr>
              <a:t>Yerua</a:t>
            </a:r>
            <a:r>
              <a:rPr lang="es-AR" sz="1400" dirty="0">
                <a:solidFill>
                  <a:schemeClr val="bg1"/>
                </a:solidFill>
                <a:latin typeface="Century Gothic" panose="020B0502020202020204" pitchFamily="34" charset="0"/>
              </a:rPr>
              <a:t> dificulta la continuidad del servicio y </a:t>
            </a:r>
            <a:r>
              <a:rPr lang="es-AR" sz="1400" dirty="0" err="1">
                <a:solidFill>
                  <a:schemeClr val="bg1"/>
                </a:solidFill>
                <a:latin typeface="Century Gothic" panose="020B0502020202020204" pitchFamily="34" charset="0"/>
              </a:rPr>
              <a:t>lastareas</a:t>
            </a:r>
            <a:r>
              <a:rPr lang="es-AR" sz="1400" dirty="0">
                <a:solidFill>
                  <a:schemeClr val="bg1"/>
                </a:solidFill>
                <a:latin typeface="Century Gothic" panose="020B0502020202020204" pitchFamily="34" charset="0"/>
              </a:rPr>
              <a:t> de mantenimiento.</a:t>
            </a:r>
          </a:p>
        </p:txBody>
      </p:sp>
      <p:sp>
        <p:nvSpPr>
          <p:cNvPr id="14" name="CuadroTexto 13"/>
          <p:cNvSpPr txBox="1"/>
          <p:nvPr/>
        </p:nvSpPr>
        <p:spPr>
          <a:xfrm>
            <a:off x="7723394" y="1822262"/>
            <a:ext cx="3036449" cy="707886"/>
          </a:xfrm>
          <a:prstGeom prst="rect">
            <a:avLst/>
          </a:prstGeom>
          <a:noFill/>
        </p:spPr>
        <p:txBody>
          <a:bodyPr wrap="square" rtlCol="0">
            <a:spAutoFit/>
          </a:bodyPr>
          <a:lstStyle/>
          <a:p>
            <a:r>
              <a:rPr lang="es-ES_tradnl" sz="4000" b="1" dirty="0" smtClean="0">
                <a:solidFill>
                  <a:schemeClr val="bg1"/>
                </a:solidFill>
              </a:rPr>
              <a:t>Proyecto</a:t>
            </a:r>
            <a:endParaRPr lang="es-ES_tradnl" sz="4000" b="1" dirty="0">
              <a:solidFill>
                <a:schemeClr val="bg1"/>
              </a:solidFill>
            </a:endParaRPr>
          </a:p>
        </p:txBody>
      </p:sp>
      <p:sp>
        <p:nvSpPr>
          <p:cNvPr id="15" name="Rectángulo 14"/>
          <p:cNvSpPr/>
          <p:nvPr/>
        </p:nvSpPr>
        <p:spPr>
          <a:xfrm>
            <a:off x="2007407" y="3102191"/>
            <a:ext cx="8058515" cy="1077218"/>
          </a:xfrm>
          <a:prstGeom prst="rect">
            <a:avLst/>
          </a:prstGeom>
        </p:spPr>
        <p:txBody>
          <a:bodyPr wrap="square">
            <a:spAutoFit/>
          </a:bodyPr>
          <a:lstStyle/>
          <a:p>
            <a:r>
              <a:rPr lang="es-AR" sz="3200" i="1" dirty="0">
                <a:solidFill>
                  <a:schemeClr val="bg1"/>
                </a:solidFill>
                <a:latin typeface="Arial" panose="020B0604020202020204" pitchFamily="34" charset="0"/>
                <a:cs typeface="Arial" panose="020B0604020202020204" pitchFamily="34" charset="0"/>
              </a:rPr>
              <a:t>“</a:t>
            </a:r>
            <a:r>
              <a:rPr lang="es-AR" sz="3200" dirty="0">
                <a:solidFill>
                  <a:schemeClr val="bg1"/>
                </a:solidFill>
                <a:latin typeface="Century Gothic" panose="020B0502020202020204" pitchFamily="34" charset="0"/>
              </a:rPr>
              <a:t>Mejoramiento y ampliación redes 13,2 </a:t>
            </a:r>
            <a:r>
              <a:rPr lang="es-AR" sz="3200" dirty="0" err="1">
                <a:solidFill>
                  <a:schemeClr val="bg1"/>
                </a:solidFill>
                <a:latin typeface="Century Gothic" panose="020B0502020202020204" pitchFamily="34" charset="0"/>
              </a:rPr>
              <a:t>kV</a:t>
            </a:r>
            <a:r>
              <a:rPr lang="es-AR" sz="3200" dirty="0">
                <a:solidFill>
                  <a:schemeClr val="bg1"/>
                </a:solidFill>
                <a:latin typeface="Century Gothic" panose="020B0502020202020204" pitchFamily="34" charset="0"/>
              </a:rPr>
              <a:t> zona sur de Concordia”.</a:t>
            </a:r>
            <a:endParaRPr lang="es-ES_tradnl" sz="3200" dirty="0">
              <a:solidFill>
                <a:schemeClr val="bg1"/>
              </a:solidFill>
            </a:endParaRPr>
          </a:p>
        </p:txBody>
      </p:sp>
      <p:sp>
        <p:nvSpPr>
          <p:cNvPr id="16" name="Rectángulo redondeado 15"/>
          <p:cNvSpPr/>
          <p:nvPr/>
        </p:nvSpPr>
        <p:spPr>
          <a:xfrm>
            <a:off x="1906418" y="3102191"/>
            <a:ext cx="8058515" cy="14423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Flecha en U 17"/>
          <p:cNvSpPr/>
          <p:nvPr/>
        </p:nvSpPr>
        <p:spPr>
          <a:xfrm rot="5400000">
            <a:off x="9769563" y="2607941"/>
            <a:ext cx="1680225" cy="914400"/>
          </a:xfrm>
          <a:prstGeom prst="uturn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s-ES_tradnl">
              <a:solidFill>
                <a:schemeClr val="dk1"/>
              </a:solidFill>
            </a:endParaRPr>
          </a:p>
        </p:txBody>
      </p:sp>
      <p:sp>
        <p:nvSpPr>
          <p:cNvPr id="20" name="Flecha doblada 19"/>
          <p:cNvSpPr/>
          <p:nvPr/>
        </p:nvSpPr>
        <p:spPr>
          <a:xfrm rot="16200000">
            <a:off x="377783" y="2840454"/>
            <a:ext cx="1161354" cy="1068709"/>
          </a:xfrm>
          <a:prstGeom prst="bent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s-ES_tradnl">
              <a:solidFill>
                <a:schemeClr val="dk1"/>
              </a:solidFill>
            </a:endParaRP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263" y="3462134"/>
            <a:ext cx="1082422" cy="1082422"/>
          </a:xfrm>
          <a:prstGeom prst="rect">
            <a:avLst/>
          </a:prstGeom>
        </p:spPr>
      </p:pic>
    </p:spTree>
    <p:extLst>
      <p:ext uri="{BB962C8B-B14F-4D97-AF65-F5344CB8AC3E}">
        <p14:creationId xmlns:p14="http://schemas.microsoft.com/office/powerpoint/2010/main" val="3072015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0" presetClass="path" presetSubtype="0" accel="50000" decel="50000" fill="hold" grpId="1" nodeType="afterEffect">
                                  <p:stCondLst>
                                    <p:cond delay="0"/>
                                  </p:stCondLst>
                                  <p:childTnLst>
                                    <p:animMotion origin="layout" path="M 0.00013 -1.11111E-6 C -0.00872 0.00417 0.02435 0.06505 0.01432 0.08958 C 0.0043 0.11412 -0.01068 0.13542 -0.06042 0.14699 C -0.11003 0.15857 -0.18984 0.15417 -0.28372 0.15903 C -0.35404 0.16898 -0.61198 0.14329 -0.61198 0.17222 " pathEditMode="relative" rAng="0" ptsTypes="AAAAA">
                                      <p:cBhvr>
                                        <p:cTn id="16" dur="2000" fill="hold"/>
                                        <p:tgtEl>
                                          <p:spTgt spid="5"/>
                                        </p:tgtEl>
                                        <p:attrNameLst>
                                          <p:attrName>ppt_x</p:attrName>
                                          <p:attrName>ppt_y</p:attrName>
                                        </p:attrNameLst>
                                      </p:cBhvr>
                                      <p:rCtr x="-29805" y="8611"/>
                                    </p:animMotion>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1" nodeType="clickEffect">
                                  <p:stCondLst>
                                    <p:cond delay="0"/>
                                  </p:stCondLst>
                                  <p:childTnLst>
                                    <p:animEffect transition="out" filter="wipe(left)">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36" presetClass="path" presetSubtype="0" accel="50000" decel="50000" fill="hold" grpId="1" nodeType="withEffect">
                                  <p:stCondLst>
                                    <p:cond delay="0"/>
                                  </p:stCondLst>
                                  <p:childTnLst>
                                    <p:animMotion origin="layout" path="M -1.45833E-6 7.40741E-7 L -1.45833E-6 0.23218 C -1.45833E-6 0.33611 -0.27773 0.46435 -0.50299 0.46435 L -1.0056 0.46435 " pathEditMode="relative" rAng="0" ptsTypes="AAAA">
                                      <p:cBhvr>
                                        <p:cTn id="31" dur="2000" fill="hold"/>
                                        <p:tgtEl>
                                          <p:spTgt spid="8"/>
                                        </p:tgtEl>
                                        <p:attrNameLst>
                                          <p:attrName>ppt_x</p:attrName>
                                          <p:attrName>ppt_y</p:attrName>
                                        </p:attrNameLst>
                                      </p:cBhvr>
                                      <p:rCtr x="-50286" y="23218"/>
                                    </p:animMotion>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xit" presetSubtype="8" fill="hold" grpId="1" nodeType="clickEffect">
                                  <p:stCondLst>
                                    <p:cond delay="0"/>
                                  </p:stCondLst>
                                  <p:childTnLst>
                                    <p:animEffect transition="out" filter="wipe(left)">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36" presetClass="path" presetSubtype="0" accel="50000" decel="50000" fill="hold" grpId="0" nodeType="withEffect">
                                  <p:stCondLst>
                                    <p:cond delay="0"/>
                                  </p:stCondLst>
                                  <p:childTnLst>
                                    <p:animMotion origin="layout" path="M -1.45833E-6 4.44444E-6 L -1.45833E-6 0.24513 C -1.45833E-6 0.35509 -0.28021 0.49097 -0.50651 0.49097 L -1.01185 0.49097 " pathEditMode="relative" rAng="0" ptsTypes="AAAA">
                                      <p:cBhvr>
                                        <p:cTn id="51" dur="2000" fill="hold"/>
                                        <p:tgtEl>
                                          <p:spTgt spid="13"/>
                                        </p:tgtEl>
                                        <p:attrNameLst>
                                          <p:attrName>ppt_x</p:attrName>
                                          <p:attrName>ppt_y</p:attrName>
                                        </p:attrNameLst>
                                      </p:cBhvr>
                                      <p:rCtr x="-50599" y="24537"/>
                                    </p:animMotion>
                                  </p:childTnLst>
                                </p:cTn>
                              </p:par>
                              <p:par>
                                <p:cTn id="52" presetID="22" presetClass="entr" presetSubtype="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500"/>
                                        <p:tgtEl>
                                          <p:spTgt spid="18"/>
                                        </p:tgtEl>
                                      </p:cBhvr>
                                    </p:animEffect>
                                  </p:childTnLst>
                                </p:cTn>
                              </p:par>
                            </p:childTnLst>
                          </p:cTn>
                        </p:par>
                        <p:par>
                          <p:cTn id="55" fill="hold">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right)">
                                      <p:cBhvr>
                                        <p:cTn id="58" dur="500"/>
                                        <p:tgtEl>
                                          <p:spTgt spid="1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par>
                                <p:cTn id="62" presetID="26"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80">
                                          <p:stCondLst>
                                            <p:cond delay="0"/>
                                          </p:stCondLst>
                                        </p:cTn>
                                        <p:tgtEl>
                                          <p:spTgt spid="21"/>
                                        </p:tgtEl>
                                      </p:cBhvr>
                                    </p:animEffect>
                                    <p:anim calcmode="lin" valueType="num">
                                      <p:cBhvr>
                                        <p:cTn id="6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0" dur="26">
                                          <p:stCondLst>
                                            <p:cond delay="650"/>
                                          </p:stCondLst>
                                        </p:cTn>
                                        <p:tgtEl>
                                          <p:spTgt spid="21"/>
                                        </p:tgtEl>
                                      </p:cBhvr>
                                      <p:to x="100000" y="60000"/>
                                    </p:animScale>
                                    <p:animScale>
                                      <p:cBhvr>
                                        <p:cTn id="71" dur="166" decel="50000">
                                          <p:stCondLst>
                                            <p:cond delay="676"/>
                                          </p:stCondLst>
                                        </p:cTn>
                                        <p:tgtEl>
                                          <p:spTgt spid="21"/>
                                        </p:tgtEl>
                                      </p:cBhvr>
                                      <p:to x="100000" y="100000"/>
                                    </p:animScale>
                                    <p:animScale>
                                      <p:cBhvr>
                                        <p:cTn id="72" dur="26">
                                          <p:stCondLst>
                                            <p:cond delay="1312"/>
                                          </p:stCondLst>
                                        </p:cTn>
                                        <p:tgtEl>
                                          <p:spTgt spid="21"/>
                                        </p:tgtEl>
                                      </p:cBhvr>
                                      <p:to x="100000" y="80000"/>
                                    </p:animScale>
                                    <p:animScale>
                                      <p:cBhvr>
                                        <p:cTn id="73" dur="166" decel="50000">
                                          <p:stCondLst>
                                            <p:cond delay="1338"/>
                                          </p:stCondLst>
                                        </p:cTn>
                                        <p:tgtEl>
                                          <p:spTgt spid="21"/>
                                        </p:tgtEl>
                                      </p:cBhvr>
                                      <p:to x="100000" y="100000"/>
                                    </p:animScale>
                                    <p:animScale>
                                      <p:cBhvr>
                                        <p:cTn id="74" dur="26">
                                          <p:stCondLst>
                                            <p:cond delay="1642"/>
                                          </p:stCondLst>
                                        </p:cTn>
                                        <p:tgtEl>
                                          <p:spTgt spid="21"/>
                                        </p:tgtEl>
                                      </p:cBhvr>
                                      <p:to x="100000" y="90000"/>
                                    </p:animScale>
                                    <p:animScale>
                                      <p:cBhvr>
                                        <p:cTn id="75" dur="166" decel="50000">
                                          <p:stCondLst>
                                            <p:cond delay="1668"/>
                                          </p:stCondLst>
                                        </p:cTn>
                                        <p:tgtEl>
                                          <p:spTgt spid="21"/>
                                        </p:tgtEl>
                                      </p:cBhvr>
                                      <p:to x="100000" y="100000"/>
                                    </p:animScale>
                                    <p:animScale>
                                      <p:cBhvr>
                                        <p:cTn id="76" dur="26">
                                          <p:stCondLst>
                                            <p:cond delay="1808"/>
                                          </p:stCondLst>
                                        </p:cTn>
                                        <p:tgtEl>
                                          <p:spTgt spid="21"/>
                                        </p:tgtEl>
                                      </p:cBhvr>
                                      <p:to x="100000" y="95000"/>
                                    </p:animScale>
                                    <p:animScale>
                                      <p:cBhvr>
                                        <p:cTn id="77" dur="166" decel="50000">
                                          <p:stCondLst>
                                            <p:cond delay="1834"/>
                                          </p:stCondLst>
                                        </p:cTn>
                                        <p:tgtEl>
                                          <p:spTgt spid="21"/>
                                        </p:tgtEl>
                                      </p:cBhvr>
                                      <p:to x="100000" y="100000"/>
                                    </p:animScale>
                                  </p:childTnLst>
                                </p:cTn>
                              </p:par>
                            </p:childTnLst>
                          </p:cTn>
                        </p:par>
                        <p:par>
                          <p:cTn id="78" fill="hold">
                            <p:stCondLst>
                              <p:cond delay="4000"/>
                            </p:stCondLst>
                            <p:childTnLst>
                              <p:par>
                                <p:cTn id="79" presetID="22" presetClass="entr" presetSubtype="4"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down)">
                                      <p:cBhvr>
                                        <p:cTn id="8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P spid="6" grpId="0"/>
      <p:bldP spid="6" grpId="1"/>
      <p:bldP spid="7" grpId="0" animBg="1"/>
      <p:bldP spid="8" grpId="1"/>
      <p:bldP spid="9" grpId="0"/>
      <p:bldP spid="10" grpId="0"/>
      <p:bldP spid="10" grpId="1"/>
      <p:bldP spid="11" grpId="0" animBg="1"/>
      <p:bldP spid="13" grpId="0"/>
      <p:bldP spid="14" grpId="0"/>
      <p:bldP spid="15" grpId="0"/>
      <p:bldP spid="16" grpId="0" animBg="1"/>
      <p:bldP spid="18"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22212" b="8081"/>
          <a:stretch/>
        </p:blipFill>
        <p:spPr>
          <a:xfrm>
            <a:off x="-49482" y="0"/>
            <a:ext cx="12213720" cy="6906545"/>
          </a:xfrm>
          <a:prstGeom prst="rect">
            <a:avLst/>
          </a:prstGeom>
        </p:spPr>
      </p:pic>
      <p:sp>
        <p:nvSpPr>
          <p:cNvPr id="5" name="Elipse 4"/>
          <p:cNvSpPr/>
          <p:nvPr/>
        </p:nvSpPr>
        <p:spPr>
          <a:xfrm>
            <a:off x="7086685" y="4007296"/>
            <a:ext cx="1105786" cy="1818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FF0000"/>
              </a:solidFill>
            </a:endParaRPr>
          </a:p>
        </p:txBody>
      </p:sp>
      <p:sp>
        <p:nvSpPr>
          <p:cNvPr id="6" name="CuadroTexto 5"/>
          <p:cNvSpPr txBox="1"/>
          <p:nvPr/>
        </p:nvSpPr>
        <p:spPr>
          <a:xfrm>
            <a:off x="5854681" y="1089737"/>
            <a:ext cx="2913474" cy="1015663"/>
          </a:xfrm>
          <a:prstGeom prst="rect">
            <a:avLst/>
          </a:prstGeom>
          <a:noFill/>
        </p:spPr>
        <p:txBody>
          <a:bodyPr wrap="square" rtlCol="0">
            <a:spAutoFit/>
          </a:bodyPr>
          <a:lstStyle/>
          <a:p>
            <a:r>
              <a:rPr lang="es-AR" sz="2000" b="1" dirty="0" smtClean="0">
                <a:solidFill>
                  <a:srgbClr val="FFFF00"/>
                </a:solidFill>
              </a:rPr>
              <a:t>Distancia:11,2 km</a:t>
            </a:r>
          </a:p>
          <a:p>
            <a:r>
              <a:rPr lang="es-AR" sz="2000" b="1" dirty="0" smtClean="0">
                <a:solidFill>
                  <a:srgbClr val="FFFF00"/>
                </a:solidFill>
              </a:rPr>
              <a:t>Conductor: 50mm ²</a:t>
            </a:r>
          </a:p>
          <a:p>
            <a:r>
              <a:rPr lang="es-AR" sz="2000" b="1" dirty="0" smtClean="0">
                <a:solidFill>
                  <a:srgbClr val="FFFF00"/>
                </a:solidFill>
              </a:rPr>
              <a:t>Poste: </a:t>
            </a:r>
            <a:r>
              <a:rPr lang="es-AR" sz="2000" b="1" dirty="0" err="1" smtClean="0">
                <a:solidFill>
                  <a:srgbClr val="FFFF00"/>
                </a:solidFill>
              </a:rPr>
              <a:t>H°A°</a:t>
            </a:r>
            <a:endParaRPr lang="es-AR" sz="2000" b="1" dirty="0">
              <a:solidFill>
                <a:srgbClr val="FFFF00"/>
              </a:solidFill>
            </a:endParaRPr>
          </a:p>
        </p:txBody>
      </p:sp>
      <p:sp>
        <p:nvSpPr>
          <p:cNvPr id="7" name="CuadroTexto 6"/>
          <p:cNvSpPr txBox="1"/>
          <p:nvPr/>
        </p:nvSpPr>
        <p:spPr>
          <a:xfrm>
            <a:off x="2563429" y="1583681"/>
            <a:ext cx="3543431" cy="707886"/>
          </a:xfrm>
          <a:prstGeom prst="rect">
            <a:avLst/>
          </a:prstGeom>
          <a:noFill/>
        </p:spPr>
        <p:txBody>
          <a:bodyPr wrap="square" rtlCol="0">
            <a:spAutoFit/>
          </a:bodyPr>
          <a:lstStyle/>
          <a:p>
            <a:r>
              <a:rPr lang="es-AR" sz="2000" dirty="0" smtClean="0">
                <a:solidFill>
                  <a:srgbClr val="26FA2B"/>
                </a:solidFill>
              </a:rPr>
              <a:t>Distancia:80 m</a:t>
            </a:r>
          </a:p>
          <a:p>
            <a:r>
              <a:rPr lang="es-AR" sz="2000" dirty="0" smtClean="0">
                <a:solidFill>
                  <a:srgbClr val="26FA2B"/>
                </a:solidFill>
              </a:rPr>
              <a:t>Conductor: </a:t>
            </a:r>
            <a:r>
              <a:rPr lang="es-AR" sz="2000" dirty="0" err="1" smtClean="0">
                <a:solidFill>
                  <a:srgbClr val="26FA2B"/>
                </a:solidFill>
              </a:rPr>
              <a:t>Subterraneo</a:t>
            </a:r>
            <a:r>
              <a:rPr lang="es-AR" sz="2000" dirty="0" smtClean="0">
                <a:solidFill>
                  <a:srgbClr val="26FA2B"/>
                </a:solidFill>
              </a:rPr>
              <a:t> 70mm²</a:t>
            </a:r>
            <a:endParaRPr lang="es-AR" sz="2000" dirty="0">
              <a:solidFill>
                <a:srgbClr val="26FA2B"/>
              </a:solidFill>
            </a:endParaRPr>
          </a:p>
        </p:txBody>
      </p:sp>
      <p:cxnSp>
        <p:nvCxnSpPr>
          <p:cNvPr id="8" name="Conector recto de flecha 7"/>
          <p:cNvCxnSpPr>
            <a:endCxn id="9" idx="2"/>
          </p:cNvCxnSpPr>
          <p:nvPr/>
        </p:nvCxnSpPr>
        <p:spPr>
          <a:xfrm flipV="1">
            <a:off x="3724486" y="882785"/>
            <a:ext cx="100123" cy="632425"/>
          </a:xfrm>
          <a:prstGeom prst="straightConnector1">
            <a:avLst/>
          </a:prstGeom>
          <a:ln w="28575">
            <a:solidFill>
              <a:srgbClr val="26FA2B"/>
            </a:solidFill>
            <a:tailEnd type="triangle"/>
          </a:ln>
        </p:spPr>
        <p:style>
          <a:lnRef idx="1">
            <a:schemeClr val="accent1"/>
          </a:lnRef>
          <a:fillRef idx="0">
            <a:schemeClr val="accent1"/>
          </a:fillRef>
          <a:effectRef idx="0">
            <a:schemeClr val="accent1"/>
          </a:effectRef>
          <a:fontRef idx="minor">
            <a:schemeClr val="tx1"/>
          </a:fontRef>
        </p:style>
      </p:cxnSp>
      <p:sp>
        <p:nvSpPr>
          <p:cNvPr id="9" name="Rectángulo redondeado 8"/>
          <p:cNvSpPr/>
          <p:nvPr/>
        </p:nvSpPr>
        <p:spPr>
          <a:xfrm>
            <a:off x="3564997" y="582351"/>
            <a:ext cx="519223" cy="300434"/>
          </a:xfrm>
          <a:prstGeom prst="roundRect">
            <a:avLst/>
          </a:prstGeom>
          <a:noFill/>
          <a:ln w="19050">
            <a:solidFill>
              <a:srgbClr val="26F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CuadroTexto 9"/>
          <p:cNvSpPr txBox="1"/>
          <p:nvPr/>
        </p:nvSpPr>
        <p:spPr>
          <a:xfrm>
            <a:off x="8486229" y="5109780"/>
            <a:ext cx="2880840" cy="1015663"/>
          </a:xfrm>
          <a:prstGeom prst="rect">
            <a:avLst/>
          </a:prstGeom>
          <a:noFill/>
        </p:spPr>
        <p:txBody>
          <a:bodyPr wrap="square" rtlCol="0">
            <a:spAutoFit/>
          </a:bodyPr>
          <a:lstStyle/>
          <a:p>
            <a:r>
              <a:rPr lang="es-AR" sz="2000" b="1" i="1" dirty="0">
                <a:solidFill>
                  <a:srgbClr val="FF0000"/>
                </a:solidFill>
              </a:rPr>
              <a:t>Distanci</a:t>
            </a:r>
            <a:r>
              <a:rPr lang="es-AR" sz="2000" b="1" dirty="0" smtClean="0">
                <a:solidFill>
                  <a:srgbClr val="FF0000"/>
                </a:solidFill>
              </a:rPr>
              <a:t>a: 2,6 </a:t>
            </a:r>
            <a:r>
              <a:rPr lang="es-AR" sz="2000" b="1" i="1" dirty="0" smtClean="0">
                <a:solidFill>
                  <a:srgbClr val="FF0000"/>
                </a:solidFill>
              </a:rPr>
              <a:t>km</a:t>
            </a:r>
          </a:p>
          <a:p>
            <a:r>
              <a:rPr lang="es-AR" sz="2000" b="1" i="1" dirty="0">
                <a:solidFill>
                  <a:srgbClr val="FF0000"/>
                </a:solidFill>
              </a:rPr>
              <a:t>Conductor: 50mm²</a:t>
            </a:r>
          </a:p>
          <a:p>
            <a:r>
              <a:rPr lang="es-AR" sz="2000" b="1" i="1" dirty="0">
                <a:solidFill>
                  <a:srgbClr val="FF0000"/>
                </a:solidFill>
              </a:rPr>
              <a:t>Poste: </a:t>
            </a:r>
            <a:r>
              <a:rPr lang="es-AR" sz="2000" b="1" i="1" dirty="0" err="1">
                <a:solidFill>
                  <a:srgbClr val="FF0000"/>
                </a:solidFill>
              </a:rPr>
              <a:t>H°</a:t>
            </a:r>
            <a:r>
              <a:rPr lang="es-AR" sz="2000" b="1" i="1" dirty="0">
                <a:solidFill>
                  <a:srgbClr val="FF0000"/>
                </a:solidFill>
              </a:rPr>
              <a:t> </a:t>
            </a:r>
            <a:r>
              <a:rPr lang="es-AR" sz="2000" b="1" i="1" dirty="0" err="1">
                <a:solidFill>
                  <a:srgbClr val="FF0000"/>
                </a:solidFill>
              </a:rPr>
              <a:t>A°</a:t>
            </a:r>
            <a:endParaRPr lang="es-AR" sz="2000" b="1" i="1" dirty="0">
              <a:solidFill>
                <a:srgbClr val="FF0000"/>
              </a:solidFill>
            </a:endParaRPr>
          </a:p>
        </p:txBody>
      </p:sp>
      <p:sp>
        <p:nvSpPr>
          <p:cNvPr id="12" name="Rectángulo redondeado 11"/>
          <p:cNvSpPr/>
          <p:nvPr/>
        </p:nvSpPr>
        <p:spPr>
          <a:xfrm>
            <a:off x="1626202" y="3612519"/>
            <a:ext cx="4771314" cy="819308"/>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A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138" y="820126"/>
            <a:ext cx="3154074" cy="3243590"/>
          </a:xfrm>
          <a:prstGeom prst="ellipse">
            <a:avLst/>
          </a:prstGeom>
          <a:ln>
            <a:noFill/>
          </a:ln>
          <a:effectLst>
            <a:softEdge rad="112500"/>
          </a:effectLst>
        </p:spPr>
      </p:pic>
      <p:pic>
        <p:nvPicPr>
          <p:cNvPr id="17" name="Imagen 16"/>
          <p:cNvPicPr>
            <a:picLocks noChangeAspect="1"/>
          </p:cNvPicPr>
          <p:nvPr/>
        </p:nvPicPr>
        <p:blipFill rotWithShape="1">
          <a:blip r:embed="rId4" cstate="print">
            <a:extLst>
              <a:ext uri="{28A0092B-C50C-407E-A947-70E740481C1C}">
                <a14:useLocalDpi xmlns:a14="http://schemas.microsoft.com/office/drawing/2010/main" val="0"/>
              </a:ext>
            </a:extLst>
          </a:blip>
          <a:srcRect l="23931" t="3077" r="24530" b="4103"/>
          <a:stretch/>
        </p:blipFill>
        <p:spPr>
          <a:xfrm>
            <a:off x="1197382" y="832043"/>
            <a:ext cx="1170234" cy="210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p:cNvPicPr>
            <a:picLocks noChangeAspect="1"/>
          </p:cNvPicPr>
          <p:nvPr/>
        </p:nvPicPr>
        <p:blipFill>
          <a:blip r:embed="rId5">
            <a:extLst>
              <a:ext uri="{BEBA8EAE-BF5A-486C-A8C5-ECC9F3942E4B}">
                <a14:imgProps xmlns:a14="http://schemas.microsoft.com/office/drawing/2010/main">
                  <a14:imgLayer r:embed="rId6">
                    <a14:imgEffect>
                      <a14:colorTemperature colorTemp="4124"/>
                    </a14:imgEffect>
                    <a14:imgEffect>
                      <a14:saturation sat="177000"/>
                    </a14:imgEffect>
                  </a14:imgLayer>
                </a14:imgProps>
              </a:ext>
              <a:ext uri="{28A0092B-C50C-407E-A947-70E740481C1C}">
                <a14:useLocalDpi xmlns:a14="http://schemas.microsoft.com/office/drawing/2010/main" val="0"/>
              </a:ext>
            </a:extLst>
          </a:blip>
          <a:stretch>
            <a:fillRect/>
          </a:stretch>
        </p:blipFill>
        <p:spPr>
          <a:xfrm>
            <a:off x="10231821" y="0"/>
            <a:ext cx="1960179" cy="701109"/>
          </a:xfrm>
          <a:prstGeom prst="rect">
            <a:avLst/>
          </a:prstGeom>
          <a:ln>
            <a:noFill/>
          </a:ln>
          <a:effectLst>
            <a:glow>
              <a:schemeClr val="bg2">
                <a:alpha val="98000"/>
              </a:schemeClr>
            </a:glow>
            <a:outerShdw blurRad="50800" dist="50800" sx="1000" sy="1000" algn="ctr" rotWithShape="0">
              <a:schemeClr val="accent2">
                <a:lumMod val="40000"/>
                <a:lumOff val="60000"/>
              </a:schemeClr>
            </a:outerShdw>
            <a:softEdge rad="127000"/>
          </a:effectLst>
        </p:spPr>
        <p:style>
          <a:lnRef idx="0">
            <a:scrgbClr r="0" g="0" b="0"/>
          </a:lnRef>
          <a:fillRef idx="1001">
            <a:schemeClr val="lt2"/>
          </a:fillRef>
          <a:effectRef idx="0">
            <a:scrgbClr r="0" g="0" b="0"/>
          </a:effectRef>
          <a:fontRef idx="major"/>
        </p:style>
      </p:pic>
      <p:sp>
        <p:nvSpPr>
          <p:cNvPr id="19" name="CuadroTexto 18"/>
          <p:cNvSpPr txBox="1"/>
          <p:nvPr/>
        </p:nvSpPr>
        <p:spPr>
          <a:xfrm>
            <a:off x="1756943" y="3791340"/>
            <a:ext cx="4572000" cy="461665"/>
          </a:xfrm>
          <a:prstGeom prst="rect">
            <a:avLst/>
          </a:prstGeom>
          <a:noFill/>
        </p:spPr>
        <p:txBody>
          <a:bodyPr wrap="square" rtlCol="0">
            <a:spAutoFit/>
          </a:bodyPr>
          <a:lstStyle/>
          <a:p>
            <a:r>
              <a:rPr lang="es-AR" sz="2400" b="1" dirty="0" smtClean="0">
                <a:solidFill>
                  <a:srgbClr val="00B0F0"/>
                </a:solidFill>
              </a:rPr>
              <a:t>Longitud total proyectada 13,9 km</a:t>
            </a:r>
            <a:endParaRPr lang="es-AR" sz="2400" b="1" dirty="0">
              <a:solidFill>
                <a:srgbClr val="00B0F0"/>
              </a:solidFill>
            </a:endParaRPr>
          </a:p>
        </p:txBody>
      </p:sp>
      <p:cxnSp>
        <p:nvCxnSpPr>
          <p:cNvPr id="20" name="Conector recto 19"/>
          <p:cNvCxnSpPr/>
          <p:nvPr/>
        </p:nvCxnSpPr>
        <p:spPr>
          <a:xfrm flipH="1" flipV="1">
            <a:off x="4259460" y="5761443"/>
            <a:ext cx="6103916" cy="498764"/>
          </a:xfrm>
          <a:prstGeom prst="line">
            <a:avLst/>
          </a:prstGeom>
          <a:ln w="38100">
            <a:solidFill>
              <a:srgbClr val="26FA2B"/>
            </a:solidFill>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3724486" y="5185582"/>
            <a:ext cx="3039035" cy="461665"/>
          </a:xfrm>
          <a:prstGeom prst="rect">
            <a:avLst/>
          </a:prstGeom>
          <a:noFill/>
        </p:spPr>
        <p:txBody>
          <a:bodyPr wrap="square" rtlCol="0">
            <a:spAutoFit/>
          </a:bodyPr>
          <a:lstStyle/>
          <a:p>
            <a:r>
              <a:rPr lang="es-AR" sz="2400" b="1" i="1" dirty="0" smtClean="0">
                <a:solidFill>
                  <a:srgbClr val="26FA2B"/>
                </a:solidFill>
              </a:rPr>
              <a:t>Línea existente YN</a:t>
            </a:r>
            <a:endParaRPr lang="es-AR" sz="2400" b="1" i="1" dirty="0">
              <a:solidFill>
                <a:srgbClr val="26FA2B"/>
              </a:solidFill>
            </a:endParaRPr>
          </a:p>
        </p:txBody>
      </p:sp>
      <p:sp>
        <p:nvSpPr>
          <p:cNvPr id="25" name="Elipse 24"/>
          <p:cNvSpPr/>
          <p:nvPr/>
        </p:nvSpPr>
        <p:spPr>
          <a:xfrm>
            <a:off x="8072802" y="752397"/>
            <a:ext cx="411946" cy="4186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Elipse 32"/>
          <p:cNvSpPr/>
          <p:nvPr/>
        </p:nvSpPr>
        <p:spPr>
          <a:xfrm>
            <a:off x="7433605" y="5814488"/>
            <a:ext cx="411946" cy="41860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Rectángulo redondeado 33"/>
          <p:cNvSpPr/>
          <p:nvPr/>
        </p:nvSpPr>
        <p:spPr>
          <a:xfrm>
            <a:off x="8241953" y="4452131"/>
            <a:ext cx="2562307" cy="5098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35" name="CuadroTexto 34"/>
          <p:cNvSpPr txBox="1"/>
          <p:nvPr/>
        </p:nvSpPr>
        <p:spPr>
          <a:xfrm>
            <a:off x="8278775" y="4463442"/>
            <a:ext cx="3039035" cy="461665"/>
          </a:xfrm>
          <a:prstGeom prst="rect">
            <a:avLst/>
          </a:prstGeom>
          <a:noFill/>
        </p:spPr>
        <p:txBody>
          <a:bodyPr wrap="square" rtlCol="0">
            <a:spAutoFit/>
          </a:bodyPr>
          <a:lstStyle/>
          <a:p>
            <a:r>
              <a:rPr lang="es-AR" sz="2400" b="1" i="1" dirty="0" smtClean="0">
                <a:solidFill>
                  <a:srgbClr val="FF0000"/>
                </a:solidFill>
              </a:rPr>
              <a:t>Nueva interconexión</a:t>
            </a:r>
            <a:endParaRPr lang="es-AR" sz="2400" b="1" i="1" dirty="0">
              <a:solidFill>
                <a:srgbClr val="FF0000"/>
              </a:solidFill>
            </a:endParaRPr>
          </a:p>
        </p:txBody>
      </p:sp>
      <p:sp>
        <p:nvSpPr>
          <p:cNvPr id="36" name="Rectángulo redondeado 35"/>
          <p:cNvSpPr/>
          <p:nvPr/>
        </p:nvSpPr>
        <p:spPr>
          <a:xfrm>
            <a:off x="6791648" y="139385"/>
            <a:ext cx="2562307" cy="5098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37" name="CuadroTexto 36"/>
          <p:cNvSpPr txBox="1"/>
          <p:nvPr/>
        </p:nvSpPr>
        <p:spPr>
          <a:xfrm>
            <a:off x="7034253" y="138379"/>
            <a:ext cx="3039035" cy="461665"/>
          </a:xfrm>
          <a:prstGeom prst="rect">
            <a:avLst/>
          </a:prstGeom>
          <a:noFill/>
        </p:spPr>
        <p:txBody>
          <a:bodyPr wrap="square" rtlCol="0">
            <a:spAutoFit/>
          </a:bodyPr>
          <a:lstStyle/>
          <a:p>
            <a:r>
              <a:rPr lang="es-AR" sz="2400" b="1" i="1" dirty="0" smtClean="0">
                <a:solidFill>
                  <a:srgbClr val="FFFF00"/>
                </a:solidFill>
              </a:rPr>
              <a:t>Línea a mejorar</a:t>
            </a:r>
            <a:endParaRPr lang="es-AR" sz="2400" b="1" i="1" dirty="0">
              <a:solidFill>
                <a:srgbClr val="FFFF00"/>
              </a:solidFill>
            </a:endParaRPr>
          </a:p>
        </p:txBody>
      </p:sp>
      <p:sp>
        <p:nvSpPr>
          <p:cNvPr id="38" name="Rectángulo redondeado 37"/>
          <p:cNvSpPr/>
          <p:nvPr/>
        </p:nvSpPr>
        <p:spPr>
          <a:xfrm>
            <a:off x="2730706" y="22478"/>
            <a:ext cx="2562307" cy="5098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39" name="CuadroTexto 38"/>
          <p:cNvSpPr txBox="1"/>
          <p:nvPr/>
        </p:nvSpPr>
        <p:spPr>
          <a:xfrm>
            <a:off x="2815626" y="48194"/>
            <a:ext cx="3039035" cy="461665"/>
          </a:xfrm>
          <a:prstGeom prst="rect">
            <a:avLst/>
          </a:prstGeom>
          <a:noFill/>
        </p:spPr>
        <p:txBody>
          <a:bodyPr wrap="square" rtlCol="0">
            <a:spAutoFit/>
          </a:bodyPr>
          <a:lstStyle/>
          <a:p>
            <a:r>
              <a:rPr lang="es-AR" sz="2400" b="1" i="1" dirty="0" smtClean="0">
                <a:solidFill>
                  <a:srgbClr val="00B050"/>
                </a:solidFill>
              </a:rPr>
              <a:t>Tramo subterráneo</a:t>
            </a:r>
            <a:endParaRPr lang="es-AR" sz="2400" b="1" i="1" dirty="0">
              <a:solidFill>
                <a:srgbClr val="00B050"/>
              </a:solidFill>
            </a:endParaRPr>
          </a:p>
        </p:txBody>
      </p:sp>
    </p:spTree>
    <p:extLst>
      <p:ext uri="{BB962C8B-B14F-4D97-AF65-F5344CB8AC3E}">
        <p14:creationId xmlns:p14="http://schemas.microsoft.com/office/powerpoint/2010/main" val="323317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par>
                                <p:cTn id="51" presetID="2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6" presetClass="emph" presetSubtype="0" fill="hold" grpId="1" nodeType="withEffect">
                                  <p:stCondLst>
                                    <p:cond delay="0"/>
                                  </p:stCondLst>
                                  <p:childTnLst>
                                    <p:animScale>
                                      <p:cBhvr>
                                        <p:cTn id="63" dur="2000" fill="hold"/>
                                        <p:tgtEl>
                                          <p:spTgt spid="12"/>
                                        </p:tgtEl>
                                      </p:cBhvr>
                                      <p:by x="150000" y="150000"/>
                                    </p:animScale>
                                  </p:childTnLst>
                                </p:cTn>
                              </p:par>
                              <p:par>
                                <p:cTn id="64" presetID="6" presetClass="emph" presetSubtype="0" fill="hold" grpId="1" nodeType="withEffect">
                                  <p:stCondLst>
                                    <p:cond delay="0"/>
                                  </p:stCondLst>
                                  <p:childTnLst>
                                    <p:animScale>
                                      <p:cBhvr>
                                        <p:cTn id="65"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P spid="10" grpId="0"/>
      <p:bldP spid="12" grpId="0" animBg="1"/>
      <p:bldP spid="12" grpId="1" animBg="1"/>
      <p:bldP spid="19" grpId="0"/>
      <p:bldP spid="19" grpId="1"/>
      <p:bldP spid="34" grpId="0" animBg="1"/>
      <p:bldP spid="35" grpId="0"/>
      <p:bldP spid="36" grpId="0" animBg="1"/>
      <p:bldP spid="37" grpId="0"/>
      <p:bldP spid="38" grpId="0" animBg="1"/>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553950" cy="6943725"/>
          </a:xfrm>
          <a:prstGeom prst="rect">
            <a:avLst/>
          </a:prstGeom>
        </p:spPr>
      </p:pic>
      <p:sp>
        <p:nvSpPr>
          <p:cNvPr id="5" name="Rectángulo 4"/>
          <p:cNvSpPr/>
          <p:nvPr/>
        </p:nvSpPr>
        <p:spPr>
          <a:xfrm>
            <a:off x="990600" y="190500"/>
            <a:ext cx="10725150" cy="15811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6" name="CuadroTexto 5"/>
          <p:cNvSpPr txBox="1"/>
          <p:nvPr/>
        </p:nvSpPr>
        <p:spPr>
          <a:xfrm>
            <a:off x="2305050" y="209550"/>
            <a:ext cx="9886950" cy="1107996"/>
          </a:xfrm>
          <a:prstGeom prst="rect">
            <a:avLst/>
          </a:prstGeom>
          <a:noFill/>
          <a:effectLst>
            <a:glow rad="101600">
              <a:schemeClr val="accent4">
                <a:satMod val="175000"/>
                <a:alpha val="40000"/>
              </a:schemeClr>
            </a:glow>
          </a:effectLst>
        </p:spPr>
        <p:txBody>
          <a:bodyPr wrap="square" rtlCol="0">
            <a:spAutoFit/>
          </a:bodyPr>
          <a:lstStyle/>
          <a:p>
            <a:r>
              <a:rPr lang="es-ES_tradnl" sz="6600" dirty="0" smtClean="0">
                <a:solidFill>
                  <a:schemeClr val="bg1"/>
                </a:solidFill>
              </a:rPr>
              <a:t>¿Hacia a donde vamos?</a:t>
            </a:r>
            <a:endParaRPr lang="es-ES_tradnl" sz="6600" dirty="0">
              <a:solidFill>
                <a:schemeClr val="bg1"/>
              </a:solidFill>
            </a:endParaRPr>
          </a:p>
        </p:txBody>
      </p:sp>
    </p:spTree>
    <p:extLst>
      <p:ext uri="{BB962C8B-B14F-4D97-AF65-F5344CB8AC3E}">
        <p14:creationId xmlns:p14="http://schemas.microsoft.com/office/powerpoint/2010/main" val="11985731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256539" y="352859"/>
            <a:ext cx="2293035" cy="646331"/>
          </a:xfrm>
          <a:prstGeom prst="rect">
            <a:avLst/>
          </a:prstGeom>
          <a:noFill/>
        </p:spPr>
        <p:txBody>
          <a:bodyPr wrap="square" rtlCol="0">
            <a:spAutoFit/>
          </a:bodyPr>
          <a:lstStyle/>
          <a:p>
            <a:r>
              <a:rPr lang="es-ES_tradnl" sz="3600" dirty="0" smtClean="0">
                <a:solidFill>
                  <a:schemeClr val="bg1"/>
                </a:solidFill>
              </a:rPr>
              <a:t>Objetivos</a:t>
            </a:r>
            <a:endParaRPr lang="es-ES_tradnl" sz="3600" dirty="0">
              <a:solidFill>
                <a:schemeClr val="bg1"/>
              </a:solidFill>
            </a:endParaRPr>
          </a:p>
        </p:txBody>
      </p:sp>
      <p:sp>
        <p:nvSpPr>
          <p:cNvPr id="5" name="CuadroTexto 4"/>
          <p:cNvSpPr txBox="1"/>
          <p:nvPr/>
        </p:nvSpPr>
        <p:spPr>
          <a:xfrm>
            <a:off x="5148775" y="352860"/>
            <a:ext cx="2180493" cy="646331"/>
          </a:xfrm>
          <a:prstGeom prst="rect">
            <a:avLst/>
          </a:prstGeom>
          <a:noFill/>
        </p:spPr>
        <p:txBody>
          <a:bodyPr wrap="square" rtlCol="0">
            <a:spAutoFit/>
          </a:bodyPr>
          <a:lstStyle/>
          <a:p>
            <a:r>
              <a:rPr lang="es-ES_tradnl" sz="3600" dirty="0">
                <a:solidFill>
                  <a:schemeClr val="bg1"/>
                </a:solidFill>
              </a:rPr>
              <a:t>V</a:t>
            </a:r>
            <a:r>
              <a:rPr lang="es-ES_tradnl" sz="3600" dirty="0" smtClean="0">
                <a:solidFill>
                  <a:schemeClr val="bg1"/>
                </a:solidFill>
              </a:rPr>
              <a:t>isión</a:t>
            </a:r>
            <a:endParaRPr lang="es-ES_tradnl" sz="3600" dirty="0">
              <a:solidFill>
                <a:schemeClr val="bg1"/>
              </a:solidFill>
            </a:endParaRPr>
          </a:p>
        </p:txBody>
      </p:sp>
      <p:sp>
        <p:nvSpPr>
          <p:cNvPr id="6" name="CuadroTexto 5"/>
          <p:cNvSpPr txBox="1"/>
          <p:nvPr/>
        </p:nvSpPr>
        <p:spPr>
          <a:xfrm>
            <a:off x="351693" y="352859"/>
            <a:ext cx="1969478" cy="646331"/>
          </a:xfrm>
          <a:prstGeom prst="rect">
            <a:avLst/>
          </a:prstGeom>
          <a:noFill/>
        </p:spPr>
        <p:txBody>
          <a:bodyPr wrap="square" rtlCol="0">
            <a:spAutoFit/>
          </a:bodyPr>
          <a:lstStyle/>
          <a:p>
            <a:r>
              <a:rPr lang="es-ES_tradnl" sz="3600" dirty="0" smtClean="0">
                <a:solidFill>
                  <a:schemeClr val="bg1"/>
                </a:solidFill>
              </a:rPr>
              <a:t>Misión</a:t>
            </a:r>
            <a:endParaRPr lang="es-ES_tradnl" sz="3600" dirty="0">
              <a:solidFill>
                <a:schemeClr val="bg1"/>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809" y="2997193"/>
            <a:ext cx="2322581" cy="3267463"/>
          </a:xfrm>
          <a:prstGeom prst="rect">
            <a:avLst/>
          </a:prstGeom>
          <a:ln>
            <a:noFill/>
          </a:ln>
          <a:effectLst>
            <a:outerShdw blurRad="292100" dist="139700" dir="2700000" algn="tl" rotWithShape="0">
              <a:srgbClr val="333333">
                <a:alpha val="65000"/>
              </a:srgbClr>
            </a:outerShdw>
          </a:effectLst>
        </p:spPr>
      </p:pic>
      <p:sp>
        <p:nvSpPr>
          <p:cNvPr id="9" name="Rectángulo redondeado 8"/>
          <p:cNvSpPr/>
          <p:nvPr/>
        </p:nvSpPr>
        <p:spPr>
          <a:xfrm>
            <a:off x="506438" y="1035197"/>
            <a:ext cx="10761783"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10" name="Rectángulo 9"/>
          <p:cNvSpPr/>
          <p:nvPr/>
        </p:nvSpPr>
        <p:spPr>
          <a:xfrm>
            <a:off x="773723" y="1199822"/>
            <a:ext cx="10494498" cy="646331"/>
          </a:xfrm>
          <a:prstGeom prst="rect">
            <a:avLst/>
          </a:prstGeom>
        </p:spPr>
        <p:txBody>
          <a:bodyPr wrap="square">
            <a:spAutoFit/>
          </a:bodyPr>
          <a:lstStyle/>
          <a:p>
            <a:pPr algn="just"/>
            <a:r>
              <a:rPr lang="es-AR" b="1" dirty="0">
                <a:solidFill>
                  <a:srgbClr val="FFC000"/>
                </a:solidFill>
                <a:latin typeface="Century Gothic" panose="020B0502020202020204" pitchFamily="34" charset="0"/>
              </a:rPr>
              <a:t>Fortalecimiento en las redes de MT de la zona sur, brindando al cliente energía de calidad que asegure el desarrollo de las actividades que allí se realizan.</a:t>
            </a:r>
          </a:p>
        </p:txBody>
      </p:sp>
      <p:sp>
        <p:nvSpPr>
          <p:cNvPr id="12" name="Rectángulo redondeado 11"/>
          <p:cNvSpPr/>
          <p:nvPr/>
        </p:nvSpPr>
        <p:spPr>
          <a:xfrm>
            <a:off x="506437" y="2929756"/>
            <a:ext cx="10761783"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s-AR" b="1" dirty="0" smtClean="0">
                <a:solidFill>
                  <a:srgbClr val="FFC000"/>
                </a:solidFill>
                <a:latin typeface="Century Gothic" panose="020B0502020202020204" pitchFamily="34" charset="0"/>
              </a:rPr>
              <a:t>Anhelamos con esta propuesta el bienestar del cliente a través de la prestación de un servicio competitivo y de alta calidad que satisfaga importantes necesidades sociales</a:t>
            </a:r>
            <a:r>
              <a:rPr lang="es-AR" dirty="0" smtClean="0">
                <a:latin typeface="Century Gothic" panose="020B0502020202020204" pitchFamily="34" charset="0"/>
              </a:rPr>
              <a:t>.</a:t>
            </a:r>
            <a:endParaRPr lang="es-AR" dirty="0">
              <a:latin typeface="Century Gothic" panose="020B0502020202020204" pitchFamily="34"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33" y="3657600"/>
            <a:ext cx="3301568" cy="3301568"/>
          </a:xfrm>
          <a:prstGeom prst="rect">
            <a:avLst/>
          </a:prstGeom>
        </p:spPr>
      </p:pic>
    </p:spTree>
    <p:extLst>
      <p:ext uri="{BB962C8B-B14F-4D97-AF65-F5344CB8AC3E}">
        <p14:creationId xmlns:p14="http://schemas.microsoft.com/office/powerpoint/2010/main" val="390646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63" presetClass="path" presetSubtype="0" accel="50000" decel="50000" fill="hold" grpId="1" nodeType="afterEffect">
                                  <p:stCondLst>
                                    <p:cond delay="0"/>
                                  </p:stCondLst>
                                  <p:childTnLst>
                                    <p:animMotion origin="layout" path="M 4.58333E-6 3.7037E-7 L 0.40208 3.7037E-7 " pathEditMode="relative" rAng="0" ptsTypes="AA">
                                      <p:cBhvr>
                                        <p:cTn id="21" dur="2000" fill="hold"/>
                                        <p:tgtEl>
                                          <p:spTgt spid="6"/>
                                        </p:tgtEl>
                                        <p:attrNameLst>
                                          <p:attrName>ppt_x</p:attrName>
                                          <p:attrName>ppt_y</p:attrName>
                                        </p:attrNameLst>
                                      </p:cBhvr>
                                      <p:rCtr x="20104" y="0"/>
                                    </p:animMotion>
                                  </p:childTnLst>
                                </p:cTn>
                              </p:par>
                              <p:par>
                                <p:cTn id="22" presetID="42" presetClass="path" presetSubtype="0" accel="50000" decel="50000" fill="hold" grpId="2" nodeType="withEffect">
                                  <p:stCondLst>
                                    <p:cond delay="0"/>
                                  </p:stCondLst>
                                  <p:childTnLst>
                                    <p:animMotion origin="layout" path="M 1.25E-6 3.7037E-7 L 0.00169 0.26667 " pathEditMode="relative" rAng="0" ptsTypes="AA">
                                      <p:cBhvr>
                                        <p:cTn id="23" dur="2000" fill="hold"/>
                                        <p:tgtEl>
                                          <p:spTgt spid="5"/>
                                        </p:tgtEl>
                                        <p:attrNameLst>
                                          <p:attrName>ppt_x</p:attrName>
                                          <p:attrName>ppt_y</p:attrName>
                                        </p:attrNameLst>
                                      </p:cBhvr>
                                      <p:rCtr x="78" y="13333"/>
                                    </p:animMotion>
                                  </p:childTnLst>
                                </p:cTn>
                              </p:par>
                              <p:par>
                                <p:cTn id="24" presetID="36" presetClass="path" presetSubtype="0" accel="50000" decel="50000" fill="hold" grpId="1" nodeType="withEffect">
                                  <p:stCondLst>
                                    <p:cond delay="0"/>
                                  </p:stCondLst>
                                  <p:childTnLst>
                                    <p:animMotion origin="layout" path="M 4.79167E-6 3.7037E-7 L 4.79167E-6 0.25532 C 4.79167E-6 0.36968 -0.09493 0.51088 -0.17162 0.51088 L -0.34323 0.51088 " pathEditMode="relative" rAng="0" ptsTypes="AAAA">
                                      <p:cBhvr>
                                        <p:cTn id="25" dur="2000" fill="hold"/>
                                        <p:tgtEl>
                                          <p:spTgt spid="4"/>
                                        </p:tgtEl>
                                        <p:attrNameLst>
                                          <p:attrName>ppt_x</p:attrName>
                                          <p:attrName>ppt_y</p:attrName>
                                        </p:attrNameLst>
                                      </p:cBhvr>
                                      <p:rCtr x="-17161" y="25532"/>
                                    </p:animMotion>
                                  </p:childTnLst>
                                </p:cTn>
                              </p:par>
                            </p:childTnLst>
                          </p:cTn>
                        </p:par>
                        <p:par>
                          <p:cTn id="26" fill="hold">
                            <p:stCondLst>
                              <p:cond delay="3500"/>
                            </p:stCondLst>
                            <p:childTnLst>
                              <p:par>
                                <p:cTn id="27" presetID="26"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par>
                                <p:cTn id="43" presetID="55"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strVal val="#ppt_w*0.70"/>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Effect transition="in" filter="fade">
                                      <p:cBhvr>
                                        <p:cTn id="47" dur="1000"/>
                                        <p:tgtEl>
                                          <p:spTgt spid="7"/>
                                        </p:tgtEl>
                                      </p:cBhvr>
                                    </p:animEffect>
                                  </p:childTnLst>
                                </p:cTn>
                              </p:par>
                              <p:par>
                                <p:cTn id="48" presetID="47"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nodeType="clickEffect">
                                  <p:stCondLst>
                                    <p:cond delay="0"/>
                                  </p:stCondLst>
                                  <p:childTnLst>
                                    <p:animEffect transition="out" filter="wipe(down)">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42"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26"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80">
                                          <p:stCondLst>
                                            <p:cond delay="0"/>
                                          </p:stCondLst>
                                        </p:cTn>
                                        <p:tgtEl>
                                          <p:spTgt spid="14"/>
                                        </p:tgtEl>
                                      </p:cBhvr>
                                    </p:animEffect>
                                    <p:anim calcmode="lin" valueType="num">
                                      <p:cBhvr>
                                        <p:cTn id="7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6" dur="26">
                                          <p:stCondLst>
                                            <p:cond delay="650"/>
                                          </p:stCondLst>
                                        </p:cTn>
                                        <p:tgtEl>
                                          <p:spTgt spid="14"/>
                                        </p:tgtEl>
                                      </p:cBhvr>
                                      <p:to x="100000" y="60000"/>
                                    </p:animScale>
                                    <p:animScale>
                                      <p:cBhvr>
                                        <p:cTn id="77" dur="166" decel="50000">
                                          <p:stCondLst>
                                            <p:cond delay="676"/>
                                          </p:stCondLst>
                                        </p:cTn>
                                        <p:tgtEl>
                                          <p:spTgt spid="14"/>
                                        </p:tgtEl>
                                      </p:cBhvr>
                                      <p:to x="100000" y="100000"/>
                                    </p:animScale>
                                    <p:animScale>
                                      <p:cBhvr>
                                        <p:cTn id="78" dur="26">
                                          <p:stCondLst>
                                            <p:cond delay="1312"/>
                                          </p:stCondLst>
                                        </p:cTn>
                                        <p:tgtEl>
                                          <p:spTgt spid="14"/>
                                        </p:tgtEl>
                                      </p:cBhvr>
                                      <p:to x="100000" y="80000"/>
                                    </p:animScale>
                                    <p:animScale>
                                      <p:cBhvr>
                                        <p:cTn id="79" dur="166" decel="50000">
                                          <p:stCondLst>
                                            <p:cond delay="1338"/>
                                          </p:stCondLst>
                                        </p:cTn>
                                        <p:tgtEl>
                                          <p:spTgt spid="14"/>
                                        </p:tgtEl>
                                      </p:cBhvr>
                                      <p:to x="100000" y="100000"/>
                                    </p:animScale>
                                    <p:animScale>
                                      <p:cBhvr>
                                        <p:cTn id="80" dur="26">
                                          <p:stCondLst>
                                            <p:cond delay="1642"/>
                                          </p:stCondLst>
                                        </p:cTn>
                                        <p:tgtEl>
                                          <p:spTgt spid="14"/>
                                        </p:tgtEl>
                                      </p:cBhvr>
                                      <p:to x="100000" y="90000"/>
                                    </p:animScale>
                                    <p:animScale>
                                      <p:cBhvr>
                                        <p:cTn id="81" dur="166" decel="50000">
                                          <p:stCondLst>
                                            <p:cond delay="1668"/>
                                          </p:stCondLst>
                                        </p:cTn>
                                        <p:tgtEl>
                                          <p:spTgt spid="14"/>
                                        </p:tgtEl>
                                      </p:cBhvr>
                                      <p:to x="100000" y="100000"/>
                                    </p:animScale>
                                    <p:animScale>
                                      <p:cBhvr>
                                        <p:cTn id="82" dur="26">
                                          <p:stCondLst>
                                            <p:cond delay="1808"/>
                                          </p:stCondLst>
                                        </p:cTn>
                                        <p:tgtEl>
                                          <p:spTgt spid="14"/>
                                        </p:tgtEl>
                                      </p:cBhvr>
                                      <p:to x="100000" y="95000"/>
                                    </p:animScale>
                                    <p:animScale>
                                      <p:cBhvr>
                                        <p:cTn id="83" dur="166" decel="50000">
                                          <p:stCondLst>
                                            <p:cond delay="1834"/>
                                          </p:stCondLst>
                                        </p:cTn>
                                        <p:tgtEl>
                                          <p:spTgt spid="14"/>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49" presetClass="exit" presetSubtype="0" accel="100000" fill="hold" nodeType="clickEffect">
                                  <p:stCondLst>
                                    <p:cond delay="0"/>
                                  </p:stCondLst>
                                  <p:childTnLst>
                                    <p:anim calcmode="lin" valueType="num">
                                      <p:cBhvr>
                                        <p:cTn id="87" dur="500"/>
                                        <p:tgtEl>
                                          <p:spTgt spid="14"/>
                                        </p:tgtEl>
                                        <p:attrNameLst>
                                          <p:attrName>ppt_w</p:attrName>
                                        </p:attrNameLst>
                                      </p:cBhvr>
                                      <p:tavLst>
                                        <p:tav tm="0">
                                          <p:val>
                                            <p:strVal val="ppt_w"/>
                                          </p:val>
                                        </p:tav>
                                        <p:tav tm="100000">
                                          <p:val>
                                            <p:fltVal val="0"/>
                                          </p:val>
                                        </p:tav>
                                      </p:tavLst>
                                    </p:anim>
                                    <p:anim calcmode="lin" valueType="num">
                                      <p:cBhvr>
                                        <p:cTn id="88" dur="500"/>
                                        <p:tgtEl>
                                          <p:spTgt spid="14"/>
                                        </p:tgtEl>
                                        <p:attrNameLst>
                                          <p:attrName>ppt_h</p:attrName>
                                        </p:attrNameLst>
                                      </p:cBhvr>
                                      <p:tavLst>
                                        <p:tav tm="0">
                                          <p:val>
                                            <p:strVal val="ppt_h"/>
                                          </p:val>
                                        </p:tav>
                                        <p:tav tm="100000">
                                          <p:val>
                                            <p:fltVal val="0"/>
                                          </p:val>
                                        </p:tav>
                                      </p:tavLst>
                                    </p:anim>
                                    <p:anim calcmode="lin" valueType="num">
                                      <p:cBhvr>
                                        <p:cTn id="89" dur="500"/>
                                        <p:tgtEl>
                                          <p:spTgt spid="14"/>
                                        </p:tgtEl>
                                        <p:attrNameLst>
                                          <p:attrName>style.rotation</p:attrName>
                                        </p:attrNameLst>
                                      </p:cBhvr>
                                      <p:tavLst>
                                        <p:tav tm="0">
                                          <p:val>
                                            <p:fltVal val="0"/>
                                          </p:val>
                                        </p:tav>
                                        <p:tav tm="100000">
                                          <p:val>
                                            <p:fltVal val="36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3"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2"/>
      <p:bldP spid="5" grpId="3"/>
      <p:bldP spid="6" grpId="0"/>
      <p:bldP spid="6" grpId="1"/>
      <p:bldP spid="6" grpId="2"/>
      <p:bldP spid="9" grpId="0" animBg="1"/>
      <p:bldP spid="9" grpId="1" animBg="1"/>
      <p:bldP spid="10" grpId="0"/>
      <p:bldP spid="10" grpId="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5076090" y="3797099"/>
            <a:ext cx="2293035" cy="646331"/>
          </a:xfrm>
          <a:prstGeom prst="rect">
            <a:avLst/>
          </a:prstGeom>
          <a:noFill/>
        </p:spPr>
        <p:txBody>
          <a:bodyPr wrap="square" rtlCol="0">
            <a:spAutoFit/>
          </a:bodyPr>
          <a:lstStyle/>
          <a:p>
            <a:r>
              <a:rPr lang="es-ES_tradnl" sz="3600" dirty="0" smtClean="0">
                <a:solidFill>
                  <a:schemeClr val="bg1"/>
                </a:solidFill>
              </a:rPr>
              <a:t>Objetivos</a:t>
            </a:r>
            <a:endParaRPr lang="es-ES_tradnl" sz="3600" dirty="0">
              <a:solidFill>
                <a:schemeClr val="bg1"/>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510" y="5055506"/>
            <a:ext cx="1252698" cy="1802494"/>
          </a:xfrm>
          <a:prstGeom prst="rect">
            <a:avLst/>
          </a:prstGeom>
        </p:spPr>
      </p:pic>
      <p:sp>
        <p:nvSpPr>
          <p:cNvPr id="8" name="Rectángulo 7"/>
          <p:cNvSpPr/>
          <p:nvPr/>
        </p:nvSpPr>
        <p:spPr>
          <a:xfrm>
            <a:off x="0" y="824909"/>
            <a:ext cx="2959465" cy="588046"/>
          </a:xfrm>
          <a:prstGeom prst="rect">
            <a:avLst/>
          </a:prstGeom>
        </p:spPr>
        <p:txBody>
          <a:bodyPr wrap="none">
            <a:spAutoFit/>
          </a:bodyPr>
          <a:lstStyle/>
          <a:p>
            <a:pPr>
              <a:lnSpc>
                <a:spcPct val="110000"/>
              </a:lnSpc>
            </a:pPr>
            <a:r>
              <a:rPr lang="es-AR" sz="3200" b="1" dirty="0">
                <a:solidFill>
                  <a:schemeClr val="bg1"/>
                </a:solidFill>
                <a:latin typeface="Century Gothic" panose="020B0502020202020204" pitchFamily="34" charset="0"/>
              </a:rPr>
              <a:t>A largo </a:t>
            </a:r>
            <a:r>
              <a:rPr lang="es-AR" sz="3200" b="1" dirty="0" smtClean="0">
                <a:solidFill>
                  <a:schemeClr val="bg1"/>
                </a:solidFill>
                <a:latin typeface="Century Gothic" panose="020B0502020202020204" pitchFamily="34" charset="0"/>
              </a:rPr>
              <a:t>plazo:</a:t>
            </a:r>
            <a:endParaRPr lang="es-AR" sz="3200" b="1" dirty="0">
              <a:solidFill>
                <a:schemeClr val="bg1"/>
              </a:solidFill>
              <a:latin typeface="Century Gothic" panose="020B0502020202020204" pitchFamily="34" charset="0"/>
            </a:endParaRPr>
          </a:p>
        </p:txBody>
      </p:sp>
      <p:sp>
        <p:nvSpPr>
          <p:cNvPr id="10" name="Rectángulo redondeado 9"/>
          <p:cNvSpPr/>
          <p:nvPr/>
        </p:nvSpPr>
        <p:spPr>
          <a:xfrm>
            <a:off x="478302" y="1582103"/>
            <a:ext cx="11169748" cy="8973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11" name="Rectángulo 10"/>
          <p:cNvSpPr/>
          <p:nvPr/>
        </p:nvSpPr>
        <p:spPr>
          <a:xfrm>
            <a:off x="672903" y="1701897"/>
            <a:ext cx="11099408" cy="701731"/>
          </a:xfrm>
          <a:prstGeom prst="rect">
            <a:avLst/>
          </a:prstGeom>
        </p:spPr>
        <p:txBody>
          <a:bodyPr wrap="square">
            <a:spAutoFit/>
          </a:bodyPr>
          <a:lstStyle/>
          <a:p>
            <a:pPr>
              <a:lnSpc>
                <a:spcPct val="110000"/>
              </a:lnSpc>
            </a:pPr>
            <a:r>
              <a:rPr lang="es-AR" b="1" dirty="0">
                <a:solidFill>
                  <a:srgbClr val="FFC000"/>
                </a:solidFill>
                <a:latin typeface="Century Gothic" panose="020B0502020202020204" pitchFamily="34" charset="0"/>
              </a:rPr>
              <a:t>Sustento para el crecimiento agroindustrial de la zona, asegurando el suministro para futuras instalaciones.</a:t>
            </a:r>
          </a:p>
        </p:txBody>
      </p:sp>
      <p:sp>
        <p:nvSpPr>
          <p:cNvPr id="12" name="Rectángulo 11"/>
          <p:cNvSpPr/>
          <p:nvPr/>
        </p:nvSpPr>
        <p:spPr>
          <a:xfrm>
            <a:off x="27225" y="3167440"/>
            <a:ext cx="2969083" cy="634020"/>
          </a:xfrm>
          <a:prstGeom prst="rect">
            <a:avLst/>
          </a:prstGeom>
        </p:spPr>
        <p:txBody>
          <a:bodyPr wrap="none">
            <a:spAutoFit/>
          </a:bodyPr>
          <a:lstStyle/>
          <a:p>
            <a:pPr>
              <a:lnSpc>
                <a:spcPct val="110000"/>
              </a:lnSpc>
            </a:pPr>
            <a:r>
              <a:rPr lang="es-AR" sz="3200" b="1" dirty="0">
                <a:solidFill>
                  <a:schemeClr val="bg1"/>
                </a:solidFill>
                <a:latin typeface="Century Gothic" panose="020B0502020202020204" pitchFamily="34" charset="0"/>
              </a:rPr>
              <a:t>A </a:t>
            </a:r>
            <a:r>
              <a:rPr lang="es-AR" sz="3200" b="1" dirty="0" smtClean="0">
                <a:solidFill>
                  <a:schemeClr val="bg1"/>
                </a:solidFill>
                <a:latin typeface="Century Gothic" panose="020B0502020202020204" pitchFamily="34" charset="0"/>
              </a:rPr>
              <a:t>corto plazo:</a:t>
            </a:r>
            <a:endParaRPr lang="es-AR" sz="3200" b="1" dirty="0">
              <a:solidFill>
                <a:schemeClr val="bg1"/>
              </a:solidFill>
              <a:latin typeface="Century Gothic" panose="020B0502020202020204" pitchFamily="34" charset="0"/>
            </a:endParaRPr>
          </a:p>
        </p:txBody>
      </p:sp>
      <p:sp>
        <p:nvSpPr>
          <p:cNvPr id="13" name="Rectángulo redondeado 12"/>
          <p:cNvSpPr/>
          <p:nvPr/>
        </p:nvSpPr>
        <p:spPr>
          <a:xfrm>
            <a:off x="377483" y="4040707"/>
            <a:ext cx="11169748" cy="8973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14" name="Rectángulo 13"/>
          <p:cNvSpPr/>
          <p:nvPr/>
        </p:nvSpPr>
        <p:spPr>
          <a:xfrm>
            <a:off x="478302" y="4158113"/>
            <a:ext cx="11169747" cy="701731"/>
          </a:xfrm>
          <a:prstGeom prst="rect">
            <a:avLst/>
          </a:prstGeom>
        </p:spPr>
        <p:txBody>
          <a:bodyPr wrap="square">
            <a:spAutoFit/>
          </a:bodyPr>
          <a:lstStyle/>
          <a:p>
            <a:pPr>
              <a:lnSpc>
                <a:spcPct val="110000"/>
              </a:lnSpc>
            </a:pPr>
            <a:r>
              <a:rPr lang="es-AR" b="1" dirty="0">
                <a:solidFill>
                  <a:srgbClr val="FFC000"/>
                </a:solidFill>
                <a:latin typeface="Century Gothic" panose="020B0502020202020204" pitchFamily="34" charset="0"/>
              </a:rPr>
              <a:t>Posibilitar el mantenimiento de las estaciones de rebaje, brindando el soporte adecuado en caso de falla o de cortes programados.</a:t>
            </a:r>
          </a:p>
        </p:txBody>
      </p:sp>
    </p:spTree>
    <p:extLst>
      <p:ext uri="{BB962C8B-B14F-4D97-AF65-F5344CB8AC3E}">
        <p14:creationId xmlns:p14="http://schemas.microsoft.com/office/powerpoint/2010/main" val="2002079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1" nodeType="withEffect">
                                  <p:stCondLst>
                                    <p:cond delay="0"/>
                                  </p:stCondLst>
                                  <p:childTnLst>
                                    <p:animMotion origin="layout" path="M 3.33333E-6 -4.44444E-6 L 0.00078 -0.49398 " pathEditMode="relative" rAng="0" ptsTypes="AA">
                                      <p:cBhvr>
                                        <p:cTn id="6" dur="2000" fill="hold"/>
                                        <p:tgtEl>
                                          <p:spTgt spid="5"/>
                                        </p:tgtEl>
                                        <p:attrNameLst>
                                          <p:attrName>ppt_x</p:attrName>
                                          <p:attrName>ppt_y</p:attrName>
                                        </p:attrNameLst>
                                      </p:cBhvr>
                                      <p:rCtr x="39" y="-24699"/>
                                    </p:animMotion>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par>
                          <p:cTn id="12" fill="hold">
                            <p:stCondLst>
                              <p:cond delay="2000"/>
                            </p:stCondLst>
                            <p:childTnLst>
                              <p:par>
                                <p:cTn id="13" presetID="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8" grpId="0"/>
      <p:bldP spid="10" grpId="0" animBg="1"/>
      <p:bldP spid="11" grpId="0"/>
      <p:bldP spid="12" grpId="0"/>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12344400" cy="6877050"/>
          </a:xfrm>
          <a:prstGeom prst="rect">
            <a:avLst/>
          </a:prstGeom>
        </p:spPr>
      </p:pic>
      <p:sp>
        <p:nvSpPr>
          <p:cNvPr id="8" name="Rectángulo 7"/>
          <p:cNvSpPr/>
          <p:nvPr/>
        </p:nvSpPr>
        <p:spPr>
          <a:xfrm>
            <a:off x="-171450" y="-304800"/>
            <a:ext cx="12744450" cy="7429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endParaRPr lang="es-AR" smtClean="0"/>
          </a:p>
          <a:p>
            <a:pPr lvl="0"/>
            <a:endParaRPr lang="es-AR" dirty="0" smtClean="0"/>
          </a:p>
        </p:txBody>
      </p:sp>
      <p:sp>
        <p:nvSpPr>
          <p:cNvPr id="6" name="Rectángulo 5"/>
          <p:cNvSpPr/>
          <p:nvPr/>
        </p:nvSpPr>
        <p:spPr>
          <a:xfrm>
            <a:off x="3829050" y="5282098"/>
            <a:ext cx="8210550" cy="1107996"/>
          </a:xfrm>
          <a:prstGeom prst="rect">
            <a:avLst/>
          </a:prstGeom>
        </p:spPr>
        <p:txBody>
          <a:bodyPr wrap="square">
            <a:spAutoFit/>
          </a:bodyPr>
          <a:lstStyle/>
          <a:p>
            <a:r>
              <a:rPr lang="es-AR" sz="6600" dirty="0">
                <a:solidFill>
                  <a:schemeClr val="bg1"/>
                </a:solidFill>
                <a:latin typeface="Century Gothic" panose="020B0502020202020204" pitchFamily="34" charset="0"/>
              </a:rPr>
              <a:t>Análisis FODA</a:t>
            </a:r>
            <a:endParaRPr lang="es-ES_tradnl" sz="6600" dirty="0">
              <a:solidFill>
                <a:schemeClr val="bg1"/>
              </a:solidFill>
            </a:endParaRPr>
          </a:p>
        </p:txBody>
      </p:sp>
      <p:sp>
        <p:nvSpPr>
          <p:cNvPr id="7" name="Rectángulo 6"/>
          <p:cNvSpPr/>
          <p:nvPr/>
        </p:nvSpPr>
        <p:spPr>
          <a:xfrm>
            <a:off x="-1847850" y="1238250"/>
            <a:ext cx="6438900" cy="641971"/>
          </a:xfrm>
          <a:prstGeom prst="rect">
            <a:avLst/>
          </a:prstGeom>
        </p:spPr>
        <p:txBody>
          <a:bodyPr wrap="square">
            <a:spAutoFit/>
          </a:bodyPr>
          <a:lstStyle/>
          <a:p>
            <a:pPr marL="2166620" indent="84455">
              <a:lnSpc>
                <a:spcPct val="107000"/>
              </a:lnSpc>
              <a:spcBef>
                <a:spcPts val="1800"/>
              </a:spcBef>
              <a:spcAft>
                <a:spcPts val="0"/>
              </a:spcAft>
            </a:pPr>
            <a:r>
              <a:rPr lang="es-AR" sz="36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Fortalezas:</a:t>
            </a:r>
            <a:endParaRPr lang="es-ES_tradnl" sz="3600" b="1" cap="small"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b="6464"/>
          <a:stretch/>
        </p:blipFill>
        <p:spPr>
          <a:xfrm>
            <a:off x="7448550" y="2929316"/>
            <a:ext cx="5124450" cy="4062034"/>
          </a:xfrm>
          <a:prstGeom prst="rect">
            <a:avLst/>
          </a:prstGeom>
        </p:spPr>
      </p:pic>
      <p:sp>
        <p:nvSpPr>
          <p:cNvPr id="15" name="CuadroTexto 14"/>
          <p:cNvSpPr txBox="1"/>
          <p:nvPr/>
        </p:nvSpPr>
        <p:spPr>
          <a:xfrm>
            <a:off x="266700" y="1880221"/>
            <a:ext cx="8382000" cy="861774"/>
          </a:xfrm>
          <a:prstGeom prst="rect">
            <a:avLst/>
          </a:prstGeom>
          <a:noFill/>
        </p:spPr>
        <p:txBody>
          <a:bodyPr wrap="square" rtlCol="0">
            <a:spAutoFit/>
          </a:bodyPr>
          <a:lstStyle/>
          <a:p>
            <a:pPr lvl="0"/>
            <a:r>
              <a:rPr lang="es-AR" sz="3200" dirty="0" smtClean="0">
                <a:solidFill>
                  <a:srgbClr val="FF0000"/>
                </a:solidFill>
              </a:rPr>
              <a:t>- Recuperación </a:t>
            </a:r>
            <a:r>
              <a:rPr lang="es-AR" sz="3200" dirty="0">
                <a:solidFill>
                  <a:srgbClr val="FF0000"/>
                </a:solidFill>
              </a:rPr>
              <a:t>de la Inversión en corto tiempo</a:t>
            </a:r>
            <a:endParaRPr lang="es-ES_tradnl" sz="3200" dirty="0">
              <a:solidFill>
                <a:srgbClr val="FF0000"/>
              </a:solidFill>
            </a:endParaRPr>
          </a:p>
          <a:p>
            <a:endParaRPr lang="es-ES_tradnl" dirty="0">
              <a:solidFill>
                <a:srgbClr val="FF0000"/>
              </a:solidFill>
            </a:endParaRPr>
          </a:p>
        </p:txBody>
      </p:sp>
      <p:sp>
        <p:nvSpPr>
          <p:cNvPr id="16" name="CuadroTexto 15"/>
          <p:cNvSpPr txBox="1"/>
          <p:nvPr/>
        </p:nvSpPr>
        <p:spPr>
          <a:xfrm>
            <a:off x="266700" y="2552700"/>
            <a:ext cx="7620000" cy="861774"/>
          </a:xfrm>
          <a:prstGeom prst="rect">
            <a:avLst/>
          </a:prstGeom>
          <a:noFill/>
        </p:spPr>
        <p:txBody>
          <a:bodyPr wrap="square" rtlCol="0">
            <a:spAutoFit/>
          </a:bodyPr>
          <a:lstStyle/>
          <a:p>
            <a:r>
              <a:rPr lang="es-AR" sz="3200" dirty="0" smtClean="0">
                <a:solidFill>
                  <a:srgbClr val="FF0000"/>
                </a:solidFill>
              </a:rPr>
              <a:t>- Instalación </a:t>
            </a:r>
            <a:r>
              <a:rPr lang="es-AR" sz="3200" dirty="0">
                <a:solidFill>
                  <a:srgbClr val="FF0000"/>
                </a:solidFill>
              </a:rPr>
              <a:t>con elevada</a:t>
            </a:r>
            <a:r>
              <a:rPr lang="es-AR" dirty="0">
                <a:solidFill>
                  <a:srgbClr val="FF0000"/>
                </a:solidFill>
              </a:rPr>
              <a:t> </a:t>
            </a:r>
            <a:r>
              <a:rPr lang="es-AR" sz="3200" dirty="0">
                <a:solidFill>
                  <a:srgbClr val="FF0000"/>
                </a:solidFill>
              </a:rPr>
              <a:t>vida útil</a:t>
            </a:r>
            <a:endParaRPr lang="es-ES_tradnl" sz="3200" dirty="0">
              <a:solidFill>
                <a:srgbClr val="FF0000"/>
              </a:solidFill>
            </a:endParaRPr>
          </a:p>
          <a:p>
            <a:pPr algn="ctr"/>
            <a:endParaRPr lang="es-ES_tradnl" dirty="0"/>
          </a:p>
        </p:txBody>
      </p:sp>
      <p:sp>
        <p:nvSpPr>
          <p:cNvPr id="17" name="CuadroTexto 16"/>
          <p:cNvSpPr txBox="1"/>
          <p:nvPr/>
        </p:nvSpPr>
        <p:spPr>
          <a:xfrm>
            <a:off x="314325" y="3137521"/>
            <a:ext cx="7048500" cy="861774"/>
          </a:xfrm>
          <a:prstGeom prst="rect">
            <a:avLst/>
          </a:prstGeom>
          <a:noFill/>
        </p:spPr>
        <p:txBody>
          <a:bodyPr wrap="square" rtlCol="0">
            <a:spAutoFit/>
          </a:bodyPr>
          <a:lstStyle/>
          <a:p>
            <a:pPr lvl="0"/>
            <a:r>
              <a:rPr lang="es-AR" sz="3200" dirty="0" smtClean="0">
                <a:solidFill>
                  <a:srgbClr val="FF0000"/>
                </a:solidFill>
              </a:rPr>
              <a:t>- Aumento </a:t>
            </a:r>
            <a:r>
              <a:rPr lang="es-AR" sz="3200" dirty="0">
                <a:solidFill>
                  <a:srgbClr val="FF0000"/>
                </a:solidFill>
              </a:rPr>
              <a:t>en la capacidad de transporte</a:t>
            </a:r>
            <a:endParaRPr lang="es-ES_tradnl" sz="3200" dirty="0">
              <a:solidFill>
                <a:srgbClr val="FF0000"/>
              </a:solidFill>
            </a:endParaRPr>
          </a:p>
          <a:p>
            <a:endParaRPr lang="es-ES_tradnl" dirty="0">
              <a:solidFill>
                <a:srgbClr val="FF0000"/>
              </a:solidFill>
            </a:endParaRPr>
          </a:p>
        </p:txBody>
      </p:sp>
      <p:sp>
        <p:nvSpPr>
          <p:cNvPr id="18" name="CuadroTexto 17"/>
          <p:cNvSpPr txBox="1"/>
          <p:nvPr/>
        </p:nvSpPr>
        <p:spPr>
          <a:xfrm>
            <a:off x="266700" y="3747845"/>
            <a:ext cx="7267575" cy="861774"/>
          </a:xfrm>
          <a:prstGeom prst="rect">
            <a:avLst/>
          </a:prstGeom>
          <a:noFill/>
        </p:spPr>
        <p:txBody>
          <a:bodyPr wrap="square" rtlCol="0">
            <a:spAutoFit/>
          </a:bodyPr>
          <a:lstStyle/>
          <a:p>
            <a:pPr lvl="0"/>
            <a:r>
              <a:rPr lang="es-AR" sz="3200" dirty="0" smtClean="0">
                <a:solidFill>
                  <a:srgbClr val="FF0000"/>
                </a:solidFill>
              </a:rPr>
              <a:t>- Mayor </a:t>
            </a:r>
            <a:r>
              <a:rPr lang="es-AR" sz="3200" dirty="0">
                <a:solidFill>
                  <a:srgbClr val="FF0000"/>
                </a:solidFill>
              </a:rPr>
              <a:t>flexibilidad de maniobras</a:t>
            </a:r>
            <a:endParaRPr lang="es-ES_tradnl" sz="3200" dirty="0">
              <a:solidFill>
                <a:srgbClr val="FF0000"/>
              </a:solidFill>
            </a:endParaRPr>
          </a:p>
          <a:p>
            <a:endParaRPr lang="es-ES_tradnl" dirty="0"/>
          </a:p>
        </p:txBody>
      </p:sp>
      <p:sp>
        <p:nvSpPr>
          <p:cNvPr id="20" name="CuadroTexto 19"/>
          <p:cNvSpPr txBox="1"/>
          <p:nvPr/>
        </p:nvSpPr>
        <p:spPr>
          <a:xfrm>
            <a:off x="314325" y="4304963"/>
            <a:ext cx="8934450" cy="1077218"/>
          </a:xfrm>
          <a:prstGeom prst="rect">
            <a:avLst/>
          </a:prstGeom>
          <a:noFill/>
        </p:spPr>
        <p:txBody>
          <a:bodyPr wrap="square" rtlCol="0">
            <a:spAutoFit/>
          </a:bodyPr>
          <a:lstStyle/>
          <a:p>
            <a:pPr lvl="0"/>
            <a:r>
              <a:rPr lang="es-AR" sz="3200" dirty="0" smtClean="0">
                <a:solidFill>
                  <a:srgbClr val="FF0000"/>
                </a:solidFill>
              </a:rPr>
              <a:t>- Bajos </a:t>
            </a:r>
            <a:r>
              <a:rPr lang="es-AR" sz="3200" dirty="0">
                <a:solidFill>
                  <a:srgbClr val="FF0000"/>
                </a:solidFill>
              </a:rPr>
              <a:t>costos de operación y mantenimientos mínimos</a:t>
            </a:r>
            <a:endParaRPr lang="es-ES_tradnl" sz="3200" dirty="0">
              <a:solidFill>
                <a:srgbClr val="FF0000"/>
              </a:solidFill>
            </a:endParaRPr>
          </a:p>
          <a:p>
            <a:endParaRPr lang="es-ES_tradnl" sz="3200" dirty="0">
              <a:solidFill>
                <a:srgbClr val="FF0000"/>
              </a:solidFill>
            </a:endParaRPr>
          </a:p>
        </p:txBody>
      </p:sp>
      <p:sp>
        <p:nvSpPr>
          <p:cNvPr id="21" name="CuadroTexto 20"/>
          <p:cNvSpPr txBox="1"/>
          <p:nvPr/>
        </p:nvSpPr>
        <p:spPr>
          <a:xfrm>
            <a:off x="314325" y="4843572"/>
            <a:ext cx="7572375" cy="861774"/>
          </a:xfrm>
          <a:prstGeom prst="rect">
            <a:avLst/>
          </a:prstGeom>
          <a:noFill/>
        </p:spPr>
        <p:txBody>
          <a:bodyPr wrap="square" rtlCol="0">
            <a:spAutoFit/>
          </a:bodyPr>
          <a:lstStyle/>
          <a:p>
            <a:pPr lvl="0"/>
            <a:r>
              <a:rPr lang="es-AR" sz="3200" dirty="0" smtClean="0">
                <a:solidFill>
                  <a:srgbClr val="FF0000"/>
                </a:solidFill>
              </a:rPr>
              <a:t>- Menores </a:t>
            </a:r>
            <a:r>
              <a:rPr lang="es-AR" sz="3200" dirty="0">
                <a:solidFill>
                  <a:srgbClr val="FF0000"/>
                </a:solidFill>
              </a:rPr>
              <a:t>tiempos de reposición del servicio</a:t>
            </a:r>
            <a:endParaRPr lang="es-ES_tradnl" sz="3200" dirty="0">
              <a:solidFill>
                <a:srgbClr val="FF0000"/>
              </a:solidFill>
            </a:endParaRPr>
          </a:p>
          <a:p>
            <a:endParaRPr lang="es-ES_tradnl" dirty="0"/>
          </a:p>
        </p:txBody>
      </p:sp>
      <p:sp>
        <p:nvSpPr>
          <p:cNvPr id="22" name="Rectángulo 21"/>
          <p:cNvSpPr/>
          <p:nvPr/>
        </p:nvSpPr>
        <p:spPr>
          <a:xfrm>
            <a:off x="266700" y="1238249"/>
            <a:ext cx="8839200" cy="41439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pic>
        <p:nvPicPr>
          <p:cNvPr id="23" name="Imagen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50" y="2271803"/>
            <a:ext cx="5386387" cy="4783139"/>
          </a:xfrm>
          <a:prstGeom prst="rect">
            <a:avLst/>
          </a:prstGeom>
        </p:spPr>
      </p:pic>
      <p:sp>
        <p:nvSpPr>
          <p:cNvPr id="24" name="CuadroTexto 23"/>
          <p:cNvSpPr txBox="1"/>
          <p:nvPr/>
        </p:nvSpPr>
        <p:spPr>
          <a:xfrm>
            <a:off x="314325" y="1238249"/>
            <a:ext cx="5838825" cy="861774"/>
          </a:xfrm>
          <a:prstGeom prst="rect">
            <a:avLst/>
          </a:prstGeom>
          <a:noFill/>
        </p:spPr>
        <p:txBody>
          <a:bodyPr wrap="square" rtlCol="0">
            <a:spAutoFit/>
          </a:bodyPr>
          <a:lstStyle/>
          <a:p>
            <a:r>
              <a:rPr lang="es-ES_tradnl" sz="32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Oportunidades:</a:t>
            </a:r>
            <a:endParaRPr lang="es-ES_tradnl" sz="32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endParaRPr lang="es-ES_tradnl" dirty="0"/>
          </a:p>
        </p:txBody>
      </p:sp>
      <p:sp>
        <p:nvSpPr>
          <p:cNvPr id="25" name="CuadroTexto 24"/>
          <p:cNvSpPr txBox="1"/>
          <p:nvPr/>
        </p:nvSpPr>
        <p:spPr>
          <a:xfrm>
            <a:off x="385763" y="2085787"/>
            <a:ext cx="4629150" cy="923330"/>
          </a:xfrm>
          <a:prstGeom prst="rect">
            <a:avLst/>
          </a:prstGeom>
          <a:noFill/>
        </p:spPr>
        <p:txBody>
          <a:bodyPr wrap="square" rtlCol="0">
            <a:spAutoFit/>
          </a:bodyPr>
          <a:lstStyle/>
          <a:p>
            <a:pPr lvl="0"/>
            <a:r>
              <a:rPr lang="es-AR" sz="3600" dirty="0" smtClean="0">
                <a:solidFill>
                  <a:srgbClr val="FF0000"/>
                </a:solidFill>
              </a:rPr>
              <a:t>- Soporte </a:t>
            </a:r>
            <a:r>
              <a:rPr lang="es-AR" sz="3600" dirty="0">
                <a:solidFill>
                  <a:srgbClr val="FF0000"/>
                </a:solidFill>
              </a:rPr>
              <a:t>ante fallas</a:t>
            </a:r>
            <a:endParaRPr lang="es-ES_tradnl" sz="3600" dirty="0">
              <a:solidFill>
                <a:srgbClr val="FF0000"/>
              </a:solidFill>
            </a:endParaRPr>
          </a:p>
          <a:p>
            <a:endParaRPr lang="es-ES_tradnl" dirty="0"/>
          </a:p>
        </p:txBody>
      </p:sp>
      <p:sp>
        <p:nvSpPr>
          <p:cNvPr id="26" name="CuadroTexto 25"/>
          <p:cNvSpPr txBox="1"/>
          <p:nvPr/>
        </p:nvSpPr>
        <p:spPr>
          <a:xfrm>
            <a:off x="342900" y="2671681"/>
            <a:ext cx="8553450" cy="923330"/>
          </a:xfrm>
          <a:prstGeom prst="rect">
            <a:avLst/>
          </a:prstGeom>
          <a:noFill/>
        </p:spPr>
        <p:txBody>
          <a:bodyPr wrap="square" rtlCol="0">
            <a:spAutoFit/>
          </a:bodyPr>
          <a:lstStyle/>
          <a:p>
            <a:r>
              <a:rPr lang="es-AR" sz="3600" dirty="0" smtClean="0">
                <a:solidFill>
                  <a:srgbClr val="FF0000"/>
                </a:solidFill>
              </a:rPr>
              <a:t>- Ampliación </a:t>
            </a:r>
            <a:r>
              <a:rPr lang="es-AR" sz="3600" dirty="0">
                <a:solidFill>
                  <a:srgbClr val="FF0000"/>
                </a:solidFill>
              </a:rPr>
              <a:t>de las subestaciones de rebaje</a:t>
            </a:r>
            <a:endParaRPr lang="es-ES_tradnl" sz="3600" dirty="0">
              <a:solidFill>
                <a:srgbClr val="FF0000"/>
              </a:solidFill>
            </a:endParaRPr>
          </a:p>
          <a:p>
            <a:endParaRPr lang="es-ES_tradnl" dirty="0"/>
          </a:p>
        </p:txBody>
      </p:sp>
      <p:pic>
        <p:nvPicPr>
          <p:cNvPr id="28" name="Imagen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125" y="2552700"/>
            <a:ext cx="5791200" cy="4428633"/>
          </a:xfrm>
          <a:prstGeom prst="rect">
            <a:avLst/>
          </a:prstGeom>
        </p:spPr>
      </p:pic>
      <p:sp>
        <p:nvSpPr>
          <p:cNvPr id="30" name="Rectángulo 29"/>
          <p:cNvSpPr/>
          <p:nvPr/>
        </p:nvSpPr>
        <p:spPr>
          <a:xfrm>
            <a:off x="266700" y="1085415"/>
            <a:ext cx="6877050" cy="40274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29" name="CuadroTexto 28"/>
          <p:cNvSpPr txBox="1"/>
          <p:nvPr/>
        </p:nvSpPr>
        <p:spPr>
          <a:xfrm>
            <a:off x="576263" y="1233882"/>
            <a:ext cx="5838825" cy="861774"/>
          </a:xfrm>
          <a:prstGeom prst="rect">
            <a:avLst/>
          </a:prstGeom>
          <a:noFill/>
        </p:spPr>
        <p:txBody>
          <a:bodyPr wrap="square" rtlCol="0">
            <a:spAutoFit/>
          </a:bodyPr>
          <a:lstStyle/>
          <a:p>
            <a:r>
              <a:rPr lang="es-ES_tradnl" sz="32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Debilidades:</a:t>
            </a:r>
            <a:endParaRPr lang="es-ES_tradnl" sz="32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endParaRPr lang="es-ES_tradnl" dirty="0"/>
          </a:p>
        </p:txBody>
      </p:sp>
      <p:sp>
        <p:nvSpPr>
          <p:cNvPr id="31" name="CuadroTexto 30"/>
          <p:cNvSpPr txBox="1"/>
          <p:nvPr/>
        </p:nvSpPr>
        <p:spPr>
          <a:xfrm>
            <a:off x="385763" y="1880221"/>
            <a:ext cx="10387012" cy="800219"/>
          </a:xfrm>
          <a:prstGeom prst="rect">
            <a:avLst/>
          </a:prstGeom>
          <a:noFill/>
        </p:spPr>
        <p:txBody>
          <a:bodyPr wrap="square" rtlCol="0">
            <a:spAutoFit/>
          </a:bodyPr>
          <a:lstStyle/>
          <a:p>
            <a:pPr lvl="0"/>
            <a:r>
              <a:rPr lang="es-AR" sz="2800" b="1" dirty="0" smtClean="0">
                <a:solidFill>
                  <a:srgbClr val="FF0000"/>
                </a:solidFill>
              </a:rPr>
              <a:t>- Necesidad </a:t>
            </a:r>
            <a:r>
              <a:rPr lang="es-AR" sz="2800" b="1" dirty="0">
                <a:solidFill>
                  <a:srgbClr val="FF0000"/>
                </a:solidFill>
              </a:rPr>
              <a:t>de cortes de suministro programados durante las obras</a:t>
            </a:r>
            <a:endParaRPr lang="es-ES_tradnl" sz="2800" b="1" dirty="0">
              <a:solidFill>
                <a:srgbClr val="FF0000"/>
              </a:solidFill>
            </a:endParaRPr>
          </a:p>
          <a:p>
            <a:endParaRPr lang="es-ES_tradnl" dirty="0"/>
          </a:p>
        </p:txBody>
      </p:sp>
      <p:sp>
        <p:nvSpPr>
          <p:cNvPr id="32" name="CuadroTexto 31"/>
          <p:cNvSpPr txBox="1"/>
          <p:nvPr/>
        </p:nvSpPr>
        <p:spPr>
          <a:xfrm>
            <a:off x="385763" y="2552700"/>
            <a:ext cx="10639424" cy="800219"/>
          </a:xfrm>
          <a:prstGeom prst="rect">
            <a:avLst/>
          </a:prstGeom>
          <a:noFill/>
        </p:spPr>
        <p:txBody>
          <a:bodyPr wrap="square" rtlCol="0">
            <a:spAutoFit/>
          </a:bodyPr>
          <a:lstStyle/>
          <a:p>
            <a:pPr lvl="0"/>
            <a:r>
              <a:rPr lang="es-AR" sz="2800" b="1" dirty="0" smtClean="0">
                <a:solidFill>
                  <a:srgbClr val="FF0000"/>
                </a:solidFill>
              </a:rPr>
              <a:t>- Limitación </a:t>
            </a:r>
            <a:r>
              <a:rPr lang="es-AR" sz="2800" b="1" dirty="0">
                <a:solidFill>
                  <a:srgbClr val="FF0000"/>
                </a:solidFill>
              </a:rPr>
              <a:t>en capacidad instalada en subestaciones de rebaje</a:t>
            </a:r>
            <a:endParaRPr lang="es-ES_tradnl" sz="2800" b="1" dirty="0">
              <a:solidFill>
                <a:srgbClr val="FF0000"/>
              </a:solidFill>
            </a:endParaRPr>
          </a:p>
          <a:p>
            <a:endParaRPr lang="es-ES_tradnl" dirty="0"/>
          </a:p>
        </p:txBody>
      </p:sp>
      <p:pic>
        <p:nvPicPr>
          <p:cNvPr id="33" name="Image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049" y="2764163"/>
            <a:ext cx="5543551" cy="4176142"/>
          </a:xfrm>
          <a:prstGeom prst="rect">
            <a:avLst/>
          </a:prstGeom>
        </p:spPr>
      </p:pic>
      <p:sp>
        <p:nvSpPr>
          <p:cNvPr id="35" name="Rectángulo 34"/>
          <p:cNvSpPr/>
          <p:nvPr/>
        </p:nvSpPr>
        <p:spPr>
          <a:xfrm>
            <a:off x="342901" y="1385132"/>
            <a:ext cx="6800850" cy="55064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34" name="CuadroTexto 33"/>
          <p:cNvSpPr txBox="1"/>
          <p:nvPr/>
        </p:nvSpPr>
        <p:spPr>
          <a:xfrm>
            <a:off x="700088" y="1443382"/>
            <a:ext cx="5838825" cy="861774"/>
          </a:xfrm>
          <a:prstGeom prst="rect">
            <a:avLst/>
          </a:prstGeom>
          <a:noFill/>
        </p:spPr>
        <p:txBody>
          <a:bodyPr wrap="square" rtlCol="0">
            <a:spAutoFit/>
          </a:bodyPr>
          <a:lstStyle/>
          <a:p>
            <a:r>
              <a:rPr lang="es-ES_tradnl" sz="3200" b="1" cap="small"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Amenazas:</a:t>
            </a:r>
            <a:endParaRPr lang="es-ES_tradnl" sz="3200" b="1" cap="small"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endParaRPr lang="es-ES_tradnl" dirty="0"/>
          </a:p>
        </p:txBody>
      </p:sp>
      <p:sp>
        <p:nvSpPr>
          <p:cNvPr id="36" name="CuadroTexto 35"/>
          <p:cNvSpPr txBox="1"/>
          <p:nvPr/>
        </p:nvSpPr>
        <p:spPr>
          <a:xfrm>
            <a:off x="385762" y="2095656"/>
            <a:ext cx="8262937" cy="800219"/>
          </a:xfrm>
          <a:prstGeom prst="rect">
            <a:avLst/>
          </a:prstGeom>
          <a:noFill/>
        </p:spPr>
        <p:txBody>
          <a:bodyPr wrap="square" rtlCol="0">
            <a:spAutoFit/>
          </a:bodyPr>
          <a:lstStyle/>
          <a:p>
            <a:pPr lvl="0"/>
            <a:r>
              <a:rPr lang="es-AR" sz="2800" b="1" dirty="0" smtClean="0">
                <a:solidFill>
                  <a:srgbClr val="FF0000"/>
                </a:solidFill>
              </a:rPr>
              <a:t>- Incremento </a:t>
            </a:r>
            <a:r>
              <a:rPr lang="es-AR" sz="2800" b="1" dirty="0">
                <a:solidFill>
                  <a:srgbClr val="FF0000"/>
                </a:solidFill>
              </a:rPr>
              <a:t>de los costos de la obra por demora</a:t>
            </a:r>
            <a:endParaRPr lang="es-ES_tradnl" sz="2800" b="1" dirty="0">
              <a:solidFill>
                <a:srgbClr val="FF0000"/>
              </a:solidFill>
            </a:endParaRPr>
          </a:p>
          <a:p>
            <a:endParaRPr lang="es-ES_tradnl" dirty="0"/>
          </a:p>
        </p:txBody>
      </p:sp>
      <p:sp>
        <p:nvSpPr>
          <p:cNvPr id="37" name="CuadroTexto 36"/>
          <p:cNvSpPr txBox="1"/>
          <p:nvPr/>
        </p:nvSpPr>
        <p:spPr>
          <a:xfrm>
            <a:off x="361950" y="2671681"/>
            <a:ext cx="9277350" cy="800219"/>
          </a:xfrm>
          <a:prstGeom prst="rect">
            <a:avLst/>
          </a:prstGeom>
          <a:noFill/>
        </p:spPr>
        <p:txBody>
          <a:bodyPr wrap="square" rtlCol="0">
            <a:spAutoFit/>
          </a:bodyPr>
          <a:lstStyle/>
          <a:p>
            <a:pPr lvl="0"/>
            <a:r>
              <a:rPr lang="es-AR" sz="2800" b="1" dirty="0" smtClean="0">
                <a:solidFill>
                  <a:srgbClr val="FF0000"/>
                </a:solidFill>
              </a:rPr>
              <a:t>- Incremento </a:t>
            </a:r>
            <a:r>
              <a:rPr lang="es-AR" sz="2800" b="1" dirty="0">
                <a:solidFill>
                  <a:srgbClr val="FF0000"/>
                </a:solidFill>
              </a:rPr>
              <a:t>de los costos en función de la tasa </a:t>
            </a:r>
            <a:r>
              <a:rPr lang="es-AR" sz="2800" b="1" dirty="0" err="1">
                <a:solidFill>
                  <a:srgbClr val="FF0000"/>
                </a:solidFill>
              </a:rPr>
              <a:t>Badlar</a:t>
            </a:r>
            <a:endParaRPr lang="es-ES_tradnl" sz="2800" b="1" dirty="0">
              <a:solidFill>
                <a:srgbClr val="FF0000"/>
              </a:solidFill>
            </a:endParaRPr>
          </a:p>
          <a:p>
            <a:endParaRPr lang="es-ES_tradnl" dirty="0"/>
          </a:p>
        </p:txBody>
      </p:sp>
      <p:sp>
        <p:nvSpPr>
          <p:cNvPr id="38" name="CuadroTexto 37"/>
          <p:cNvSpPr txBox="1"/>
          <p:nvPr/>
        </p:nvSpPr>
        <p:spPr>
          <a:xfrm>
            <a:off x="385760" y="3293467"/>
            <a:ext cx="9253539" cy="800219"/>
          </a:xfrm>
          <a:prstGeom prst="rect">
            <a:avLst/>
          </a:prstGeom>
          <a:noFill/>
        </p:spPr>
        <p:txBody>
          <a:bodyPr wrap="square" rtlCol="0">
            <a:spAutoFit/>
          </a:bodyPr>
          <a:lstStyle/>
          <a:p>
            <a:pPr lvl="0"/>
            <a:r>
              <a:rPr lang="es-AR" sz="2800" b="1" dirty="0" smtClean="0">
                <a:solidFill>
                  <a:srgbClr val="FF0000"/>
                </a:solidFill>
              </a:rPr>
              <a:t>- Reducción </a:t>
            </a:r>
            <a:r>
              <a:rPr lang="es-AR" sz="2800" b="1" dirty="0">
                <a:solidFill>
                  <a:srgbClr val="FF0000"/>
                </a:solidFill>
              </a:rPr>
              <a:t>de la actividad económica de la zona</a:t>
            </a:r>
            <a:endParaRPr lang="es-ES_tradnl" sz="2800" b="1" dirty="0">
              <a:solidFill>
                <a:srgbClr val="FF0000"/>
              </a:solidFill>
            </a:endParaRPr>
          </a:p>
          <a:p>
            <a:endParaRPr lang="es-ES_tradnl" dirty="0"/>
          </a:p>
        </p:txBody>
      </p:sp>
      <p:sp>
        <p:nvSpPr>
          <p:cNvPr id="39" name="CuadroTexto 38"/>
          <p:cNvSpPr txBox="1"/>
          <p:nvPr/>
        </p:nvSpPr>
        <p:spPr>
          <a:xfrm>
            <a:off x="385759" y="3999295"/>
            <a:ext cx="7767641" cy="800219"/>
          </a:xfrm>
          <a:prstGeom prst="rect">
            <a:avLst/>
          </a:prstGeom>
          <a:noFill/>
        </p:spPr>
        <p:txBody>
          <a:bodyPr wrap="square" rtlCol="0">
            <a:spAutoFit/>
          </a:bodyPr>
          <a:lstStyle/>
          <a:p>
            <a:pPr lvl="0"/>
            <a:r>
              <a:rPr lang="es-AR" sz="2800" b="1" dirty="0" smtClean="0">
                <a:solidFill>
                  <a:srgbClr val="FF0000"/>
                </a:solidFill>
              </a:rPr>
              <a:t>- Disminución </a:t>
            </a:r>
            <a:r>
              <a:rPr lang="es-AR" sz="2800" b="1" dirty="0">
                <a:solidFill>
                  <a:srgbClr val="FF0000"/>
                </a:solidFill>
              </a:rPr>
              <a:t>de beneficios tarifarios</a:t>
            </a:r>
            <a:endParaRPr lang="es-ES_tradnl" sz="2800" b="1" dirty="0">
              <a:solidFill>
                <a:srgbClr val="FF0000"/>
              </a:solidFill>
            </a:endParaRPr>
          </a:p>
          <a:p>
            <a:endParaRPr lang="es-ES_tradnl" dirty="0"/>
          </a:p>
        </p:txBody>
      </p:sp>
    </p:spTree>
    <p:extLst>
      <p:ext uri="{BB962C8B-B14F-4D97-AF65-F5344CB8AC3E}">
        <p14:creationId xmlns:p14="http://schemas.microsoft.com/office/powerpoint/2010/main" val="27545659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4" presetClass="path" presetSubtype="0" accel="50000" decel="50000" fill="hold" grpId="1" nodeType="withEffect">
                                  <p:stCondLst>
                                    <p:cond delay="0"/>
                                  </p:stCondLst>
                                  <p:childTnLst>
                                    <p:animMotion origin="layout" path="M -1.25E-6 4.07407E-6 L -0.00078 -0.75371 " pathEditMode="relative" rAng="0" ptsTypes="AA">
                                      <p:cBhvr>
                                        <p:cTn id="12" dur="2000" fill="hold"/>
                                        <p:tgtEl>
                                          <p:spTgt spid="6"/>
                                        </p:tgtEl>
                                        <p:attrNameLst>
                                          <p:attrName>ppt_x</p:attrName>
                                          <p:attrName>ppt_y</p:attrName>
                                        </p:attrNameLst>
                                      </p:cBhvr>
                                      <p:rCtr x="-39" y="-37685"/>
                                    </p:animMotion>
                                  </p:childTnLst>
                                </p:cTn>
                              </p:par>
                            </p:childTnLst>
                          </p:cTn>
                        </p:par>
                        <p:par>
                          <p:cTn id="13" fill="hold">
                            <p:stCondLst>
                              <p:cond delay="2000"/>
                            </p:stCondLst>
                            <p:childTnLst>
                              <p:par>
                                <p:cTn id="14" presetID="2" presetClass="entr" presetSubtype="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par>
                          <p:cTn id="53" fill="hold">
                            <p:stCondLst>
                              <p:cond delay="5000"/>
                            </p:stCondLst>
                            <p:childTnLst>
                              <p:par>
                                <p:cTn id="54" presetID="42"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7"/>
                                        </p:tgtEl>
                                        <p:attrNameLst>
                                          <p:attrName>ppt_w</p:attrName>
                                        </p:attrNameLst>
                                      </p:cBhvr>
                                      <p:tavLst>
                                        <p:tav tm="0">
                                          <p:val>
                                            <p:strVal val="ppt_w"/>
                                          </p:val>
                                        </p:tav>
                                        <p:tav tm="100000">
                                          <p:val>
                                            <p:strVal val="ppt_w*0.70"/>
                                          </p:val>
                                        </p:tav>
                                      </p:tavLst>
                                    </p:anim>
                                    <p:anim calcmode="lin" valueType="num">
                                      <p:cBhvr>
                                        <p:cTn id="63" dur="1000"/>
                                        <p:tgtEl>
                                          <p:spTgt spid="7"/>
                                        </p:tgtEl>
                                        <p:attrNameLst>
                                          <p:attrName>ppt_h</p:attrName>
                                        </p:attrNameLst>
                                      </p:cBhvr>
                                      <p:tavLst>
                                        <p:tav tm="0">
                                          <p:val>
                                            <p:strVal val="ppt_h"/>
                                          </p:val>
                                        </p:tav>
                                        <p:tav tm="100000">
                                          <p:val>
                                            <p:strVal val="ppt_h"/>
                                          </p:val>
                                        </p:tav>
                                      </p:tavLst>
                                    </p:anim>
                                    <p:animEffect transition="out" filter="fade">
                                      <p:cBhvr>
                                        <p:cTn id="64" dur="1000"/>
                                        <p:tgtEl>
                                          <p:spTgt spid="7"/>
                                        </p:tgtEl>
                                      </p:cBhvr>
                                    </p:animEffect>
                                    <p:set>
                                      <p:cBhvr>
                                        <p:cTn id="65" dur="1" fill="hold">
                                          <p:stCondLst>
                                            <p:cond delay="999"/>
                                          </p:stCondLst>
                                        </p:cTn>
                                        <p:tgtEl>
                                          <p:spTgt spid="7"/>
                                        </p:tgtEl>
                                        <p:attrNameLst>
                                          <p:attrName>style.visibility</p:attrName>
                                        </p:attrNameLst>
                                      </p:cBhvr>
                                      <p:to>
                                        <p:strVal val="hidden"/>
                                      </p:to>
                                    </p:set>
                                  </p:childTnLst>
                                </p:cTn>
                              </p:par>
                              <p:par>
                                <p:cTn id="66" presetID="55" presetClass="exit" presetSubtype="0" fill="hold" grpId="1" nodeType="withEffect">
                                  <p:stCondLst>
                                    <p:cond delay="0"/>
                                  </p:stCondLst>
                                  <p:childTnLst>
                                    <p:anim calcmode="lin" valueType="num">
                                      <p:cBhvr>
                                        <p:cTn id="67" dur="1000"/>
                                        <p:tgtEl>
                                          <p:spTgt spid="15"/>
                                        </p:tgtEl>
                                        <p:attrNameLst>
                                          <p:attrName>ppt_w</p:attrName>
                                        </p:attrNameLst>
                                      </p:cBhvr>
                                      <p:tavLst>
                                        <p:tav tm="0">
                                          <p:val>
                                            <p:strVal val="ppt_w"/>
                                          </p:val>
                                        </p:tav>
                                        <p:tav tm="100000">
                                          <p:val>
                                            <p:strVal val="ppt_w*0.70"/>
                                          </p:val>
                                        </p:tav>
                                      </p:tavLst>
                                    </p:anim>
                                    <p:anim calcmode="lin" valueType="num">
                                      <p:cBhvr>
                                        <p:cTn id="68" dur="1000"/>
                                        <p:tgtEl>
                                          <p:spTgt spid="15"/>
                                        </p:tgtEl>
                                        <p:attrNameLst>
                                          <p:attrName>ppt_h</p:attrName>
                                        </p:attrNameLst>
                                      </p:cBhvr>
                                      <p:tavLst>
                                        <p:tav tm="0">
                                          <p:val>
                                            <p:strVal val="ppt_h"/>
                                          </p:val>
                                        </p:tav>
                                        <p:tav tm="100000">
                                          <p:val>
                                            <p:strVal val="ppt_h"/>
                                          </p:val>
                                        </p:tav>
                                      </p:tavLst>
                                    </p:anim>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par>
                                <p:cTn id="71" presetID="55" presetClass="exit" presetSubtype="0" fill="hold" grpId="1" nodeType="withEffect">
                                  <p:stCondLst>
                                    <p:cond delay="0"/>
                                  </p:stCondLst>
                                  <p:childTnLst>
                                    <p:anim calcmode="lin" valueType="num">
                                      <p:cBhvr>
                                        <p:cTn id="72" dur="1000"/>
                                        <p:tgtEl>
                                          <p:spTgt spid="16"/>
                                        </p:tgtEl>
                                        <p:attrNameLst>
                                          <p:attrName>ppt_w</p:attrName>
                                        </p:attrNameLst>
                                      </p:cBhvr>
                                      <p:tavLst>
                                        <p:tav tm="0">
                                          <p:val>
                                            <p:strVal val="ppt_w"/>
                                          </p:val>
                                        </p:tav>
                                        <p:tav tm="100000">
                                          <p:val>
                                            <p:strVal val="ppt_w*0.70"/>
                                          </p:val>
                                        </p:tav>
                                      </p:tavLst>
                                    </p:anim>
                                    <p:anim calcmode="lin" valueType="num">
                                      <p:cBhvr>
                                        <p:cTn id="73" dur="1000"/>
                                        <p:tgtEl>
                                          <p:spTgt spid="16"/>
                                        </p:tgtEl>
                                        <p:attrNameLst>
                                          <p:attrName>ppt_h</p:attrName>
                                        </p:attrNameLst>
                                      </p:cBhvr>
                                      <p:tavLst>
                                        <p:tav tm="0">
                                          <p:val>
                                            <p:strVal val="ppt_h"/>
                                          </p:val>
                                        </p:tav>
                                        <p:tav tm="100000">
                                          <p:val>
                                            <p:strVal val="ppt_h"/>
                                          </p:val>
                                        </p:tav>
                                      </p:tavLst>
                                    </p:anim>
                                    <p:animEffect transition="out" filter="fade">
                                      <p:cBhvr>
                                        <p:cTn id="74" dur="1000"/>
                                        <p:tgtEl>
                                          <p:spTgt spid="16"/>
                                        </p:tgtEl>
                                      </p:cBhvr>
                                    </p:animEffect>
                                    <p:set>
                                      <p:cBhvr>
                                        <p:cTn id="75" dur="1" fill="hold">
                                          <p:stCondLst>
                                            <p:cond delay="999"/>
                                          </p:stCondLst>
                                        </p:cTn>
                                        <p:tgtEl>
                                          <p:spTgt spid="16"/>
                                        </p:tgtEl>
                                        <p:attrNameLst>
                                          <p:attrName>style.visibility</p:attrName>
                                        </p:attrNameLst>
                                      </p:cBhvr>
                                      <p:to>
                                        <p:strVal val="hidden"/>
                                      </p:to>
                                    </p:set>
                                  </p:childTnLst>
                                </p:cTn>
                              </p:par>
                              <p:par>
                                <p:cTn id="76" presetID="55" presetClass="exit" presetSubtype="0" fill="hold" grpId="1" nodeType="withEffect">
                                  <p:stCondLst>
                                    <p:cond delay="0"/>
                                  </p:stCondLst>
                                  <p:childTnLst>
                                    <p:anim calcmode="lin" valueType="num">
                                      <p:cBhvr>
                                        <p:cTn id="77" dur="1000"/>
                                        <p:tgtEl>
                                          <p:spTgt spid="17"/>
                                        </p:tgtEl>
                                        <p:attrNameLst>
                                          <p:attrName>ppt_w</p:attrName>
                                        </p:attrNameLst>
                                      </p:cBhvr>
                                      <p:tavLst>
                                        <p:tav tm="0">
                                          <p:val>
                                            <p:strVal val="ppt_w"/>
                                          </p:val>
                                        </p:tav>
                                        <p:tav tm="100000">
                                          <p:val>
                                            <p:strVal val="ppt_w*0.70"/>
                                          </p:val>
                                        </p:tav>
                                      </p:tavLst>
                                    </p:anim>
                                    <p:anim calcmode="lin" valueType="num">
                                      <p:cBhvr>
                                        <p:cTn id="78" dur="1000"/>
                                        <p:tgtEl>
                                          <p:spTgt spid="17"/>
                                        </p:tgtEl>
                                        <p:attrNameLst>
                                          <p:attrName>ppt_h</p:attrName>
                                        </p:attrNameLst>
                                      </p:cBhvr>
                                      <p:tavLst>
                                        <p:tav tm="0">
                                          <p:val>
                                            <p:strVal val="ppt_h"/>
                                          </p:val>
                                        </p:tav>
                                        <p:tav tm="100000">
                                          <p:val>
                                            <p:strVal val="ppt_h"/>
                                          </p:val>
                                        </p:tav>
                                      </p:tavLst>
                                    </p:anim>
                                    <p:animEffect transition="out" filter="fade">
                                      <p:cBhvr>
                                        <p:cTn id="79" dur="1000"/>
                                        <p:tgtEl>
                                          <p:spTgt spid="17"/>
                                        </p:tgtEl>
                                      </p:cBhvr>
                                    </p:animEffect>
                                    <p:set>
                                      <p:cBhvr>
                                        <p:cTn id="80" dur="1" fill="hold">
                                          <p:stCondLst>
                                            <p:cond delay="999"/>
                                          </p:stCondLst>
                                        </p:cTn>
                                        <p:tgtEl>
                                          <p:spTgt spid="17"/>
                                        </p:tgtEl>
                                        <p:attrNameLst>
                                          <p:attrName>style.visibility</p:attrName>
                                        </p:attrNameLst>
                                      </p:cBhvr>
                                      <p:to>
                                        <p:strVal val="hidden"/>
                                      </p:to>
                                    </p:set>
                                  </p:childTnLst>
                                </p:cTn>
                              </p:par>
                              <p:par>
                                <p:cTn id="81" presetID="55" presetClass="exit" presetSubtype="0" fill="hold" grpId="1" nodeType="withEffect">
                                  <p:stCondLst>
                                    <p:cond delay="0"/>
                                  </p:stCondLst>
                                  <p:childTnLst>
                                    <p:anim calcmode="lin" valueType="num">
                                      <p:cBhvr>
                                        <p:cTn id="82" dur="1000"/>
                                        <p:tgtEl>
                                          <p:spTgt spid="18"/>
                                        </p:tgtEl>
                                        <p:attrNameLst>
                                          <p:attrName>ppt_w</p:attrName>
                                        </p:attrNameLst>
                                      </p:cBhvr>
                                      <p:tavLst>
                                        <p:tav tm="0">
                                          <p:val>
                                            <p:strVal val="ppt_w"/>
                                          </p:val>
                                        </p:tav>
                                        <p:tav tm="100000">
                                          <p:val>
                                            <p:strVal val="ppt_w*0.70"/>
                                          </p:val>
                                        </p:tav>
                                      </p:tavLst>
                                    </p:anim>
                                    <p:anim calcmode="lin" valueType="num">
                                      <p:cBhvr>
                                        <p:cTn id="83" dur="1000"/>
                                        <p:tgtEl>
                                          <p:spTgt spid="18"/>
                                        </p:tgtEl>
                                        <p:attrNameLst>
                                          <p:attrName>ppt_h</p:attrName>
                                        </p:attrNameLst>
                                      </p:cBhvr>
                                      <p:tavLst>
                                        <p:tav tm="0">
                                          <p:val>
                                            <p:strVal val="ppt_h"/>
                                          </p:val>
                                        </p:tav>
                                        <p:tav tm="100000">
                                          <p:val>
                                            <p:strVal val="ppt_h"/>
                                          </p:val>
                                        </p:tav>
                                      </p:tavLst>
                                    </p:anim>
                                    <p:animEffect transition="out" filter="fade">
                                      <p:cBhvr>
                                        <p:cTn id="84" dur="1000"/>
                                        <p:tgtEl>
                                          <p:spTgt spid="18"/>
                                        </p:tgtEl>
                                      </p:cBhvr>
                                    </p:animEffect>
                                    <p:set>
                                      <p:cBhvr>
                                        <p:cTn id="85" dur="1" fill="hold">
                                          <p:stCondLst>
                                            <p:cond delay="999"/>
                                          </p:stCondLst>
                                        </p:cTn>
                                        <p:tgtEl>
                                          <p:spTgt spid="18"/>
                                        </p:tgtEl>
                                        <p:attrNameLst>
                                          <p:attrName>style.visibility</p:attrName>
                                        </p:attrNameLst>
                                      </p:cBhvr>
                                      <p:to>
                                        <p:strVal val="hidden"/>
                                      </p:to>
                                    </p:set>
                                  </p:childTnLst>
                                </p:cTn>
                              </p:par>
                              <p:par>
                                <p:cTn id="86" presetID="55" presetClass="exit" presetSubtype="0" fill="hold" grpId="1" nodeType="withEffect">
                                  <p:stCondLst>
                                    <p:cond delay="0"/>
                                  </p:stCondLst>
                                  <p:childTnLst>
                                    <p:anim calcmode="lin" valueType="num">
                                      <p:cBhvr>
                                        <p:cTn id="87" dur="1000"/>
                                        <p:tgtEl>
                                          <p:spTgt spid="20"/>
                                        </p:tgtEl>
                                        <p:attrNameLst>
                                          <p:attrName>ppt_w</p:attrName>
                                        </p:attrNameLst>
                                      </p:cBhvr>
                                      <p:tavLst>
                                        <p:tav tm="0">
                                          <p:val>
                                            <p:strVal val="ppt_w"/>
                                          </p:val>
                                        </p:tav>
                                        <p:tav tm="100000">
                                          <p:val>
                                            <p:strVal val="ppt_w*0.70"/>
                                          </p:val>
                                        </p:tav>
                                      </p:tavLst>
                                    </p:anim>
                                    <p:anim calcmode="lin" valueType="num">
                                      <p:cBhvr>
                                        <p:cTn id="88" dur="1000"/>
                                        <p:tgtEl>
                                          <p:spTgt spid="20"/>
                                        </p:tgtEl>
                                        <p:attrNameLst>
                                          <p:attrName>ppt_h</p:attrName>
                                        </p:attrNameLst>
                                      </p:cBhvr>
                                      <p:tavLst>
                                        <p:tav tm="0">
                                          <p:val>
                                            <p:strVal val="ppt_h"/>
                                          </p:val>
                                        </p:tav>
                                        <p:tav tm="100000">
                                          <p:val>
                                            <p:strVal val="ppt_h"/>
                                          </p:val>
                                        </p:tav>
                                      </p:tavLst>
                                    </p:anim>
                                    <p:animEffect transition="out" filter="fade">
                                      <p:cBhvr>
                                        <p:cTn id="89" dur="1000"/>
                                        <p:tgtEl>
                                          <p:spTgt spid="20"/>
                                        </p:tgtEl>
                                      </p:cBhvr>
                                    </p:animEffect>
                                    <p:set>
                                      <p:cBhvr>
                                        <p:cTn id="90" dur="1" fill="hold">
                                          <p:stCondLst>
                                            <p:cond delay="999"/>
                                          </p:stCondLst>
                                        </p:cTn>
                                        <p:tgtEl>
                                          <p:spTgt spid="20"/>
                                        </p:tgtEl>
                                        <p:attrNameLst>
                                          <p:attrName>style.visibility</p:attrName>
                                        </p:attrNameLst>
                                      </p:cBhvr>
                                      <p:to>
                                        <p:strVal val="hidden"/>
                                      </p:to>
                                    </p:set>
                                  </p:childTnLst>
                                </p:cTn>
                              </p:par>
                              <p:par>
                                <p:cTn id="91" presetID="55" presetClass="exit" presetSubtype="0" fill="hold" grpId="1" nodeType="withEffect">
                                  <p:stCondLst>
                                    <p:cond delay="0"/>
                                  </p:stCondLst>
                                  <p:childTnLst>
                                    <p:anim calcmode="lin" valueType="num">
                                      <p:cBhvr>
                                        <p:cTn id="92" dur="1000"/>
                                        <p:tgtEl>
                                          <p:spTgt spid="21"/>
                                        </p:tgtEl>
                                        <p:attrNameLst>
                                          <p:attrName>ppt_w</p:attrName>
                                        </p:attrNameLst>
                                      </p:cBhvr>
                                      <p:tavLst>
                                        <p:tav tm="0">
                                          <p:val>
                                            <p:strVal val="ppt_w"/>
                                          </p:val>
                                        </p:tav>
                                        <p:tav tm="100000">
                                          <p:val>
                                            <p:strVal val="ppt_w*0.70"/>
                                          </p:val>
                                        </p:tav>
                                      </p:tavLst>
                                    </p:anim>
                                    <p:anim calcmode="lin" valueType="num">
                                      <p:cBhvr>
                                        <p:cTn id="93" dur="1000"/>
                                        <p:tgtEl>
                                          <p:spTgt spid="21"/>
                                        </p:tgtEl>
                                        <p:attrNameLst>
                                          <p:attrName>ppt_h</p:attrName>
                                        </p:attrNameLst>
                                      </p:cBhvr>
                                      <p:tavLst>
                                        <p:tav tm="0">
                                          <p:val>
                                            <p:strVal val="ppt_h"/>
                                          </p:val>
                                        </p:tav>
                                        <p:tav tm="100000">
                                          <p:val>
                                            <p:strVal val="ppt_h"/>
                                          </p:val>
                                        </p:tav>
                                      </p:tavLst>
                                    </p:anim>
                                    <p:animEffect transition="out" filter="fade">
                                      <p:cBhvr>
                                        <p:cTn id="94" dur="1000"/>
                                        <p:tgtEl>
                                          <p:spTgt spid="21"/>
                                        </p:tgtEl>
                                      </p:cBhvr>
                                    </p:animEffect>
                                    <p:set>
                                      <p:cBhvr>
                                        <p:cTn id="95" dur="1" fill="hold">
                                          <p:stCondLst>
                                            <p:cond delay="999"/>
                                          </p:stCondLst>
                                        </p:cTn>
                                        <p:tgtEl>
                                          <p:spTgt spid="21"/>
                                        </p:tgtEl>
                                        <p:attrNameLst>
                                          <p:attrName>style.visibility</p:attrName>
                                        </p:attrNameLst>
                                      </p:cBhvr>
                                      <p:to>
                                        <p:strVal val="hidden"/>
                                      </p:to>
                                    </p:set>
                                  </p:childTnLst>
                                </p:cTn>
                              </p:par>
                              <p:par>
                                <p:cTn id="96" presetID="45" presetClass="exit" presetSubtype="0" fill="hold" nodeType="withEffect">
                                  <p:stCondLst>
                                    <p:cond delay="0"/>
                                  </p:stCondLst>
                                  <p:childTnLst>
                                    <p:animEffect transition="out" filter="fade">
                                      <p:cBhvr>
                                        <p:cTn id="97" dur="2000"/>
                                        <p:tgtEl>
                                          <p:spTgt spid="9"/>
                                        </p:tgtEl>
                                      </p:cBhvr>
                                    </p:animEffect>
                                    <p:anim calcmode="lin" valueType="num">
                                      <p:cBhvr>
                                        <p:cTn id="98"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9" dur="2000"/>
                                        <p:tgtEl>
                                          <p:spTgt spid="9"/>
                                        </p:tgtEl>
                                        <p:attrNameLst>
                                          <p:attrName>ppt_h</p:attrName>
                                        </p:attrNameLst>
                                      </p:cBhvr>
                                      <p:tavLst>
                                        <p:tav tm="0">
                                          <p:val>
                                            <p:strVal val="ppt_h"/>
                                          </p:val>
                                        </p:tav>
                                        <p:tav tm="100000">
                                          <p:val>
                                            <p:strVal val="ppt_h"/>
                                          </p:val>
                                        </p:tav>
                                      </p:tavLst>
                                    </p:anim>
                                    <p:set>
                                      <p:cBhvr>
                                        <p:cTn id="100" dur="1" fill="hold">
                                          <p:stCondLst>
                                            <p:cond delay="1999"/>
                                          </p:stCondLst>
                                        </p:cTn>
                                        <p:tgtEl>
                                          <p:spTgt spid="9"/>
                                        </p:tgtEl>
                                        <p:attrNameLst>
                                          <p:attrName>style.visibility</p:attrName>
                                        </p:attrNameLst>
                                      </p:cBhvr>
                                      <p:to>
                                        <p:strVal val="hidden"/>
                                      </p:to>
                                    </p:set>
                                  </p:childTnLst>
                                </p:cTn>
                              </p:par>
                              <p:par>
                                <p:cTn id="101" presetID="45"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2000"/>
                                        <p:tgtEl>
                                          <p:spTgt spid="23"/>
                                        </p:tgtEl>
                                      </p:cBhvr>
                                    </p:animEffect>
                                    <p:anim calcmode="lin" valueType="num">
                                      <p:cBhvr>
                                        <p:cTn id="104" dur="2000" fill="hold"/>
                                        <p:tgtEl>
                                          <p:spTgt spid="23"/>
                                        </p:tgtEl>
                                        <p:attrNameLst>
                                          <p:attrName>ppt_w</p:attrName>
                                        </p:attrNameLst>
                                      </p:cBhvr>
                                      <p:tavLst>
                                        <p:tav tm="0" fmla="#ppt_w*sin(2.5*pi*$)">
                                          <p:val>
                                            <p:fltVal val="0"/>
                                          </p:val>
                                        </p:tav>
                                        <p:tav tm="100000">
                                          <p:val>
                                            <p:fltVal val="1"/>
                                          </p:val>
                                        </p:tav>
                                      </p:tavLst>
                                    </p:anim>
                                    <p:anim calcmode="lin" valueType="num">
                                      <p:cBhvr>
                                        <p:cTn id="105" dur="2000" fill="hold"/>
                                        <p:tgtEl>
                                          <p:spTgt spid="23"/>
                                        </p:tgtEl>
                                        <p:attrNameLst>
                                          <p:attrName>ppt_h</p:attrName>
                                        </p:attrNameLst>
                                      </p:cBhvr>
                                      <p:tavLst>
                                        <p:tav tm="0">
                                          <p:val>
                                            <p:strVal val="#ppt_h"/>
                                          </p:val>
                                        </p:tav>
                                        <p:tav tm="100000">
                                          <p:val>
                                            <p:strVal val="#ppt_h"/>
                                          </p:val>
                                        </p:tav>
                                      </p:tavLst>
                                    </p:anim>
                                  </p:childTnLst>
                                </p:cTn>
                              </p:par>
                              <p:par>
                                <p:cTn id="106" presetID="10" presetClass="entr" presetSubtype="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par>
                          <p:cTn id="109" fill="hold">
                            <p:stCondLst>
                              <p:cond delay="2000"/>
                            </p:stCondLst>
                            <p:childTnLst>
                              <p:par>
                                <p:cTn id="110" presetID="2" presetClass="entr" presetSubtype="6" fill="hold" grpId="0" nodeType="after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500" fill="hold"/>
                                        <p:tgtEl>
                                          <p:spTgt spid="24"/>
                                        </p:tgtEl>
                                        <p:attrNameLst>
                                          <p:attrName>ppt_x</p:attrName>
                                        </p:attrNameLst>
                                      </p:cBhvr>
                                      <p:tavLst>
                                        <p:tav tm="0">
                                          <p:val>
                                            <p:strVal val="1+#ppt_w/2"/>
                                          </p:val>
                                        </p:tav>
                                        <p:tav tm="100000">
                                          <p:val>
                                            <p:strVal val="#ppt_x"/>
                                          </p:val>
                                        </p:tav>
                                      </p:tavLst>
                                    </p:anim>
                                    <p:anim calcmode="lin" valueType="num">
                                      <p:cBhvr additive="base">
                                        <p:cTn id="113" dur="500" fill="hold"/>
                                        <p:tgtEl>
                                          <p:spTgt spid="24"/>
                                        </p:tgtEl>
                                        <p:attrNameLst>
                                          <p:attrName>ppt_y</p:attrName>
                                        </p:attrNameLst>
                                      </p:cBhvr>
                                      <p:tavLst>
                                        <p:tav tm="0">
                                          <p:val>
                                            <p:strVal val="1+#ppt_h/2"/>
                                          </p:val>
                                        </p:tav>
                                        <p:tav tm="100000">
                                          <p:val>
                                            <p:strVal val="#ppt_y"/>
                                          </p:val>
                                        </p:tav>
                                      </p:tavLst>
                                    </p:anim>
                                  </p:childTnLst>
                                </p:cTn>
                              </p:par>
                            </p:childTnLst>
                          </p:cTn>
                        </p:par>
                        <p:par>
                          <p:cTn id="114" fill="hold">
                            <p:stCondLst>
                              <p:cond delay="2500"/>
                            </p:stCondLst>
                            <p:childTnLst>
                              <p:par>
                                <p:cTn id="115" presetID="42" presetClass="entr" presetSubtype="0" fill="hold" grpId="0" nodeType="after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1000"/>
                                        <p:tgtEl>
                                          <p:spTgt spid="25"/>
                                        </p:tgtEl>
                                      </p:cBhvr>
                                    </p:animEffect>
                                    <p:anim calcmode="lin" valueType="num">
                                      <p:cBhvr>
                                        <p:cTn id="118" dur="1000" fill="hold"/>
                                        <p:tgtEl>
                                          <p:spTgt spid="25"/>
                                        </p:tgtEl>
                                        <p:attrNameLst>
                                          <p:attrName>ppt_x</p:attrName>
                                        </p:attrNameLst>
                                      </p:cBhvr>
                                      <p:tavLst>
                                        <p:tav tm="0">
                                          <p:val>
                                            <p:strVal val="#ppt_x"/>
                                          </p:val>
                                        </p:tav>
                                        <p:tav tm="100000">
                                          <p:val>
                                            <p:strVal val="#ppt_x"/>
                                          </p:val>
                                        </p:tav>
                                      </p:tavLst>
                                    </p:anim>
                                    <p:anim calcmode="lin" valueType="num">
                                      <p:cBhvr>
                                        <p:cTn id="119" dur="1000" fill="hold"/>
                                        <p:tgtEl>
                                          <p:spTgt spid="25"/>
                                        </p:tgtEl>
                                        <p:attrNameLst>
                                          <p:attrName>ppt_y</p:attrName>
                                        </p:attrNameLst>
                                      </p:cBhvr>
                                      <p:tavLst>
                                        <p:tav tm="0">
                                          <p:val>
                                            <p:strVal val="#ppt_y+.1"/>
                                          </p:val>
                                        </p:tav>
                                        <p:tav tm="100000">
                                          <p:val>
                                            <p:strVal val="#ppt_y"/>
                                          </p:val>
                                        </p:tav>
                                      </p:tavLst>
                                    </p:anim>
                                  </p:childTnLst>
                                </p:cTn>
                              </p:par>
                            </p:childTnLst>
                          </p:cTn>
                        </p:par>
                        <p:par>
                          <p:cTn id="120" fill="hold">
                            <p:stCondLst>
                              <p:cond delay="3500"/>
                            </p:stCondLst>
                            <p:childTnLst>
                              <p:par>
                                <p:cTn id="121" presetID="42" presetClass="entr" presetSubtype="0"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fade">
                                      <p:cBhvr>
                                        <p:cTn id="123" dur="1000"/>
                                        <p:tgtEl>
                                          <p:spTgt spid="26"/>
                                        </p:tgtEl>
                                      </p:cBhvr>
                                    </p:animEffect>
                                    <p:anim calcmode="lin" valueType="num">
                                      <p:cBhvr>
                                        <p:cTn id="124" dur="1000" fill="hold"/>
                                        <p:tgtEl>
                                          <p:spTgt spid="26"/>
                                        </p:tgtEl>
                                        <p:attrNameLst>
                                          <p:attrName>ppt_x</p:attrName>
                                        </p:attrNameLst>
                                      </p:cBhvr>
                                      <p:tavLst>
                                        <p:tav tm="0">
                                          <p:val>
                                            <p:strVal val="#ppt_x"/>
                                          </p:val>
                                        </p:tav>
                                        <p:tav tm="100000">
                                          <p:val>
                                            <p:strVal val="#ppt_x"/>
                                          </p:val>
                                        </p:tav>
                                      </p:tavLst>
                                    </p:anim>
                                    <p:anim calcmode="lin" valueType="num">
                                      <p:cBhvr>
                                        <p:cTn id="1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55" presetClass="exit" presetSubtype="0" fill="hold" grpId="1" nodeType="clickEffect">
                                  <p:stCondLst>
                                    <p:cond delay="0"/>
                                  </p:stCondLst>
                                  <p:childTnLst>
                                    <p:anim calcmode="lin" valueType="num">
                                      <p:cBhvr>
                                        <p:cTn id="129" dur="1000"/>
                                        <p:tgtEl>
                                          <p:spTgt spid="24"/>
                                        </p:tgtEl>
                                        <p:attrNameLst>
                                          <p:attrName>ppt_w</p:attrName>
                                        </p:attrNameLst>
                                      </p:cBhvr>
                                      <p:tavLst>
                                        <p:tav tm="0">
                                          <p:val>
                                            <p:strVal val="ppt_w"/>
                                          </p:val>
                                        </p:tav>
                                        <p:tav tm="100000">
                                          <p:val>
                                            <p:strVal val="ppt_w*0.70"/>
                                          </p:val>
                                        </p:tav>
                                      </p:tavLst>
                                    </p:anim>
                                    <p:anim calcmode="lin" valueType="num">
                                      <p:cBhvr>
                                        <p:cTn id="130" dur="1000"/>
                                        <p:tgtEl>
                                          <p:spTgt spid="24"/>
                                        </p:tgtEl>
                                        <p:attrNameLst>
                                          <p:attrName>ppt_h</p:attrName>
                                        </p:attrNameLst>
                                      </p:cBhvr>
                                      <p:tavLst>
                                        <p:tav tm="0">
                                          <p:val>
                                            <p:strVal val="ppt_h"/>
                                          </p:val>
                                        </p:tav>
                                        <p:tav tm="100000">
                                          <p:val>
                                            <p:strVal val="ppt_h"/>
                                          </p:val>
                                        </p:tav>
                                      </p:tavLst>
                                    </p:anim>
                                    <p:animEffect transition="out" filter="fade">
                                      <p:cBhvr>
                                        <p:cTn id="131" dur="1000"/>
                                        <p:tgtEl>
                                          <p:spTgt spid="24"/>
                                        </p:tgtEl>
                                      </p:cBhvr>
                                    </p:animEffect>
                                    <p:set>
                                      <p:cBhvr>
                                        <p:cTn id="132" dur="1" fill="hold">
                                          <p:stCondLst>
                                            <p:cond delay="999"/>
                                          </p:stCondLst>
                                        </p:cTn>
                                        <p:tgtEl>
                                          <p:spTgt spid="24"/>
                                        </p:tgtEl>
                                        <p:attrNameLst>
                                          <p:attrName>style.visibility</p:attrName>
                                        </p:attrNameLst>
                                      </p:cBhvr>
                                      <p:to>
                                        <p:strVal val="hidden"/>
                                      </p:to>
                                    </p:set>
                                  </p:childTnLst>
                                </p:cTn>
                              </p:par>
                              <p:par>
                                <p:cTn id="133" presetID="55" presetClass="exit" presetSubtype="0" fill="hold" grpId="1" nodeType="withEffect">
                                  <p:stCondLst>
                                    <p:cond delay="0"/>
                                  </p:stCondLst>
                                  <p:childTnLst>
                                    <p:anim calcmode="lin" valueType="num">
                                      <p:cBhvr>
                                        <p:cTn id="134" dur="1000"/>
                                        <p:tgtEl>
                                          <p:spTgt spid="25"/>
                                        </p:tgtEl>
                                        <p:attrNameLst>
                                          <p:attrName>ppt_w</p:attrName>
                                        </p:attrNameLst>
                                      </p:cBhvr>
                                      <p:tavLst>
                                        <p:tav tm="0">
                                          <p:val>
                                            <p:strVal val="ppt_w"/>
                                          </p:val>
                                        </p:tav>
                                        <p:tav tm="100000">
                                          <p:val>
                                            <p:strVal val="ppt_w*0.70"/>
                                          </p:val>
                                        </p:tav>
                                      </p:tavLst>
                                    </p:anim>
                                    <p:anim calcmode="lin" valueType="num">
                                      <p:cBhvr>
                                        <p:cTn id="135" dur="1000"/>
                                        <p:tgtEl>
                                          <p:spTgt spid="25"/>
                                        </p:tgtEl>
                                        <p:attrNameLst>
                                          <p:attrName>ppt_h</p:attrName>
                                        </p:attrNameLst>
                                      </p:cBhvr>
                                      <p:tavLst>
                                        <p:tav tm="0">
                                          <p:val>
                                            <p:strVal val="ppt_h"/>
                                          </p:val>
                                        </p:tav>
                                        <p:tav tm="100000">
                                          <p:val>
                                            <p:strVal val="ppt_h"/>
                                          </p:val>
                                        </p:tav>
                                      </p:tavLst>
                                    </p:anim>
                                    <p:animEffect transition="out" filter="fade">
                                      <p:cBhvr>
                                        <p:cTn id="136" dur="1000"/>
                                        <p:tgtEl>
                                          <p:spTgt spid="25"/>
                                        </p:tgtEl>
                                      </p:cBhvr>
                                    </p:animEffect>
                                    <p:set>
                                      <p:cBhvr>
                                        <p:cTn id="137" dur="1" fill="hold">
                                          <p:stCondLst>
                                            <p:cond delay="999"/>
                                          </p:stCondLst>
                                        </p:cTn>
                                        <p:tgtEl>
                                          <p:spTgt spid="25"/>
                                        </p:tgtEl>
                                        <p:attrNameLst>
                                          <p:attrName>style.visibility</p:attrName>
                                        </p:attrNameLst>
                                      </p:cBhvr>
                                      <p:to>
                                        <p:strVal val="hidden"/>
                                      </p:to>
                                    </p:set>
                                  </p:childTnLst>
                                </p:cTn>
                              </p:par>
                              <p:par>
                                <p:cTn id="138" presetID="55" presetClass="exit" presetSubtype="0" fill="hold" grpId="1" nodeType="withEffect">
                                  <p:stCondLst>
                                    <p:cond delay="0"/>
                                  </p:stCondLst>
                                  <p:childTnLst>
                                    <p:anim calcmode="lin" valueType="num">
                                      <p:cBhvr>
                                        <p:cTn id="139" dur="1000"/>
                                        <p:tgtEl>
                                          <p:spTgt spid="26"/>
                                        </p:tgtEl>
                                        <p:attrNameLst>
                                          <p:attrName>ppt_w</p:attrName>
                                        </p:attrNameLst>
                                      </p:cBhvr>
                                      <p:tavLst>
                                        <p:tav tm="0">
                                          <p:val>
                                            <p:strVal val="ppt_w"/>
                                          </p:val>
                                        </p:tav>
                                        <p:tav tm="100000">
                                          <p:val>
                                            <p:strVal val="ppt_w*0.70"/>
                                          </p:val>
                                        </p:tav>
                                      </p:tavLst>
                                    </p:anim>
                                    <p:anim calcmode="lin" valueType="num">
                                      <p:cBhvr>
                                        <p:cTn id="140" dur="1000"/>
                                        <p:tgtEl>
                                          <p:spTgt spid="26"/>
                                        </p:tgtEl>
                                        <p:attrNameLst>
                                          <p:attrName>ppt_h</p:attrName>
                                        </p:attrNameLst>
                                      </p:cBhvr>
                                      <p:tavLst>
                                        <p:tav tm="0">
                                          <p:val>
                                            <p:strVal val="ppt_h"/>
                                          </p:val>
                                        </p:tav>
                                        <p:tav tm="100000">
                                          <p:val>
                                            <p:strVal val="ppt_h"/>
                                          </p:val>
                                        </p:tav>
                                      </p:tavLst>
                                    </p:anim>
                                    <p:animEffect transition="out" filter="fade">
                                      <p:cBhvr>
                                        <p:cTn id="141" dur="1000"/>
                                        <p:tgtEl>
                                          <p:spTgt spid="26"/>
                                        </p:tgtEl>
                                      </p:cBhvr>
                                    </p:animEffect>
                                    <p:set>
                                      <p:cBhvr>
                                        <p:cTn id="142" dur="1" fill="hold">
                                          <p:stCondLst>
                                            <p:cond delay="999"/>
                                          </p:stCondLst>
                                        </p:cTn>
                                        <p:tgtEl>
                                          <p:spTgt spid="26"/>
                                        </p:tgtEl>
                                        <p:attrNameLst>
                                          <p:attrName>style.visibility</p:attrName>
                                        </p:attrNameLst>
                                      </p:cBhvr>
                                      <p:to>
                                        <p:strVal val="hidden"/>
                                      </p:to>
                                    </p:set>
                                  </p:childTnLst>
                                </p:cTn>
                              </p:par>
                              <p:par>
                                <p:cTn id="143" presetID="45" presetClass="exit" presetSubtype="0" fill="hold" nodeType="withEffect">
                                  <p:stCondLst>
                                    <p:cond delay="0"/>
                                  </p:stCondLst>
                                  <p:childTnLst>
                                    <p:animEffect transition="out" filter="fade">
                                      <p:cBhvr>
                                        <p:cTn id="144" dur="2000"/>
                                        <p:tgtEl>
                                          <p:spTgt spid="23"/>
                                        </p:tgtEl>
                                      </p:cBhvr>
                                    </p:animEffect>
                                    <p:anim calcmode="lin" valueType="num">
                                      <p:cBhvr>
                                        <p:cTn id="145"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6" dur="2000"/>
                                        <p:tgtEl>
                                          <p:spTgt spid="23"/>
                                        </p:tgtEl>
                                        <p:attrNameLst>
                                          <p:attrName>ppt_h</p:attrName>
                                        </p:attrNameLst>
                                      </p:cBhvr>
                                      <p:tavLst>
                                        <p:tav tm="0">
                                          <p:val>
                                            <p:strVal val="ppt_h"/>
                                          </p:val>
                                        </p:tav>
                                        <p:tav tm="100000">
                                          <p:val>
                                            <p:strVal val="ppt_h"/>
                                          </p:val>
                                        </p:tav>
                                      </p:tavLst>
                                    </p:anim>
                                    <p:set>
                                      <p:cBhvr>
                                        <p:cTn id="147" dur="1" fill="hold">
                                          <p:stCondLst>
                                            <p:cond delay="1999"/>
                                          </p:stCondLst>
                                        </p:cTn>
                                        <p:tgtEl>
                                          <p:spTgt spid="23"/>
                                        </p:tgtEl>
                                        <p:attrNameLst>
                                          <p:attrName>style.visibility</p:attrName>
                                        </p:attrNameLst>
                                      </p:cBhvr>
                                      <p:to>
                                        <p:strVal val="hidden"/>
                                      </p:to>
                                    </p:set>
                                  </p:childTnLst>
                                </p:cTn>
                              </p:par>
                              <p:par>
                                <p:cTn id="148" presetID="45" presetClass="entr" presetSubtype="0" fill="hold" nodeType="withEffect">
                                  <p:stCondLst>
                                    <p:cond delay="0"/>
                                  </p:stCondLst>
                                  <p:childTnLst>
                                    <p:set>
                                      <p:cBhvr>
                                        <p:cTn id="149" dur="1" fill="hold">
                                          <p:stCondLst>
                                            <p:cond delay="0"/>
                                          </p:stCondLst>
                                        </p:cTn>
                                        <p:tgtEl>
                                          <p:spTgt spid="28"/>
                                        </p:tgtEl>
                                        <p:attrNameLst>
                                          <p:attrName>style.visibility</p:attrName>
                                        </p:attrNameLst>
                                      </p:cBhvr>
                                      <p:to>
                                        <p:strVal val="visible"/>
                                      </p:to>
                                    </p:set>
                                    <p:animEffect transition="in" filter="fade">
                                      <p:cBhvr>
                                        <p:cTn id="150" dur="2000"/>
                                        <p:tgtEl>
                                          <p:spTgt spid="28"/>
                                        </p:tgtEl>
                                      </p:cBhvr>
                                    </p:animEffect>
                                    <p:anim calcmode="lin" valueType="num">
                                      <p:cBhvr>
                                        <p:cTn id="151" dur="2000" fill="hold"/>
                                        <p:tgtEl>
                                          <p:spTgt spid="28"/>
                                        </p:tgtEl>
                                        <p:attrNameLst>
                                          <p:attrName>ppt_w</p:attrName>
                                        </p:attrNameLst>
                                      </p:cBhvr>
                                      <p:tavLst>
                                        <p:tav tm="0" fmla="#ppt_w*sin(2.5*pi*$)">
                                          <p:val>
                                            <p:fltVal val="0"/>
                                          </p:val>
                                        </p:tav>
                                        <p:tav tm="100000">
                                          <p:val>
                                            <p:fltVal val="1"/>
                                          </p:val>
                                        </p:tav>
                                      </p:tavLst>
                                    </p:anim>
                                    <p:anim calcmode="lin" valueType="num">
                                      <p:cBhvr>
                                        <p:cTn id="152" dur="2000" fill="hold"/>
                                        <p:tgtEl>
                                          <p:spTgt spid="28"/>
                                        </p:tgtEl>
                                        <p:attrNameLst>
                                          <p:attrName>ppt_h</p:attrName>
                                        </p:attrNameLst>
                                      </p:cBhvr>
                                      <p:tavLst>
                                        <p:tav tm="0">
                                          <p:val>
                                            <p:strVal val="#ppt_h"/>
                                          </p:val>
                                        </p:tav>
                                        <p:tav tm="100000">
                                          <p:val>
                                            <p:strVal val="#ppt_h"/>
                                          </p:val>
                                        </p:tav>
                                      </p:tavLst>
                                    </p:anim>
                                  </p:childTnLst>
                                </p:cTn>
                              </p:par>
                              <p:par>
                                <p:cTn id="153" presetID="2" presetClass="entr" presetSubtype="6" fill="hold" grpId="0" nodeType="withEffect">
                                  <p:stCondLst>
                                    <p:cond delay="0"/>
                                  </p:stCondLst>
                                  <p:childTnLst>
                                    <p:set>
                                      <p:cBhvr>
                                        <p:cTn id="154" dur="1" fill="hold">
                                          <p:stCondLst>
                                            <p:cond delay="0"/>
                                          </p:stCondLst>
                                        </p:cTn>
                                        <p:tgtEl>
                                          <p:spTgt spid="29"/>
                                        </p:tgtEl>
                                        <p:attrNameLst>
                                          <p:attrName>style.visibility</p:attrName>
                                        </p:attrNameLst>
                                      </p:cBhvr>
                                      <p:to>
                                        <p:strVal val="visible"/>
                                      </p:to>
                                    </p:set>
                                    <p:anim calcmode="lin" valueType="num">
                                      <p:cBhvr additive="base">
                                        <p:cTn id="155" dur="500" fill="hold"/>
                                        <p:tgtEl>
                                          <p:spTgt spid="29"/>
                                        </p:tgtEl>
                                        <p:attrNameLst>
                                          <p:attrName>ppt_x</p:attrName>
                                        </p:attrNameLst>
                                      </p:cBhvr>
                                      <p:tavLst>
                                        <p:tav tm="0">
                                          <p:val>
                                            <p:strVal val="1+#ppt_w/2"/>
                                          </p:val>
                                        </p:tav>
                                        <p:tav tm="100000">
                                          <p:val>
                                            <p:strVal val="#ppt_x"/>
                                          </p:val>
                                        </p:tav>
                                      </p:tavLst>
                                    </p:anim>
                                    <p:anim calcmode="lin" valueType="num">
                                      <p:cBhvr additive="base">
                                        <p:cTn id="1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30"/>
                                        </p:tgtEl>
                                        <p:attrNameLst>
                                          <p:attrName>style.visibility</p:attrName>
                                        </p:attrNameLst>
                                      </p:cBhvr>
                                      <p:to>
                                        <p:strVal val="visible"/>
                                      </p:to>
                                    </p:set>
                                  </p:childTnLst>
                                </p:cTn>
                              </p:par>
                            </p:childTnLst>
                          </p:cTn>
                        </p:par>
                        <p:par>
                          <p:cTn id="161" fill="hold">
                            <p:stCondLst>
                              <p:cond delay="0"/>
                            </p:stCondLst>
                            <p:childTnLst>
                              <p:par>
                                <p:cTn id="162" presetID="42" presetClass="entr" presetSubtype="0" fill="hold" grpId="0" nodeType="after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fade">
                                      <p:cBhvr>
                                        <p:cTn id="164" dur="1000"/>
                                        <p:tgtEl>
                                          <p:spTgt spid="31"/>
                                        </p:tgtEl>
                                      </p:cBhvr>
                                    </p:animEffect>
                                    <p:anim calcmode="lin" valueType="num">
                                      <p:cBhvr>
                                        <p:cTn id="165" dur="1000" fill="hold"/>
                                        <p:tgtEl>
                                          <p:spTgt spid="31"/>
                                        </p:tgtEl>
                                        <p:attrNameLst>
                                          <p:attrName>ppt_x</p:attrName>
                                        </p:attrNameLst>
                                      </p:cBhvr>
                                      <p:tavLst>
                                        <p:tav tm="0">
                                          <p:val>
                                            <p:strVal val="#ppt_x"/>
                                          </p:val>
                                        </p:tav>
                                        <p:tav tm="100000">
                                          <p:val>
                                            <p:strVal val="#ppt_x"/>
                                          </p:val>
                                        </p:tav>
                                      </p:tavLst>
                                    </p:anim>
                                    <p:anim calcmode="lin" valueType="num">
                                      <p:cBhvr>
                                        <p:cTn id="166" dur="1000" fill="hold"/>
                                        <p:tgtEl>
                                          <p:spTgt spid="31"/>
                                        </p:tgtEl>
                                        <p:attrNameLst>
                                          <p:attrName>ppt_y</p:attrName>
                                        </p:attrNameLst>
                                      </p:cBhvr>
                                      <p:tavLst>
                                        <p:tav tm="0">
                                          <p:val>
                                            <p:strVal val="#ppt_y+.1"/>
                                          </p:val>
                                        </p:tav>
                                        <p:tav tm="100000">
                                          <p:val>
                                            <p:strVal val="#ppt_y"/>
                                          </p:val>
                                        </p:tav>
                                      </p:tavLst>
                                    </p:anim>
                                  </p:childTnLst>
                                </p:cTn>
                              </p:par>
                            </p:childTnLst>
                          </p:cTn>
                        </p:par>
                        <p:par>
                          <p:cTn id="167" fill="hold">
                            <p:stCondLst>
                              <p:cond delay="1000"/>
                            </p:stCondLst>
                            <p:childTnLst>
                              <p:par>
                                <p:cTn id="168" presetID="42" presetClass="entr" presetSubtype="0" fill="hold" grpId="0" nodeType="afterEffect">
                                  <p:stCondLst>
                                    <p:cond delay="0"/>
                                  </p:stCondLst>
                                  <p:childTnLst>
                                    <p:set>
                                      <p:cBhvr>
                                        <p:cTn id="169" dur="1" fill="hold">
                                          <p:stCondLst>
                                            <p:cond delay="0"/>
                                          </p:stCondLst>
                                        </p:cTn>
                                        <p:tgtEl>
                                          <p:spTgt spid="32"/>
                                        </p:tgtEl>
                                        <p:attrNameLst>
                                          <p:attrName>style.visibility</p:attrName>
                                        </p:attrNameLst>
                                      </p:cBhvr>
                                      <p:to>
                                        <p:strVal val="visible"/>
                                      </p:to>
                                    </p:set>
                                    <p:animEffect transition="in" filter="fade">
                                      <p:cBhvr>
                                        <p:cTn id="170" dur="1000"/>
                                        <p:tgtEl>
                                          <p:spTgt spid="32"/>
                                        </p:tgtEl>
                                      </p:cBhvr>
                                    </p:animEffect>
                                    <p:anim calcmode="lin" valueType="num">
                                      <p:cBhvr>
                                        <p:cTn id="171" dur="1000" fill="hold"/>
                                        <p:tgtEl>
                                          <p:spTgt spid="32"/>
                                        </p:tgtEl>
                                        <p:attrNameLst>
                                          <p:attrName>ppt_x</p:attrName>
                                        </p:attrNameLst>
                                      </p:cBhvr>
                                      <p:tavLst>
                                        <p:tav tm="0">
                                          <p:val>
                                            <p:strVal val="#ppt_x"/>
                                          </p:val>
                                        </p:tav>
                                        <p:tav tm="100000">
                                          <p:val>
                                            <p:strVal val="#ppt_x"/>
                                          </p:val>
                                        </p:tav>
                                      </p:tavLst>
                                    </p:anim>
                                    <p:anim calcmode="lin" valueType="num">
                                      <p:cBhvr>
                                        <p:cTn id="17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55" presetClass="exit" presetSubtype="0" fill="hold" grpId="1" nodeType="clickEffect">
                                  <p:stCondLst>
                                    <p:cond delay="0"/>
                                  </p:stCondLst>
                                  <p:childTnLst>
                                    <p:anim calcmode="lin" valueType="num">
                                      <p:cBhvr>
                                        <p:cTn id="176" dur="1000"/>
                                        <p:tgtEl>
                                          <p:spTgt spid="29"/>
                                        </p:tgtEl>
                                        <p:attrNameLst>
                                          <p:attrName>ppt_w</p:attrName>
                                        </p:attrNameLst>
                                      </p:cBhvr>
                                      <p:tavLst>
                                        <p:tav tm="0">
                                          <p:val>
                                            <p:strVal val="ppt_w"/>
                                          </p:val>
                                        </p:tav>
                                        <p:tav tm="100000">
                                          <p:val>
                                            <p:strVal val="ppt_w*0.70"/>
                                          </p:val>
                                        </p:tav>
                                      </p:tavLst>
                                    </p:anim>
                                    <p:anim calcmode="lin" valueType="num">
                                      <p:cBhvr>
                                        <p:cTn id="177" dur="1000"/>
                                        <p:tgtEl>
                                          <p:spTgt spid="29"/>
                                        </p:tgtEl>
                                        <p:attrNameLst>
                                          <p:attrName>ppt_h</p:attrName>
                                        </p:attrNameLst>
                                      </p:cBhvr>
                                      <p:tavLst>
                                        <p:tav tm="0">
                                          <p:val>
                                            <p:strVal val="ppt_h"/>
                                          </p:val>
                                        </p:tav>
                                        <p:tav tm="100000">
                                          <p:val>
                                            <p:strVal val="ppt_h"/>
                                          </p:val>
                                        </p:tav>
                                      </p:tavLst>
                                    </p:anim>
                                    <p:animEffect transition="out" filter="fade">
                                      <p:cBhvr>
                                        <p:cTn id="178" dur="1000"/>
                                        <p:tgtEl>
                                          <p:spTgt spid="29"/>
                                        </p:tgtEl>
                                      </p:cBhvr>
                                    </p:animEffect>
                                    <p:set>
                                      <p:cBhvr>
                                        <p:cTn id="179" dur="1" fill="hold">
                                          <p:stCondLst>
                                            <p:cond delay="999"/>
                                          </p:stCondLst>
                                        </p:cTn>
                                        <p:tgtEl>
                                          <p:spTgt spid="29"/>
                                        </p:tgtEl>
                                        <p:attrNameLst>
                                          <p:attrName>style.visibility</p:attrName>
                                        </p:attrNameLst>
                                      </p:cBhvr>
                                      <p:to>
                                        <p:strVal val="hidden"/>
                                      </p:to>
                                    </p:set>
                                  </p:childTnLst>
                                </p:cTn>
                              </p:par>
                              <p:par>
                                <p:cTn id="180" presetID="55" presetClass="exit" presetSubtype="0" fill="hold" grpId="1" nodeType="withEffect">
                                  <p:stCondLst>
                                    <p:cond delay="0"/>
                                  </p:stCondLst>
                                  <p:childTnLst>
                                    <p:anim calcmode="lin" valueType="num">
                                      <p:cBhvr>
                                        <p:cTn id="181" dur="1000"/>
                                        <p:tgtEl>
                                          <p:spTgt spid="31"/>
                                        </p:tgtEl>
                                        <p:attrNameLst>
                                          <p:attrName>ppt_w</p:attrName>
                                        </p:attrNameLst>
                                      </p:cBhvr>
                                      <p:tavLst>
                                        <p:tav tm="0">
                                          <p:val>
                                            <p:strVal val="ppt_w"/>
                                          </p:val>
                                        </p:tav>
                                        <p:tav tm="100000">
                                          <p:val>
                                            <p:strVal val="ppt_w*0.70"/>
                                          </p:val>
                                        </p:tav>
                                      </p:tavLst>
                                    </p:anim>
                                    <p:anim calcmode="lin" valueType="num">
                                      <p:cBhvr>
                                        <p:cTn id="182" dur="1000"/>
                                        <p:tgtEl>
                                          <p:spTgt spid="31"/>
                                        </p:tgtEl>
                                        <p:attrNameLst>
                                          <p:attrName>ppt_h</p:attrName>
                                        </p:attrNameLst>
                                      </p:cBhvr>
                                      <p:tavLst>
                                        <p:tav tm="0">
                                          <p:val>
                                            <p:strVal val="ppt_h"/>
                                          </p:val>
                                        </p:tav>
                                        <p:tav tm="100000">
                                          <p:val>
                                            <p:strVal val="ppt_h"/>
                                          </p:val>
                                        </p:tav>
                                      </p:tavLst>
                                    </p:anim>
                                    <p:animEffect transition="out" filter="fade">
                                      <p:cBhvr>
                                        <p:cTn id="183" dur="1000"/>
                                        <p:tgtEl>
                                          <p:spTgt spid="31"/>
                                        </p:tgtEl>
                                      </p:cBhvr>
                                    </p:animEffect>
                                    <p:set>
                                      <p:cBhvr>
                                        <p:cTn id="184" dur="1" fill="hold">
                                          <p:stCondLst>
                                            <p:cond delay="999"/>
                                          </p:stCondLst>
                                        </p:cTn>
                                        <p:tgtEl>
                                          <p:spTgt spid="31"/>
                                        </p:tgtEl>
                                        <p:attrNameLst>
                                          <p:attrName>style.visibility</p:attrName>
                                        </p:attrNameLst>
                                      </p:cBhvr>
                                      <p:to>
                                        <p:strVal val="hidden"/>
                                      </p:to>
                                    </p:set>
                                  </p:childTnLst>
                                </p:cTn>
                              </p:par>
                              <p:par>
                                <p:cTn id="185" presetID="55" presetClass="exit" presetSubtype="0" fill="hold" grpId="1" nodeType="withEffect">
                                  <p:stCondLst>
                                    <p:cond delay="0"/>
                                  </p:stCondLst>
                                  <p:childTnLst>
                                    <p:anim calcmode="lin" valueType="num">
                                      <p:cBhvr>
                                        <p:cTn id="186" dur="1000"/>
                                        <p:tgtEl>
                                          <p:spTgt spid="32"/>
                                        </p:tgtEl>
                                        <p:attrNameLst>
                                          <p:attrName>ppt_w</p:attrName>
                                        </p:attrNameLst>
                                      </p:cBhvr>
                                      <p:tavLst>
                                        <p:tav tm="0">
                                          <p:val>
                                            <p:strVal val="ppt_w"/>
                                          </p:val>
                                        </p:tav>
                                        <p:tav tm="100000">
                                          <p:val>
                                            <p:strVal val="ppt_w*0.70"/>
                                          </p:val>
                                        </p:tav>
                                      </p:tavLst>
                                    </p:anim>
                                    <p:anim calcmode="lin" valueType="num">
                                      <p:cBhvr>
                                        <p:cTn id="187" dur="1000"/>
                                        <p:tgtEl>
                                          <p:spTgt spid="32"/>
                                        </p:tgtEl>
                                        <p:attrNameLst>
                                          <p:attrName>ppt_h</p:attrName>
                                        </p:attrNameLst>
                                      </p:cBhvr>
                                      <p:tavLst>
                                        <p:tav tm="0">
                                          <p:val>
                                            <p:strVal val="ppt_h"/>
                                          </p:val>
                                        </p:tav>
                                        <p:tav tm="100000">
                                          <p:val>
                                            <p:strVal val="ppt_h"/>
                                          </p:val>
                                        </p:tav>
                                      </p:tavLst>
                                    </p:anim>
                                    <p:animEffect transition="out" filter="fade">
                                      <p:cBhvr>
                                        <p:cTn id="188" dur="1000"/>
                                        <p:tgtEl>
                                          <p:spTgt spid="32"/>
                                        </p:tgtEl>
                                      </p:cBhvr>
                                    </p:animEffect>
                                    <p:set>
                                      <p:cBhvr>
                                        <p:cTn id="189" dur="1" fill="hold">
                                          <p:stCondLst>
                                            <p:cond delay="999"/>
                                          </p:stCondLst>
                                        </p:cTn>
                                        <p:tgtEl>
                                          <p:spTgt spid="32"/>
                                        </p:tgtEl>
                                        <p:attrNameLst>
                                          <p:attrName>style.visibility</p:attrName>
                                        </p:attrNameLst>
                                      </p:cBhvr>
                                      <p:to>
                                        <p:strVal val="hidden"/>
                                      </p:to>
                                    </p:set>
                                  </p:childTnLst>
                                </p:cTn>
                              </p:par>
                              <p:par>
                                <p:cTn id="190" presetID="45" presetClass="exit" presetSubtype="0" fill="hold" nodeType="withEffect">
                                  <p:stCondLst>
                                    <p:cond delay="0"/>
                                  </p:stCondLst>
                                  <p:childTnLst>
                                    <p:animEffect transition="out" filter="fade">
                                      <p:cBhvr>
                                        <p:cTn id="191" dur="2000"/>
                                        <p:tgtEl>
                                          <p:spTgt spid="28"/>
                                        </p:tgtEl>
                                      </p:cBhvr>
                                    </p:animEffect>
                                    <p:anim calcmode="lin" valueType="num">
                                      <p:cBhvr>
                                        <p:cTn id="192" dur="20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3" dur="2000"/>
                                        <p:tgtEl>
                                          <p:spTgt spid="28"/>
                                        </p:tgtEl>
                                        <p:attrNameLst>
                                          <p:attrName>ppt_h</p:attrName>
                                        </p:attrNameLst>
                                      </p:cBhvr>
                                      <p:tavLst>
                                        <p:tav tm="0">
                                          <p:val>
                                            <p:strVal val="ppt_h"/>
                                          </p:val>
                                        </p:tav>
                                        <p:tav tm="100000">
                                          <p:val>
                                            <p:strVal val="ppt_h"/>
                                          </p:val>
                                        </p:tav>
                                      </p:tavLst>
                                    </p:anim>
                                    <p:set>
                                      <p:cBhvr>
                                        <p:cTn id="194" dur="1" fill="hold">
                                          <p:stCondLst>
                                            <p:cond delay="1999"/>
                                          </p:stCondLst>
                                        </p:cTn>
                                        <p:tgtEl>
                                          <p:spTgt spid="28"/>
                                        </p:tgtEl>
                                        <p:attrNameLst>
                                          <p:attrName>style.visibility</p:attrName>
                                        </p:attrNameLst>
                                      </p:cBhvr>
                                      <p:to>
                                        <p:strVal val="hidden"/>
                                      </p:to>
                                    </p:set>
                                  </p:childTnLst>
                                </p:cTn>
                              </p:par>
                              <p:par>
                                <p:cTn id="195" presetID="45" presetClass="entr" presetSubtype="0" fill="hold" nodeType="withEffect">
                                  <p:stCondLst>
                                    <p:cond delay="0"/>
                                  </p:stCondLst>
                                  <p:childTnLst>
                                    <p:set>
                                      <p:cBhvr>
                                        <p:cTn id="196" dur="1" fill="hold">
                                          <p:stCondLst>
                                            <p:cond delay="0"/>
                                          </p:stCondLst>
                                        </p:cTn>
                                        <p:tgtEl>
                                          <p:spTgt spid="33"/>
                                        </p:tgtEl>
                                        <p:attrNameLst>
                                          <p:attrName>style.visibility</p:attrName>
                                        </p:attrNameLst>
                                      </p:cBhvr>
                                      <p:to>
                                        <p:strVal val="visible"/>
                                      </p:to>
                                    </p:set>
                                    <p:animEffect transition="in" filter="fade">
                                      <p:cBhvr>
                                        <p:cTn id="197" dur="2000"/>
                                        <p:tgtEl>
                                          <p:spTgt spid="33"/>
                                        </p:tgtEl>
                                      </p:cBhvr>
                                    </p:animEffect>
                                    <p:anim calcmode="lin" valueType="num">
                                      <p:cBhvr>
                                        <p:cTn id="198" dur="2000" fill="hold"/>
                                        <p:tgtEl>
                                          <p:spTgt spid="33"/>
                                        </p:tgtEl>
                                        <p:attrNameLst>
                                          <p:attrName>ppt_w</p:attrName>
                                        </p:attrNameLst>
                                      </p:cBhvr>
                                      <p:tavLst>
                                        <p:tav tm="0" fmla="#ppt_w*sin(2.5*pi*$)">
                                          <p:val>
                                            <p:fltVal val="0"/>
                                          </p:val>
                                        </p:tav>
                                        <p:tav tm="100000">
                                          <p:val>
                                            <p:fltVal val="1"/>
                                          </p:val>
                                        </p:tav>
                                      </p:tavLst>
                                    </p:anim>
                                    <p:anim calcmode="lin" valueType="num">
                                      <p:cBhvr>
                                        <p:cTn id="199" dur="2000" fill="hold"/>
                                        <p:tgtEl>
                                          <p:spTgt spid="33"/>
                                        </p:tgtEl>
                                        <p:attrNameLst>
                                          <p:attrName>ppt_h</p:attrName>
                                        </p:attrNameLst>
                                      </p:cBhvr>
                                      <p:tavLst>
                                        <p:tav tm="0">
                                          <p:val>
                                            <p:strVal val="#ppt_h"/>
                                          </p:val>
                                        </p:tav>
                                        <p:tav tm="100000">
                                          <p:val>
                                            <p:strVal val="#ppt_h"/>
                                          </p:val>
                                        </p:tav>
                                      </p:tavLst>
                                    </p:anim>
                                  </p:childTnLst>
                                </p:cTn>
                              </p:par>
                              <p:par>
                                <p:cTn id="200" presetID="2" presetClass="entr" presetSubtype="6" fill="hold" grpId="0" nodeType="withEffect">
                                  <p:stCondLst>
                                    <p:cond delay="0"/>
                                  </p:stCondLst>
                                  <p:childTnLst>
                                    <p:set>
                                      <p:cBhvr>
                                        <p:cTn id="201" dur="1" fill="hold">
                                          <p:stCondLst>
                                            <p:cond delay="0"/>
                                          </p:stCondLst>
                                        </p:cTn>
                                        <p:tgtEl>
                                          <p:spTgt spid="34"/>
                                        </p:tgtEl>
                                        <p:attrNameLst>
                                          <p:attrName>style.visibility</p:attrName>
                                        </p:attrNameLst>
                                      </p:cBhvr>
                                      <p:to>
                                        <p:strVal val="visible"/>
                                      </p:to>
                                    </p:set>
                                    <p:anim calcmode="lin" valueType="num">
                                      <p:cBhvr additive="base">
                                        <p:cTn id="202" dur="500" fill="hold"/>
                                        <p:tgtEl>
                                          <p:spTgt spid="34"/>
                                        </p:tgtEl>
                                        <p:attrNameLst>
                                          <p:attrName>ppt_x</p:attrName>
                                        </p:attrNameLst>
                                      </p:cBhvr>
                                      <p:tavLst>
                                        <p:tav tm="0">
                                          <p:val>
                                            <p:strVal val="1+#ppt_w/2"/>
                                          </p:val>
                                        </p:tav>
                                        <p:tav tm="100000">
                                          <p:val>
                                            <p:strVal val="#ppt_x"/>
                                          </p:val>
                                        </p:tav>
                                      </p:tavLst>
                                    </p:anim>
                                    <p:anim calcmode="lin" valueType="num">
                                      <p:cBhvr additive="base">
                                        <p:cTn id="203" dur="500" fill="hold"/>
                                        <p:tgtEl>
                                          <p:spTgt spid="34"/>
                                        </p:tgtEl>
                                        <p:attrNameLst>
                                          <p:attrName>ppt_y</p:attrName>
                                        </p:attrNameLst>
                                      </p:cBhvr>
                                      <p:tavLst>
                                        <p:tav tm="0">
                                          <p:val>
                                            <p:strVal val="1+#ppt_h/2"/>
                                          </p:val>
                                        </p:tav>
                                        <p:tav tm="100000">
                                          <p:val>
                                            <p:strVal val="#ppt_y"/>
                                          </p:val>
                                        </p:tav>
                                      </p:tavLst>
                                    </p:anim>
                                  </p:childTnLst>
                                </p:cTn>
                              </p:par>
                              <p:par>
                                <p:cTn id="204" presetID="10" presetClass="entr" presetSubtype="0" fill="hold" grpId="0" nodeType="withEffect">
                                  <p:stCondLst>
                                    <p:cond delay="0"/>
                                  </p:stCondLst>
                                  <p:childTnLst>
                                    <p:set>
                                      <p:cBhvr>
                                        <p:cTn id="205" dur="1" fill="hold">
                                          <p:stCondLst>
                                            <p:cond delay="0"/>
                                          </p:stCondLst>
                                        </p:cTn>
                                        <p:tgtEl>
                                          <p:spTgt spid="35"/>
                                        </p:tgtEl>
                                        <p:attrNameLst>
                                          <p:attrName>style.visibility</p:attrName>
                                        </p:attrNameLst>
                                      </p:cBhvr>
                                      <p:to>
                                        <p:strVal val="visible"/>
                                      </p:to>
                                    </p:set>
                                    <p:animEffect transition="in" filter="fade">
                                      <p:cBhvr>
                                        <p:cTn id="206" dur="500"/>
                                        <p:tgtEl>
                                          <p:spTgt spid="35"/>
                                        </p:tgtEl>
                                      </p:cBhvr>
                                    </p:animEffect>
                                  </p:childTnLst>
                                </p:cTn>
                              </p:par>
                            </p:childTnLst>
                          </p:cTn>
                        </p:par>
                        <p:par>
                          <p:cTn id="207" fill="hold">
                            <p:stCondLst>
                              <p:cond delay="2000"/>
                            </p:stCondLst>
                            <p:childTnLst>
                              <p:par>
                                <p:cTn id="208" presetID="42" presetClass="entr" presetSubtype="0" fill="hold" grpId="0" nodeType="afterEffect">
                                  <p:stCondLst>
                                    <p:cond delay="0"/>
                                  </p:stCondLst>
                                  <p:childTnLst>
                                    <p:set>
                                      <p:cBhvr>
                                        <p:cTn id="209" dur="1" fill="hold">
                                          <p:stCondLst>
                                            <p:cond delay="0"/>
                                          </p:stCondLst>
                                        </p:cTn>
                                        <p:tgtEl>
                                          <p:spTgt spid="36"/>
                                        </p:tgtEl>
                                        <p:attrNameLst>
                                          <p:attrName>style.visibility</p:attrName>
                                        </p:attrNameLst>
                                      </p:cBhvr>
                                      <p:to>
                                        <p:strVal val="visible"/>
                                      </p:to>
                                    </p:set>
                                    <p:animEffect transition="in" filter="fade">
                                      <p:cBhvr>
                                        <p:cTn id="210" dur="1000"/>
                                        <p:tgtEl>
                                          <p:spTgt spid="36"/>
                                        </p:tgtEl>
                                      </p:cBhvr>
                                    </p:animEffect>
                                    <p:anim calcmode="lin" valueType="num">
                                      <p:cBhvr>
                                        <p:cTn id="211" dur="1000" fill="hold"/>
                                        <p:tgtEl>
                                          <p:spTgt spid="36"/>
                                        </p:tgtEl>
                                        <p:attrNameLst>
                                          <p:attrName>ppt_x</p:attrName>
                                        </p:attrNameLst>
                                      </p:cBhvr>
                                      <p:tavLst>
                                        <p:tav tm="0">
                                          <p:val>
                                            <p:strVal val="#ppt_x"/>
                                          </p:val>
                                        </p:tav>
                                        <p:tav tm="100000">
                                          <p:val>
                                            <p:strVal val="#ppt_x"/>
                                          </p:val>
                                        </p:tav>
                                      </p:tavLst>
                                    </p:anim>
                                    <p:anim calcmode="lin" valueType="num">
                                      <p:cBhvr>
                                        <p:cTn id="212" dur="1000" fill="hold"/>
                                        <p:tgtEl>
                                          <p:spTgt spid="36"/>
                                        </p:tgtEl>
                                        <p:attrNameLst>
                                          <p:attrName>ppt_y</p:attrName>
                                        </p:attrNameLst>
                                      </p:cBhvr>
                                      <p:tavLst>
                                        <p:tav tm="0">
                                          <p:val>
                                            <p:strVal val="#ppt_y+.1"/>
                                          </p:val>
                                        </p:tav>
                                        <p:tav tm="100000">
                                          <p:val>
                                            <p:strVal val="#ppt_y"/>
                                          </p:val>
                                        </p:tav>
                                      </p:tavLst>
                                    </p:anim>
                                  </p:childTnLst>
                                </p:cTn>
                              </p:par>
                            </p:childTnLst>
                          </p:cTn>
                        </p:par>
                        <p:par>
                          <p:cTn id="213" fill="hold">
                            <p:stCondLst>
                              <p:cond delay="3000"/>
                            </p:stCondLst>
                            <p:childTnLst>
                              <p:par>
                                <p:cTn id="214" presetID="42" presetClass="entr" presetSubtype="0" fill="hold" grpId="0" nodeType="afterEffect">
                                  <p:stCondLst>
                                    <p:cond delay="0"/>
                                  </p:stCondLst>
                                  <p:childTnLst>
                                    <p:set>
                                      <p:cBhvr>
                                        <p:cTn id="215" dur="1" fill="hold">
                                          <p:stCondLst>
                                            <p:cond delay="0"/>
                                          </p:stCondLst>
                                        </p:cTn>
                                        <p:tgtEl>
                                          <p:spTgt spid="37"/>
                                        </p:tgtEl>
                                        <p:attrNameLst>
                                          <p:attrName>style.visibility</p:attrName>
                                        </p:attrNameLst>
                                      </p:cBhvr>
                                      <p:to>
                                        <p:strVal val="visible"/>
                                      </p:to>
                                    </p:set>
                                    <p:animEffect transition="in" filter="fade">
                                      <p:cBhvr>
                                        <p:cTn id="216" dur="1000"/>
                                        <p:tgtEl>
                                          <p:spTgt spid="37"/>
                                        </p:tgtEl>
                                      </p:cBhvr>
                                    </p:animEffect>
                                    <p:anim calcmode="lin" valueType="num">
                                      <p:cBhvr>
                                        <p:cTn id="217" dur="1000" fill="hold"/>
                                        <p:tgtEl>
                                          <p:spTgt spid="37"/>
                                        </p:tgtEl>
                                        <p:attrNameLst>
                                          <p:attrName>ppt_x</p:attrName>
                                        </p:attrNameLst>
                                      </p:cBhvr>
                                      <p:tavLst>
                                        <p:tav tm="0">
                                          <p:val>
                                            <p:strVal val="#ppt_x"/>
                                          </p:val>
                                        </p:tav>
                                        <p:tav tm="100000">
                                          <p:val>
                                            <p:strVal val="#ppt_x"/>
                                          </p:val>
                                        </p:tav>
                                      </p:tavLst>
                                    </p:anim>
                                    <p:anim calcmode="lin" valueType="num">
                                      <p:cBhvr>
                                        <p:cTn id="218" dur="1000" fill="hold"/>
                                        <p:tgtEl>
                                          <p:spTgt spid="37"/>
                                        </p:tgtEl>
                                        <p:attrNameLst>
                                          <p:attrName>ppt_y</p:attrName>
                                        </p:attrNameLst>
                                      </p:cBhvr>
                                      <p:tavLst>
                                        <p:tav tm="0">
                                          <p:val>
                                            <p:strVal val="#ppt_y+.1"/>
                                          </p:val>
                                        </p:tav>
                                        <p:tav tm="100000">
                                          <p:val>
                                            <p:strVal val="#ppt_y"/>
                                          </p:val>
                                        </p:tav>
                                      </p:tavLst>
                                    </p:anim>
                                  </p:childTnLst>
                                </p:cTn>
                              </p:par>
                            </p:childTnLst>
                          </p:cTn>
                        </p:par>
                        <p:par>
                          <p:cTn id="219" fill="hold">
                            <p:stCondLst>
                              <p:cond delay="4000"/>
                            </p:stCondLst>
                            <p:childTnLst>
                              <p:par>
                                <p:cTn id="220" presetID="42" presetClass="entr" presetSubtype="0" fill="hold" grpId="0" nodeType="afterEffect">
                                  <p:stCondLst>
                                    <p:cond delay="0"/>
                                  </p:stCondLst>
                                  <p:childTnLst>
                                    <p:set>
                                      <p:cBhvr>
                                        <p:cTn id="221" dur="1" fill="hold">
                                          <p:stCondLst>
                                            <p:cond delay="0"/>
                                          </p:stCondLst>
                                        </p:cTn>
                                        <p:tgtEl>
                                          <p:spTgt spid="38"/>
                                        </p:tgtEl>
                                        <p:attrNameLst>
                                          <p:attrName>style.visibility</p:attrName>
                                        </p:attrNameLst>
                                      </p:cBhvr>
                                      <p:to>
                                        <p:strVal val="visible"/>
                                      </p:to>
                                    </p:set>
                                    <p:animEffect transition="in" filter="fade">
                                      <p:cBhvr>
                                        <p:cTn id="222" dur="1000"/>
                                        <p:tgtEl>
                                          <p:spTgt spid="38"/>
                                        </p:tgtEl>
                                      </p:cBhvr>
                                    </p:animEffect>
                                    <p:anim calcmode="lin" valueType="num">
                                      <p:cBhvr>
                                        <p:cTn id="223" dur="1000" fill="hold"/>
                                        <p:tgtEl>
                                          <p:spTgt spid="38"/>
                                        </p:tgtEl>
                                        <p:attrNameLst>
                                          <p:attrName>ppt_x</p:attrName>
                                        </p:attrNameLst>
                                      </p:cBhvr>
                                      <p:tavLst>
                                        <p:tav tm="0">
                                          <p:val>
                                            <p:strVal val="#ppt_x"/>
                                          </p:val>
                                        </p:tav>
                                        <p:tav tm="100000">
                                          <p:val>
                                            <p:strVal val="#ppt_x"/>
                                          </p:val>
                                        </p:tav>
                                      </p:tavLst>
                                    </p:anim>
                                    <p:anim calcmode="lin" valueType="num">
                                      <p:cBhvr>
                                        <p:cTn id="224" dur="1000" fill="hold"/>
                                        <p:tgtEl>
                                          <p:spTgt spid="38"/>
                                        </p:tgtEl>
                                        <p:attrNameLst>
                                          <p:attrName>ppt_y</p:attrName>
                                        </p:attrNameLst>
                                      </p:cBhvr>
                                      <p:tavLst>
                                        <p:tav tm="0">
                                          <p:val>
                                            <p:strVal val="#ppt_y+.1"/>
                                          </p:val>
                                        </p:tav>
                                        <p:tav tm="100000">
                                          <p:val>
                                            <p:strVal val="#ppt_y"/>
                                          </p:val>
                                        </p:tav>
                                      </p:tavLst>
                                    </p:anim>
                                  </p:childTnLst>
                                </p:cTn>
                              </p:par>
                            </p:childTnLst>
                          </p:cTn>
                        </p:par>
                        <p:par>
                          <p:cTn id="225" fill="hold">
                            <p:stCondLst>
                              <p:cond delay="5000"/>
                            </p:stCondLst>
                            <p:childTnLst>
                              <p:par>
                                <p:cTn id="226" presetID="42" presetClass="entr" presetSubtype="0" fill="hold" grpId="0" nodeType="afterEffect">
                                  <p:stCondLst>
                                    <p:cond delay="0"/>
                                  </p:stCondLst>
                                  <p:childTnLst>
                                    <p:set>
                                      <p:cBhvr>
                                        <p:cTn id="227" dur="1" fill="hold">
                                          <p:stCondLst>
                                            <p:cond delay="0"/>
                                          </p:stCondLst>
                                        </p:cTn>
                                        <p:tgtEl>
                                          <p:spTgt spid="39"/>
                                        </p:tgtEl>
                                        <p:attrNameLst>
                                          <p:attrName>style.visibility</p:attrName>
                                        </p:attrNameLst>
                                      </p:cBhvr>
                                      <p:to>
                                        <p:strVal val="visible"/>
                                      </p:to>
                                    </p:set>
                                    <p:animEffect transition="in" filter="fade">
                                      <p:cBhvr>
                                        <p:cTn id="228" dur="1000"/>
                                        <p:tgtEl>
                                          <p:spTgt spid="39"/>
                                        </p:tgtEl>
                                      </p:cBhvr>
                                    </p:animEffect>
                                    <p:anim calcmode="lin" valueType="num">
                                      <p:cBhvr>
                                        <p:cTn id="229" dur="1000" fill="hold"/>
                                        <p:tgtEl>
                                          <p:spTgt spid="39"/>
                                        </p:tgtEl>
                                        <p:attrNameLst>
                                          <p:attrName>ppt_x</p:attrName>
                                        </p:attrNameLst>
                                      </p:cBhvr>
                                      <p:tavLst>
                                        <p:tav tm="0">
                                          <p:val>
                                            <p:strVal val="#ppt_x"/>
                                          </p:val>
                                        </p:tav>
                                        <p:tav tm="100000">
                                          <p:val>
                                            <p:strVal val="#ppt_x"/>
                                          </p:val>
                                        </p:tav>
                                      </p:tavLst>
                                    </p:anim>
                                    <p:anim calcmode="lin" valueType="num">
                                      <p:cBhvr>
                                        <p:cTn id="2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1"/>
      <p:bldP spid="7" grpId="0"/>
      <p:bldP spid="7" grpId="1"/>
      <p:bldP spid="15" grpId="0"/>
      <p:bldP spid="15" grpId="1"/>
      <p:bldP spid="16" grpId="0"/>
      <p:bldP spid="16" grpId="1"/>
      <p:bldP spid="17" grpId="0"/>
      <p:bldP spid="17" grpId="1"/>
      <p:bldP spid="18" grpId="0"/>
      <p:bldP spid="18" grpId="1"/>
      <p:bldP spid="20" grpId="0"/>
      <p:bldP spid="20" grpId="1"/>
      <p:bldP spid="21" grpId="0"/>
      <p:bldP spid="21" grpId="1"/>
      <p:bldP spid="22" grpId="0" animBg="1"/>
      <p:bldP spid="24" grpId="0"/>
      <p:bldP spid="24" grpId="1"/>
      <p:bldP spid="25" grpId="0"/>
      <p:bldP spid="25" grpId="1"/>
      <p:bldP spid="26" grpId="0"/>
      <p:bldP spid="26" grpId="1"/>
      <p:bldP spid="30" grpId="0" animBg="1"/>
      <p:bldP spid="29" grpId="0"/>
      <p:bldP spid="29" grpId="1"/>
      <p:bldP spid="31" grpId="0"/>
      <p:bldP spid="31" grpId="1"/>
      <p:bldP spid="32" grpId="0"/>
      <p:bldP spid="32" grpId="1"/>
      <p:bldP spid="35" grpId="0" animBg="1"/>
      <p:bldP spid="34"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6" name="Rectángulo 5"/>
          <p:cNvSpPr/>
          <p:nvPr/>
        </p:nvSpPr>
        <p:spPr>
          <a:xfrm>
            <a:off x="1638300" y="3295650"/>
            <a:ext cx="8477250" cy="990600"/>
          </a:xfrm>
          <a:prstGeom prst="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50000" t="50000" r="50000" b="50000"/>
            </a:path>
            <a:tileRect/>
          </a:gra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5" name="Rectángulo 4"/>
          <p:cNvSpPr/>
          <p:nvPr/>
        </p:nvSpPr>
        <p:spPr>
          <a:xfrm>
            <a:off x="1924050" y="3295650"/>
            <a:ext cx="9563100" cy="938847"/>
          </a:xfrm>
          <a:prstGeom prst="rect">
            <a:avLst/>
          </a:prstGeom>
        </p:spPr>
        <p:txBody>
          <a:bodyPr wrap="square">
            <a:spAutoFit/>
          </a:bodyPr>
          <a:lstStyle/>
          <a:p>
            <a:pPr lvl="0" algn="just">
              <a:lnSpc>
                <a:spcPct val="107000"/>
              </a:lnSpc>
              <a:spcAft>
                <a:spcPts val="800"/>
              </a:spcAft>
              <a:buSzPts val="1600"/>
            </a:pPr>
            <a:r>
              <a:rPr lang="es-AR" sz="5400" b="1"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Planificación de las obras</a:t>
            </a:r>
            <a:endParaRPr lang="es-ES_tradnl" sz="5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571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4225" y="1046464"/>
            <a:ext cx="9010650" cy="487506"/>
          </a:xfrm>
          <a:prstGeom prst="rect">
            <a:avLst/>
          </a:prstGeom>
        </p:spPr>
        <p:txBody>
          <a:bodyPr wrap="square">
            <a:spAutoFit/>
          </a:bodyPr>
          <a:lstStyle/>
          <a:p>
            <a:pPr marL="342900" lvl="0" indent="-342900" algn="just">
              <a:lnSpc>
                <a:spcPct val="107000"/>
              </a:lnSpc>
              <a:spcAft>
                <a:spcPts val="800"/>
              </a:spcAft>
              <a:buFont typeface="Wingdings" panose="05000000000000000000" pitchFamily="2" charset="2"/>
              <a:buChar char=""/>
            </a:pPr>
            <a:r>
              <a:rPr lang="es-AR" sz="2400"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Definición de la traza, estudio de suelos y </a:t>
            </a:r>
            <a:r>
              <a:rPr lang="es-AR" sz="2400" dirty="0" err="1">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planialtimetría</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74225" y="1382897"/>
            <a:ext cx="7043916" cy="487506"/>
          </a:xfrm>
          <a:prstGeom prst="rect">
            <a:avLst/>
          </a:prstGeom>
        </p:spPr>
        <p:txBody>
          <a:bodyPr wrap="none">
            <a:spAutoFit/>
          </a:bodyPr>
          <a:lstStyle/>
          <a:p>
            <a:pPr marL="342900" lvl="0" indent="-342900" algn="just">
              <a:lnSpc>
                <a:spcPct val="107000"/>
              </a:lnSpc>
              <a:spcAft>
                <a:spcPts val="800"/>
              </a:spcAft>
              <a:buFont typeface="Wingdings" panose="05000000000000000000" pitchFamily="2" charset="2"/>
              <a:buChar char=""/>
            </a:pPr>
            <a:r>
              <a:rPr lang="es-AR" sz="2400"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Construcción de bases de </a:t>
            </a:r>
            <a:r>
              <a:rPr lang="es-AR" sz="2400" dirty="0" err="1"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H°S°</a:t>
            </a:r>
            <a:r>
              <a:rPr lang="es-AR" sz="2400"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 según proyecto</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74225" y="1749313"/>
            <a:ext cx="5546711" cy="487506"/>
          </a:xfrm>
          <a:prstGeom prst="rect">
            <a:avLst/>
          </a:prstGeom>
        </p:spPr>
        <p:txBody>
          <a:bodyPr wrap="none">
            <a:spAutoFit/>
          </a:bodyPr>
          <a:lstStyle/>
          <a:p>
            <a:pPr marL="342900" lvl="0" indent="-342900" algn="just">
              <a:lnSpc>
                <a:spcPct val="107000"/>
              </a:lnSpc>
              <a:spcAft>
                <a:spcPts val="800"/>
              </a:spcAft>
              <a:buFont typeface="Wingdings" panose="05000000000000000000" pitchFamily="2" charset="2"/>
              <a:buChar char=""/>
            </a:pPr>
            <a:r>
              <a:rPr lang="es-AR" sz="2400"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Armado de cabezales de estructuras</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74225" y="2138009"/>
            <a:ext cx="4647426" cy="487506"/>
          </a:xfrm>
          <a:prstGeom prst="rect">
            <a:avLst/>
          </a:prstGeom>
        </p:spPr>
        <p:txBody>
          <a:bodyPr wrap="none">
            <a:spAutoFit/>
          </a:bodyPr>
          <a:lstStyle/>
          <a:p>
            <a:pPr marL="342900" lvl="0" indent="-342900" algn="just">
              <a:lnSpc>
                <a:spcPct val="107000"/>
              </a:lnSpc>
              <a:spcAft>
                <a:spcPts val="800"/>
              </a:spcAft>
              <a:buFont typeface="Wingdings" panose="05000000000000000000" pitchFamily="2" charset="2"/>
              <a:buChar char=""/>
            </a:pPr>
            <a:r>
              <a:rPr lang="es-AR" sz="2400"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Montaje de columnas de </a:t>
            </a:r>
            <a:r>
              <a:rPr lang="es-AR" sz="2400" dirty="0" err="1">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H°A°</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74225" y="2526705"/>
            <a:ext cx="3836307" cy="487506"/>
          </a:xfrm>
          <a:prstGeom prst="rect">
            <a:avLst/>
          </a:prstGeom>
        </p:spPr>
        <p:txBody>
          <a:bodyPr wrap="none">
            <a:spAutoFit/>
          </a:bodyPr>
          <a:lstStyle/>
          <a:p>
            <a:pPr marL="342900" lvl="0" indent="-342900" algn="just">
              <a:lnSpc>
                <a:spcPct val="107000"/>
              </a:lnSpc>
              <a:spcAft>
                <a:spcPts val="800"/>
              </a:spcAft>
              <a:buFont typeface="Wingdings" panose="05000000000000000000" pitchFamily="2" charset="2"/>
              <a:buChar char=""/>
            </a:pPr>
            <a:r>
              <a:rPr lang="es-AR" sz="2400"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Tendido de conductores</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74225" y="2933661"/>
            <a:ext cx="6045245" cy="487506"/>
          </a:xfrm>
          <a:prstGeom prst="rect">
            <a:avLst/>
          </a:prstGeom>
        </p:spPr>
        <p:txBody>
          <a:bodyPr wrap="none">
            <a:spAutoFit/>
          </a:bodyPr>
          <a:lstStyle/>
          <a:p>
            <a:pPr marL="342900" lvl="0" indent="-342900" algn="just">
              <a:lnSpc>
                <a:spcPct val="107000"/>
              </a:lnSpc>
              <a:spcAft>
                <a:spcPts val="800"/>
              </a:spcAft>
              <a:buFont typeface="Wingdings" panose="05000000000000000000" pitchFamily="2" charset="2"/>
              <a:buChar char=""/>
            </a:pPr>
            <a:r>
              <a:rPr lang="es-AR" sz="2400"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Preparación de zanja tramo subterráneo</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74225" y="3373968"/>
            <a:ext cx="5873724" cy="487506"/>
          </a:xfrm>
          <a:prstGeom prst="rect">
            <a:avLst/>
          </a:prstGeom>
        </p:spPr>
        <p:txBody>
          <a:bodyPr wrap="none">
            <a:spAutoFit/>
          </a:bodyPr>
          <a:lstStyle/>
          <a:p>
            <a:pPr marL="342900" lvl="0" indent="-342900" algn="just">
              <a:lnSpc>
                <a:spcPct val="107000"/>
              </a:lnSpc>
              <a:spcAft>
                <a:spcPts val="800"/>
              </a:spcAft>
              <a:buFont typeface="Wingdings" panose="05000000000000000000" pitchFamily="2" charset="2"/>
              <a:buChar char=""/>
            </a:pPr>
            <a:r>
              <a:rPr lang="es-AR" sz="2400"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Montaje de acometida de subterráneos</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ángulo 11"/>
          <p:cNvSpPr/>
          <p:nvPr/>
        </p:nvSpPr>
        <p:spPr>
          <a:xfrm>
            <a:off x="83042" y="3833716"/>
            <a:ext cx="5856090" cy="487506"/>
          </a:xfrm>
          <a:prstGeom prst="rect">
            <a:avLst/>
          </a:prstGeom>
        </p:spPr>
        <p:txBody>
          <a:bodyPr wrap="none">
            <a:spAutoFit/>
          </a:bodyPr>
          <a:lstStyle/>
          <a:p>
            <a:pPr marL="342900" lvl="0" indent="-342900" algn="just">
              <a:lnSpc>
                <a:spcPct val="107000"/>
              </a:lnSpc>
              <a:spcAft>
                <a:spcPts val="800"/>
              </a:spcAft>
              <a:buFont typeface="Wingdings" panose="05000000000000000000" pitchFamily="2" charset="2"/>
              <a:buChar char=""/>
            </a:pPr>
            <a:r>
              <a:rPr lang="es-AR" sz="2400"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Empalme de línea aérea y subterránea</a:t>
            </a:r>
            <a:endParaRPr lang="es-ES_tradnl"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74225" y="4365556"/>
            <a:ext cx="56348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s-AR" sz="2400"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Revisión general y puesta en servicio</a:t>
            </a:r>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58" y="1463406"/>
            <a:ext cx="10058400" cy="3628010"/>
          </a:xfrm>
          <a:prstGeom prst="rect">
            <a:avLst/>
          </a:prstGeom>
        </p:spPr>
      </p:pic>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909" y="1533931"/>
            <a:ext cx="4192588" cy="5306958"/>
          </a:xfrm>
          <a:prstGeom prst="rect">
            <a:avLst/>
          </a:prstGeom>
          <a:ln w="88900" cap="sq" cmpd="thickThin">
            <a:solidFill>
              <a:srgbClr val="000000"/>
            </a:solidFill>
            <a:prstDash val="solid"/>
            <a:miter lim="800000"/>
          </a:ln>
          <a:effectLst>
            <a:innerShdw blurRad="76200">
              <a:srgbClr val="000000"/>
            </a:innerShdw>
          </a:effectLst>
        </p:spPr>
      </p:pic>
      <p:pic>
        <p:nvPicPr>
          <p:cNvPr id="18" name="Imagen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772" y="1578500"/>
            <a:ext cx="3770477" cy="5262389"/>
          </a:xfrm>
          <a:prstGeom prst="rect">
            <a:avLst/>
          </a:prstGeom>
          <a:ln w="88900" cap="sq" cmpd="thickThin">
            <a:solidFill>
              <a:srgbClr val="000000"/>
            </a:solidFill>
            <a:prstDash val="solid"/>
            <a:miter lim="800000"/>
          </a:ln>
          <a:effectLst>
            <a:innerShdw blurRad="76200">
              <a:srgbClr val="000000"/>
            </a:innerShdw>
          </a:effectLst>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725" y="1547800"/>
            <a:ext cx="4183771" cy="5293089"/>
          </a:xfrm>
          <a:prstGeom prst="rect">
            <a:avLst/>
          </a:prstGeom>
          <a:ln w="88900" cap="sq" cmpd="thickThin">
            <a:solidFill>
              <a:srgbClr val="000000"/>
            </a:solidFill>
            <a:prstDash val="solid"/>
            <a:miter lim="800000"/>
          </a:ln>
          <a:effectLst>
            <a:innerShdw blurRad="76200">
              <a:srgbClr val="000000"/>
            </a:innerShdw>
          </a:effectLst>
        </p:spPr>
      </p:pic>
      <p:pic>
        <p:nvPicPr>
          <p:cNvPr id="21" name="Imagen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0577" y="1533931"/>
            <a:ext cx="5363380" cy="5303621"/>
          </a:xfrm>
          <a:prstGeom prst="rect">
            <a:avLst/>
          </a:prstGeom>
        </p:spPr>
      </p:pic>
      <p:pic>
        <p:nvPicPr>
          <p:cNvPr id="23" name="Imagen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6411" y="1533931"/>
            <a:ext cx="4706569" cy="5366616"/>
          </a:xfrm>
          <a:prstGeom prst="rect">
            <a:avLst/>
          </a:prstGeom>
          <a:ln w="88900" cap="sq" cmpd="thickThin">
            <a:solidFill>
              <a:srgbClr val="000000"/>
            </a:solidFill>
            <a:prstDash val="solid"/>
            <a:miter lim="800000"/>
          </a:ln>
          <a:effectLst>
            <a:innerShdw blurRad="76200">
              <a:srgbClr val="000000"/>
            </a:innerShdw>
          </a:effectLst>
        </p:spPr>
      </p:pic>
      <p:sp>
        <p:nvSpPr>
          <p:cNvPr id="24" name="Rectángulo 23"/>
          <p:cNvSpPr/>
          <p:nvPr/>
        </p:nvSpPr>
        <p:spPr>
          <a:xfrm>
            <a:off x="2619152" y="105641"/>
            <a:ext cx="6003567" cy="750975"/>
          </a:xfrm>
          <a:prstGeom prst="rect">
            <a:avLst/>
          </a:prstGeom>
        </p:spPr>
        <p:txBody>
          <a:bodyPr wrap="none">
            <a:spAutoFit/>
          </a:bodyPr>
          <a:lstStyle/>
          <a:p>
            <a:pPr lvl="0" algn="just">
              <a:lnSpc>
                <a:spcPct val="107000"/>
              </a:lnSpc>
              <a:spcAft>
                <a:spcPts val="800"/>
              </a:spcAft>
              <a:buSzPts val="1600"/>
            </a:pPr>
            <a:r>
              <a:rPr lang="es-AR" sz="4000" b="1"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Planificación de las obras</a:t>
            </a:r>
            <a:endParaRPr lang="es-ES_tradnl" sz="4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40552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nodeType="clickEffect">
                                  <p:stCondLst>
                                    <p:cond delay="0"/>
                                  </p:stCondLst>
                                  <p:childTnLst>
                                    <p:animEffect transition="out" filter="wipe(up)">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2" presetClass="entr" presetSubtype="2"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1" fill="hold" nodeType="clickEffect">
                                  <p:stCondLst>
                                    <p:cond delay="0"/>
                                  </p:stCondLst>
                                  <p:childTnLst>
                                    <p:animEffect transition="out" filter="wipe(up)">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1+#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par>
                                <p:cTn id="57" presetID="22" presetClass="entr" presetSubtype="4"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xit" presetSubtype="1" fill="hold" nodeType="clickEffect">
                                  <p:stCondLst>
                                    <p:cond delay="0"/>
                                  </p:stCondLst>
                                  <p:childTnLst>
                                    <p:animEffect transition="out" filter="wipe(up)">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1+#ppt_w/2"/>
                                          </p:val>
                                        </p:tav>
                                        <p:tav tm="100000">
                                          <p:val>
                                            <p:strVal val="#ppt_x"/>
                                          </p:val>
                                        </p:tav>
                                      </p:tavLst>
                                    </p:anim>
                                    <p:anim calcmode="lin" valueType="num">
                                      <p:cBhvr additive="base">
                                        <p:cTn id="70" dur="500" fill="hold"/>
                                        <p:tgtEl>
                                          <p:spTgt spid="9"/>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1+#ppt_w/2"/>
                                          </p:val>
                                        </p:tav>
                                        <p:tav tm="100000">
                                          <p:val>
                                            <p:strVal val="#ppt_x"/>
                                          </p:val>
                                        </p:tav>
                                      </p:tavLst>
                                    </p:anim>
                                    <p:anim calcmode="lin" valueType="num">
                                      <p:cBhvr additive="base">
                                        <p:cTn id="74" dur="500" fill="hold"/>
                                        <p:tgtEl>
                                          <p:spTgt spid="11"/>
                                        </p:tgtEl>
                                        <p:attrNameLst>
                                          <p:attrName>ppt_y</p:attrName>
                                        </p:attrNameLst>
                                      </p:cBhvr>
                                      <p:tavLst>
                                        <p:tav tm="0">
                                          <p:val>
                                            <p:strVal val="#ppt_y"/>
                                          </p:val>
                                        </p:tav>
                                        <p:tav tm="100000">
                                          <p:val>
                                            <p:strVal val="#ppt_y"/>
                                          </p:val>
                                        </p:tav>
                                      </p:tavLst>
                                    </p:anim>
                                  </p:childTnLst>
                                </p:cTn>
                              </p:par>
                              <p:par>
                                <p:cTn id="75" presetID="22" presetClass="entr" presetSubtype="4"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down)">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1" fill="hold" nodeType="clickEffect">
                                  <p:stCondLst>
                                    <p:cond delay="0"/>
                                  </p:stCondLst>
                                  <p:childTnLst>
                                    <p:animEffect transition="out" filter="wipe(up)">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additive="base">
                                        <p:cTn id="87" dur="500" fill="hold"/>
                                        <p:tgtEl>
                                          <p:spTgt spid="12"/>
                                        </p:tgtEl>
                                        <p:attrNameLst>
                                          <p:attrName>ppt_x</p:attrName>
                                        </p:attrNameLst>
                                      </p:cBhvr>
                                      <p:tavLst>
                                        <p:tav tm="0">
                                          <p:val>
                                            <p:strVal val="1+#ppt_w/2"/>
                                          </p:val>
                                        </p:tav>
                                        <p:tav tm="100000">
                                          <p:val>
                                            <p:strVal val="#ppt_x"/>
                                          </p:val>
                                        </p:tav>
                                      </p:tavLst>
                                    </p:anim>
                                    <p:anim calcmode="lin" valueType="num">
                                      <p:cBhvr additive="base">
                                        <p:cTn id="88" dur="500" fill="hold"/>
                                        <p:tgtEl>
                                          <p:spTgt spid="12"/>
                                        </p:tgtEl>
                                        <p:attrNameLst>
                                          <p:attrName>ppt_y</p:attrName>
                                        </p:attrNameLst>
                                      </p:cBhvr>
                                      <p:tavLst>
                                        <p:tav tm="0">
                                          <p:val>
                                            <p:strVal val="#ppt_y"/>
                                          </p:val>
                                        </p:tav>
                                        <p:tav tm="100000">
                                          <p:val>
                                            <p:strVal val="#ppt_y"/>
                                          </p:val>
                                        </p:tav>
                                      </p:tavLst>
                                    </p:anim>
                                  </p:childTnLst>
                                </p:cTn>
                              </p:par>
                              <p:par>
                                <p:cTn id="89" presetID="22" presetClass="entr" presetSubtype="4"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xit" presetSubtype="1" fill="hold" nodeType="clickEffect">
                                  <p:stCondLst>
                                    <p:cond delay="0"/>
                                  </p:stCondLst>
                                  <p:childTnLst>
                                    <p:animEffect transition="out" filter="wipe(up)">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additive="base">
                                        <p:cTn id="101" dur="500" fill="hold"/>
                                        <p:tgtEl>
                                          <p:spTgt spid="15"/>
                                        </p:tgtEl>
                                        <p:attrNameLst>
                                          <p:attrName>ppt_x</p:attrName>
                                        </p:attrNameLst>
                                      </p:cBhvr>
                                      <p:tavLst>
                                        <p:tav tm="0">
                                          <p:val>
                                            <p:strVal val="#ppt_x"/>
                                          </p:val>
                                        </p:tav>
                                        <p:tav tm="100000">
                                          <p:val>
                                            <p:strVal val="#ppt_x"/>
                                          </p:val>
                                        </p:tav>
                                      </p:tavLst>
                                    </p:anim>
                                    <p:anim calcmode="lin" valueType="num">
                                      <p:cBhvr additive="base">
                                        <p:cTn id="10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Rojitas\Desktop\Sin título.png"/>
          <p:cNvPicPr/>
          <p:nvPr/>
        </p:nvPicPr>
        <p:blipFill>
          <a:blip r:embed="rId2" cstate="print"/>
          <a:srcRect/>
          <a:stretch>
            <a:fillRect/>
          </a:stretch>
        </p:blipFill>
        <p:spPr bwMode="auto">
          <a:xfrm>
            <a:off x="0" y="0"/>
            <a:ext cx="12192000" cy="6858000"/>
          </a:xfrm>
          <a:prstGeom prst="rect">
            <a:avLst/>
          </a:prstGeom>
          <a:ln>
            <a:noFill/>
          </a:ln>
          <a:effectLst>
            <a:outerShdw blurRad="190500" algn="tl" rotWithShape="0">
              <a:srgbClr val="000000">
                <a:alpha val="70000"/>
              </a:srgbClr>
            </a:outerShdw>
          </a:effectLst>
        </p:spPr>
      </p:pic>
      <p:sp>
        <p:nvSpPr>
          <p:cNvPr id="8" name="CuadroTexto 7"/>
          <p:cNvSpPr txBox="1"/>
          <p:nvPr/>
        </p:nvSpPr>
        <p:spPr>
          <a:xfrm>
            <a:off x="2647950" y="2247900"/>
            <a:ext cx="7505700" cy="369332"/>
          </a:xfrm>
          <a:prstGeom prst="rect">
            <a:avLst/>
          </a:prstGeom>
          <a:noFill/>
        </p:spPr>
        <p:txBody>
          <a:bodyPr wrap="square" rtlCol="0">
            <a:spAutoFit/>
          </a:bodyPr>
          <a:lstStyle/>
          <a:p>
            <a:endParaRPr lang="es-ES_tradnl" dirty="0">
              <a:solidFill>
                <a:schemeClr val="bg1"/>
              </a:solidFill>
            </a:endParaRPr>
          </a:p>
        </p:txBody>
      </p:sp>
      <p:sp>
        <p:nvSpPr>
          <p:cNvPr id="9" name="Rectángulo redondeado 8"/>
          <p:cNvSpPr/>
          <p:nvPr/>
        </p:nvSpPr>
        <p:spPr>
          <a:xfrm>
            <a:off x="600075" y="2432566"/>
            <a:ext cx="11258550" cy="21028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_tradnl" sz="4400" b="1" dirty="0">
                <a:ln w="22225">
                  <a:solidFill>
                    <a:schemeClr val="accent2"/>
                  </a:solidFill>
                  <a:prstDash val="solid"/>
                </a:ln>
                <a:solidFill>
                  <a:schemeClr val="accent2">
                    <a:lumMod val="40000"/>
                    <a:lumOff val="60000"/>
                  </a:schemeClr>
                </a:solidFill>
              </a:rPr>
              <a:t>Teniendo un total </a:t>
            </a:r>
            <a:r>
              <a:rPr lang="es-ES_tradnl" sz="4400" b="1" dirty="0" smtClean="0">
                <a:ln w="22225">
                  <a:solidFill>
                    <a:schemeClr val="accent2"/>
                  </a:solidFill>
                  <a:prstDash val="solid"/>
                </a:ln>
                <a:solidFill>
                  <a:schemeClr val="accent2">
                    <a:lumMod val="40000"/>
                    <a:lumOff val="60000"/>
                  </a:schemeClr>
                </a:solidFill>
              </a:rPr>
              <a:t>de 111 </a:t>
            </a:r>
            <a:r>
              <a:rPr lang="es-ES_tradnl" sz="4400" b="1" dirty="0">
                <a:ln w="22225">
                  <a:solidFill>
                    <a:schemeClr val="accent2"/>
                  </a:solidFill>
                  <a:prstDash val="solid"/>
                </a:ln>
                <a:solidFill>
                  <a:schemeClr val="accent2">
                    <a:lumMod val="40000"/>
                    <a:lumOff val="60000"/>
                  </a:schemeClr>
                </a:solidFill>
              </a:rPr>
              <a:t>días, sin tener en cuenta días de lluvia</a:t>
            </a:r>
          </a:p>
        </p:txBody>
      </p:sp>
    </p:spTree>
    <p:extLst>
      <p:ext uri="{BB962C8B-B14F-4D97-AF65-F5344CB8AC3E}">
        <p14:creationId xmlns:p14="http://schemas.microsoft.com/office/powerpoint/2010/main" val="16266493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redondeado 5"/>
          <p:cNvSpPr/>
          <p:nvPr/>
        </p:nvSpPr>
        <p:spPr>
          <a:xfrm>
            <a:off x="4857750" y="5196870"/>
            <a:ext cx="7124700" cy="135255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7" name="CuadroTexto 6"/>
          <p:cNvSpPr txBox="1"/>
          <p:nvPr/>
        </p:nvSpPr>
        <p:spPr>
          <a:xfrm>
            <a:off x="5391150" y="4979760"/>
            <a:ext cx="6591300" cy="1569660"/>
          </a:xfrm>
          <a:prstGeom prst="rect">
            <a:avLst/>
          </a:prstGeom>
          <a:noFill/>
        </p:spPr>
        <p:txBody>
          <a:bodyPr wrap="square" rtlCol="0">
            <a:spAutoFit/>
          </a:bodyPr>
          <a:lstStyle/>
          <a:p>
            <a:r>
              <a:rPr lang="es-ES_tradnl" sz="96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rPr>
              <a:t>Presupuesto</a:t>
            </a:r>
            <a:endParaRPr lang="es-ES_tradnl" sz="96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5980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438650" y="-138678"/>
            <a:ext cx="5638800" cy="1015663"/>
          </a:xfrm>
          <a:prstGeom prst="rect">
            <a:avLst/>
          </a:prstGeom>
          <a:noFill/>
        </p:spPr>
        <p:txBody>
          <a:bodyPr wrap="square" rtlCol="0">
            <a:spAutoFit/>
          </a:bodyPr>
          <a:lstStyle/>
          <a:p>
            <a:r>
              <a:rPr lang="es-ES_tradnl" sz="6000" dirty="0" smtClean="0">
                <a:solidFill>
                  <a:schemeClr val="bg1"/>
                </a:solidFill>
              </a:rPr>
              <a:t>Presupuesto</a:t>
            </a:r>
            <a:endParaRPr lang="es-ES_tradnl" sz="6000" dirty="0">
              <a:solidFill>
                <a:schemeClr val="bg1"/>
              </a:solidFill>
            </a:endParaRPr>
          </a:p>
        </p:txBody>
      </p:sp>
      <p:sp>
        <p:nvSpPr>
          <p:cNvPr id="6" name="Rectángulo 5"/>
          <p:cNvSpPr/>
          <p:nvPr/>
        </p:nvSpPr>
        <p:spPr>
          <a:xfrm>
            <a:off x="419100" y="876985"/>
            <a:ext cx="12192000" cy="369332"/>
          </a:xfrm>
          <a:prstGeom prst="rect">
            <a:avLst/>
          </a:prstGeom>
        </p:spPr>
        <p:txBody>
          <a:bodyPr wrap="square">
            <a:spAutoFit/>
          </a:bodyPr>
          <a:lstStyle/>
          <a:p>
            <a:r>
              <a:rPr lang="es-AR" b="1" dirty="0">
                <a:solidFill>
                  <a:schemeClr val="bg1"/>
                </a:solidFill>
                <a:latin typeface="Arial Unicode MS" panose="020B0604020202020204" pitchFamily="34" charset="-128"/>
              </a:rPr>
              <a:t>A continuación se adjuntan el presupuesto original de la obra y el correspondiente a la actualización de </a:t>
            </a:r>
            <a:r>
              <a:rPr lang="es-AR" b="1" dirty="0" smtClean="0">
                <a:solidFill>
                  <a:schemeClr val="bg1"/>
                </a:solidFill>
                <a:latin typeface="Arial Unicode MS" panose="020B0604020202020204" pitchFamily="34" charset="-128"/>
              </a:rPr>
              <a:t>precio.</a:t>
            </a:r>
            <a:endParaRPr lang="es-ES_tradnl" b="1" dirty="0">
              <a:solidFill>
                <a:schemeClr val="bg1"/>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5477484"/>
            <a:ext cx="2647950" cy="1380516"/>
          </a:xfrm>
          <a:prstGeom prst="rect">
            <a:avLst/>
          </a:prstGeom>
          <a:ln w="88900" cap="sq" cmpd="thickThin">
            <a:solidFill>
              <a:srgbClr val="000000"/>
            </a:solidFill>
            <a:prstDash val="solid"/>
            <a:miter lim="800000"/>
          </a:ln>
          <a:effectLst>
            <a:innerShdw blurRad="76200">
              <a:srgbClr val="000000"/>
            </a:innerShdw>
          </a:effectLst>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1" y="5440817"/>
            <a:ext cx="2590799" cy="1417183"/>
          </a:xfrm>
          <a:prstGeom prst="rect">
            <a:avLst/>
          </a:prstGeom>
          <a:ln w="88900" cap="sq" cmpd="thickThin">
            <a:solidFill>
              <a:srgbClr val="000000"/>
            </a:solidFill>
            <a:prstDash val="solid"/>
            <a:miter lim="800000"/>
          </a:ln>
          <a:effectLst>
            <a:innerShdw blurRad="76200">
              <a:srgbClr val="000000"/>
            </a:innerShdw>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368" y="5477484"/>
            <a:ext cx="3348582" cy="130029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7818" y="6167742"/>
            <a:ext cx="2300832" cy="504895"/>
          </a:xfrm>
          <a:prstGeom prst="rect">
            <a:avLst/>
          </a:prstGeom>
          <a:ln w="88900" cap="sq" cmpd="thickThin">
            <a:solidFill>
              <a:srgbClr val="000000"/>
            </a:solidFill>
            <a:prstDash val="solid"/>
            <a:miter lim="800000"/>
          </a:ln>
          <a:effectLst>
            <a:innerShdw blurRad="76200">
              <a:srgbClr val="000000"/>
            </a:innerShdw>
          </a:effectLst>
        </p:spPr>
      </p:pic>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535055"/>
            <a:ext cx="11887200" cy="3536430"/>
          </a:xfrm>
          <a:prstGeom prst="rect">
            <a:avLst/>
          </a:prstGeom>
          <a:ln w="88900" cap="sq" cmpd="thickThin">
            <a:solidFill>
              <a:srgbClr val="000000"/>
            </a:solidFill>
            <a:prstDash val="solid"/>
            <a:miter lim="800000"/>
          </a:ln>
          <a:effectLst>
            <a:innerShdw blurRad="76200">
              <a:srgbClr val="000000"/>
            </a:innerShdw>
          </a:effectLst>
        </p:spPr>
      </p:pic>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571722"/>
            <a:ext cx="2647950" cy="1380516"/>
          </a:xfrm>
          <a:prstGeom prst="rect">
            <a:avLst/>
          </a:prstGeom>
          <a:ln w="88900" cap="sq" cmpd="thickThin">
            <a:solidFill>
              <a:srgbClr val="000000"/>
            </a:solidFill>
            <a:prstDash val="solid"/>
            <a:miter lim="800000"/>
          </a:ln>
          <a:effectLst>
            <a:innerShdw blurRad="76200">
              <a:srgbClr val="000000"/>
            </a:innerShdw>
          </a:effectLst>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535055"/>
            <a:ext cx="11887199" cy="3536430"/>
          </a:xfrm>
          <a:prstGeom prst="rect">
            <a:avLst/>
          </a:prstGeom>
          <a:ln w="88900" cap="sq" cmpd="thickThin">
            <a:solidFill>
              <a:srgbClr val="000000"/>
            </a:solidFill>
            <a:prstDash val="solid"/>
            <a:miter lim="800000"/>
          </a:ln>
          <a:effectLst>
            <a:innerShdw blurRad="76200">
              <a:srgbClr val="000000"/>
            </a:innerShdw>
          </a:effectLst>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1802630"/>
            <a:ext cx="2590799" cy="1417183"/>
          </a:xfrm>
          <a:prstGeom prst="rect">
            <a:avLst/>
          </a:prstGeom>
          <a:ln w="88900" cap="sq" cmpd="thickThin">
            <a:solidFill>
              <a:srgbClr val="000000"/>
            </a:solidFill>
            <a:prstDash val="solid"/>
            <a:miter lim="800000"/>
          </a:ln>
          <a:effectLst>
            <a:innerShdw blurRad="76200">
              <a:srgbClr val="000000"/>
            </a:innerShdw>
          </a:effectLst>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48" y="1504137"/>
            <a:ext cx="11887201" cy="3624711"/>
          </a:xfrm>
          <a:prstGeom prst="rect">
            <a:avLst/>
          </a:prstGeom>
          <a:ln w="88900" cap="sq" cmpd="thickThin">
            <a:solidFill>
              <a:srgbClr val="000000"/>
            </a:solidFill>
            <a:prstDash val="solid"/>
            <a:miter lim="800000"/>
          </a:ln>
          <a:effectLst>
            <a:innerShdw blurRad="76200">
              <a:srgbClr val="000000"/>
            </a:innerShdw>
          </a:effectLst>
        </p:spPr>
      </p:pic>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368" y="2002971"/>
            <a:ext cx="3348582" cy="1300299"/>
          </a:xfrm>
          <a:prstGeom prst="rect">
            <a:avLst/>
          </a:prstGeom>
          <a:ln w="88900" cap="sq" cmpd="thickThin">
            <a:solidFill>
              <a:srgbClr val="000000"/>
            </a:solidFill>
            <a:prstDash val="solid"/>
            <a:miter lim="800000"/>
          </a:ln>
          <a:effectLst>
            <a:innerShdw blurRad="76200">
              <a:srgbClr val="000000"/>
            </a:innerShdw>
          </a:effectLst>
        </p:spPr>
      </p:pic>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2591" y="2374631"/>
            <a:ext cx="7984859" cy="17521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740705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3.75E-6 4.44444E-6 L 0.00078 -0.56945 " pathEditMode="relative" rAng="0" ptsTypes="AA">
                                      <p:cBhvr>
                                        <p:cTn id="24" dur="1300" fill="hold"/>
                                        <p:tgtEl>
                                          <p:spTgt spid="7"/>
                                        </p:tgtEl>
                                        <p:attrNameLst>
                                          <p:attrName>ppt_x</p:attrName>
                                          <p:attrName>ppt_y</p:attrName>
                                        </p:attrNameLst>
                                      </p:cBhvr>
                                      <p:rCtr x="39" y="-28472"/>
                                    </p:animMotion>
                                  </p:childTnLst>
                                </p:cTn>
                              </p:par>
                            </p:childTnLst>
                          </p:cTn>
                        </p:par>
                        <p:par>
                          <p:cTn id="25" fill="hold">
                            <p:stCondLst>
                              <p:cond delay="1300"/>
                            </p:stCondLst>
                            <p:childTnLst>
                              <p:par>
                                <p:cTn id="26" presetID="10" presetClass="exit" presetSubtype="0" fill="hold" nodeType="after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par>
                          <p:cTn id="40" fill="hold">
                            <p:stCondLst>
                              <p:cond delay="500"/>
                            </p:stCondLst>
                            <p:childTnLst>
                              <p:par>
                                <p:cTn id="41" presetID="42" presetClass="path" presetSubtype="0" accel="50000" decel="50000" fill="hold" nodeType="afterEffect">
                                  <p:stCondLst>
                                    <p:cond delay="0"/>
                                  </p:stCondLst>
                                  <p:childTnLst>
                                    <p:animMotion origin="layout" path="M 3.75E-6 -1.11111E-6 L 3.75E-6 0.56945 " pathEditMode="relative" rAng="0" ptsTypes="AA">
                                      <p:cBhvr>
                                        <p:cTn id="42" dur="800" fill="hold"/>
                                        <p:tgtEl>
                                          <p:spTgt spid="12"/>
                                        </p:tgtEl>
                                        <p:attrNameLst>
                                          <p:attrName>ppt_x</p:attrName>
                                          <p:attrName>ppt_y</p:attrName>
                                        </p:attrNameLst>
                                      </p:cBhvr>
                                      <p:rCtr x="0" y="28472"/>
                                    </p:animMotion>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4" presetClass="path" presetSubtype="0" accel="50000" decel="50000" fill="hold" nodeType="clickEffect">
                                  <p:stCondLst>
                                    <p:cond delay="0"/>
                                  </p:stCondLst>
                                  <p:childTnLst>
                                    <p:animMotion origin="layout" path="M 5E-6 2.22222E-6 L -0.00156 -0.56667 " pathEditMode="relative" rAng="0" ptsTypes="AA">
                                      <p:cBhvr>
                                        <p:cTn id="53" dur="1300" fill="hold"/>
                                        <p:tgtEl>
                                          <p:spTgt spid="8"/>
                                        </p:tgtEl>
                                        <p:attrNameLst>
                                          <p:attrName>ppt_x</p:attrName>
                                          <p:attrName>ppt_y</p:attrName>
                                        </p:attrNameLst>
                                      </p:cBhvr>
                                      <p:rCtr x="-78" y="-28333"/>
                                    </p:animMotion>
                                  </p:childTnLst>
                                </p:cTn>
                              </p:par>
                            </p:childTnLst>
                          </p:cTn>
                        </p:par>
                        <p:par>
                          <p:cTn id="54" fill="hold">
                            <p:stCondLst>
                              <p:cond delay="1300"/>
                            </p:stCondLst>
                            <p:childTnLst>
                              <p:par>
                                <p:cTn id="55" presetID="10" presetClass="exit" presetSubtype="0" fill="hold" nodeType="after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500"/>
                            </p:stCondLst>
                            <p:childTnLst>
                              <p:par>
                                <p:cTn id="70" presetID="42" presetClass="path" presetSubtype="0" accel="50000" decel="50000" fill="hold" nodeType="afterEffect">
                                  <p:stCondLst>
                                    <p:cond delay="0"/>
                                  </p:stCondLst>
                                  <p:childTnLst>
                                    <p:animMotion origin="layout" path="M 5E-6 -3.7037E-6 L -2.5E-6 0.53033 " pathEditMode="relative" rAng="0" ptsTypes="AA">
                                      <p:cBhvr>
                                        <p:cTn id="71" dur="1250" fill="hold"/>
                                        <p:tgtEl>
                                          <p:spTgt spid="14"/>
                                        </p:tgtEl>
                                        <p:attrNameLst>
                                          <p:attrName>ppt_x</p:attrName>
                                          <p:attrName>ppt_y</p:attrName>
                                        </p:attrNameLst>
                                      </p:cBhvr>
                                      <p:rCtr x="-78" y="26644"/>
                                    </p:animMotion>
                                  </p:childTnLst>
                                </p:cTn>
                              </p:par>
                            </p:childTnLst>
                          </p:cTn>
                        </p:par>
                      </p:childTnLst>
                    </p:cTn>
                  </p:par>
                  <p:par>
                    <p:cTn id="72" fill="hold">
                      <p:stCondLst>
                        <p:cond delay="indefinite"/>
                      </p:stCondLst>
                      <p:childTnLst>
                        <p:par>
                          <p:cTn id="73" fill="hold">
                            <p:stCondLst>
                              <p:cond delay="0"/>
                            </p:stCondLst>
                            <p:childTnLst>
                              <p:par>
                                <p:cTn id="74" presetID="64" presetClass="path" presetSubtype="0" accel="50000" decel="50000" fill="hold" nodeType="clickEffect">
                                  <p:stCondLst>
                                    <p:cond delay="0"/>
                                  </p:stCondLst>
                                  <p:childTnLst>
                                    <p:animMotion origin="layout" path="M 2.29167E-6 2.96296E-6 L -0.00013 -0.54329 " pathEditMode="relative" rAng="0" ptsTypes="AA">
                                      <p:cBhvr>
                                        <p:cTn id="75" dur="1250" fill="hold"/>
                                        <p:tgtEl>
                                          <p:spTgt spid="9"/>
                                        </p:tgtEl>
                                        <p:attrNameLst>
                                          <p:attrName>ppt_x</p:attrName>
                                          <p:attrName>ppt_y</p:attrName>
                                        </p:attrNameLst>
                                      </p:cBhvr>
                                      <p:rCtr x="-13" y="-27176"/>
                                    </p:animMotion>
                                  </p:childTnLst>
                                </p:cTn>
                              </p:par>
                            </p:childTnLst>
                          </p:cTn>
                        </p:par>
                        <p:par>
                          <p:cTn id="76" fill="hold">
                            <p:stCondLst>
                              <p:cond delay="1250"/>
                            </p:stCondLst>
                            <p:childTnLst>
                              <p:par>
                                <p:cTn id="77" presetID="10" presetClass="exit" presetSubtype="0" fill="hold" nodeType="after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childTnLst>
                          </p:cTn>
                        </p:par>
                        <p:par>
                          <p:cTn id="93" fill="hold">
                            <p:stCondLst>
                              <p:cond delay="500"/>
                            </p:stCondLst>
                            <p:childTnLst>
                              <p:par>
                                <p:cTn id="94" presetID="42" presetClass="path" presetSubtype="0" accel="50000" decel="50000" fill="hold" nodeType="afterEffect">
                                  <p:stCondLst>
                                    <p:cond delay="0"/>
                                  </p:stCondLst>
                                  <p:childTnLst>
                                    <p:animMotion origin="layout" path="M 2.29167E-6 4.44444E-6 L 1.40729E-16 0.50649 " pathEditMode="relative" rAng="0" ptsTypes="AA">
                                      <p:cBhvr>
                                        <p:cTn id="95" dur="1250" fill="hold"/>
                                        <p:tgtEl>
                                          <p:spTgt spid="16"/>
                                        </p:tgtEl>
                                        <p:attrNameLst>
                                          <p:attrName>ppt_x</p:attrName>
                                          <p:attrName>ppt_y</p:attrName>
                                        </p:attrNameLst>
                                      </p:cBhvr>
                                      <p:rCtr x="65" y="25625"/>
                                    </p:animMotion>
                                  </p:childTnLst>
                                </p:cTn>
                              </p:par>
                            </p:childTnLst>
                          </p:cTn>
                        </p:par>
                      </p:childTnLst>
                    </p:cTn>
                  </p:par>
                  <p:par>
                    <p:cTn id="96" fill="hold">
                      <p:stCondLst>
                        <p:cond delay="indefinite"/>
                      </p:stCondLst>
                      <p:childTnLst>
                        <p:par>
                          <p:cTn id="97" fill="hold">
                            <p:stCondLst>
                              <p:cond delay="0"/>
                            </p:stCondLst>
                            <p:childTnLst>
                              <p:par>
                                <p:cTn id="98" presetID="57" presetClass="path" presetSubtype="0" accel="50000" decel="50000" fill="hold" nodeType="clickEffect">
                                  <p:stCondLst>
                                    <p:cond delay="0"/>
                                  </p:stCondLst>
                                  <p:childTnLst>
                                    <p:animMotion origin="layout" path="M -1.45833E-6 -1.11111E-6 L -1.45833E-6 -0.21389 C -1.45833E-6 -0.30972 -0.11758 -0.42755 -0.21302 -0.42755 L -0.42591 -0.42755 " pathEditMode="relative" rAng="0" ptsTypes="AAAA">
                                      <p:cBhvr>
                                        <p:cTn id="99" dur="2000" fill="hold"/>
                                        <p:tgtEl>
                                          <p:spTgt spid="10"/>
                                        </p:tgtEl>
                                        <p:attrNameLst>
                                          <p:attrName>ppt_x</p:attrName>
                                          <p:attrName>ppt_y</p:attrName>
                                        </p:attrNameLst>
                                      </p:cBhvr>
                                      <p:rCtr x="-21302" y="-21389"/>
                                    </p:animMotion>
                                  </p:childTnLst>
                                </p:cTn>
                              </p:par>
                            </p:childTnLst>
                          </p:cTn>
                        </p:par>
                        <p:par>
                          <p:cTn id="100" fill="hold">
                            <p:stCondLst>
                              <p:cond delay="2000"/>
                            </p:stCondLst>
                            <p:childTnLst>
                              <p:par>
                                <p:cTn id="101" presetID="53" presetClass="entr" presetSubtype="16" fill="hold" nodeType="after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500" fill="hold"/>
                                        <p:tgtEl>
                                          <p:spTgt spid="17"/>
                                        </p:tgtEl>
                                        <p:attrNameLst>
                                          <p:attrName>ppt_w</p:attrName>
                                        </p:attrNameLst>
                                      </p:cBhvr>
                                      <p:tavLst>
                                        <p:tav tm="0">
                                          <p:val>
                                            <p:fltVal val="0"/>
                                          </p:val>
                                        </p:tav>
                                        <p:tav tm="100000">
                                          <p:val>
                                            <p:strVal val="#ppt_w"/>
                                          </p:val>
                                        </p:tav>
                                      </p:tavLst>
                                    </p:anim>
                                    <p:anim calcmode="lin" valueType="num">
                                      <p:cBhvr>
                                        <p:cTn id="104" dur="500" fill="hold"/>
                                        <p:tgtEl>
                                          <p:spTgt spid="17"/>
                                        </p:tgtEl>
                                        <p:attrNameLst>
                                          <p:attrName>ppt_h</p:attrName>
                                        </p:attrNameLst>
                                      </p:cBhvr>
                                      <p:tavLst>
                                        <p:tav tm="0">
                                          <p:val>
                                            <p:fltVal val="0"/>
                                          </p:val>
                                        </p:tav>
                                        <p:tav tm="100000">
                                          <p:val>
                                            <p:strVal val="#ppt_h"/>
                                          </p:val>
                                        </p:tav>
                                      </p:tavLst>
                                    </p:anim>
                                    <p:animEffect transition="in" filter="fade">
                                      <p:cBhvr>
                                        <p:cTn id="10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58013"/>
          </a:xfrm>
          <a:prstGeom prst="rect">
            <a:avLst/>
          </a:prstGeom>
        </p:spPr>
      </p:pic>
      <p:sp>
        <p:nvSpPr>
          <p:cNvPr id="6" name="Rectángulo redondeado 5"/>
          <p:cNvSpPr/>
          <p:nvPr/>
        </p:nvSpPr>
        <p:spPr>
          <a:xfrm>
            <a:off x="4057650" y="5672138"/>
            <a:ext cx="4552950" cy="1185862"/>
          </a:xfrm>
          <a:prstGeom prst="roundRect">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p:cNvSpPr txBox="1"/>
          <p:nvPr/>
        </p:nvSpPr>
        <p:spPr>
          <a:xfrm>
            <a:off x="4057650" y="5511462"/>
            <a:ext cx="4552950" cy="1446550"/>
          </a:xfrm>
          <a:prstGeom prst="rect">
            <a:avLst/>
          </a:prstGeom>
          <a:noFill/>
        </p:spPr>
        <p:txBody>
          <a:bodyPr wrap="square" rtlCol="0">
            <a:spAutoFit/>
          </a:bodyPr>
          <a:lstStyle/>
          <a:p>
            <a:r>
              <a:rPr lang="es-ES_tradnl" sz="8800" dirty="0" smtClean="0"/>
              <a:t>Objetivos</a:t>
            </a:r>
            <a:endParaRPr lang="es-ES_tradnl" sz="8800" dirty="0"/>
          </a:p>
        </p:txBody>
      </p:sp>
    </p:spTree>
    <p:extLst>
      <p:ext uri="{BB962C8B-B14F-4D97-AF65-F5344CB8AC3E}">
        <p14:creationId xmlns:p14="http://schemas.microsoft.com/office/powerpoint/2010/main" val="997664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uadroTexto 7"/>
          <p:cNvSpPr txBox="1"/>
          <p:nvPr/>
        </p:nvSpPr>
        <p:spPr>
          <a:xfrm>
            <a:off x="6953250" y="-419100"/>
            <a:ext cx="5600700" cy="1938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s-ES_tradnl" sz="12000" b="1" i="1" dirty="0" smtClean="0">
                <a:solidFill>
                  <a:schemeClr val="bg1"/>
                </a:solidFill>
              </a:rPr>
              <a:t>Riesgos</a:t>
            </a:r>
            <a:endParaRPr lang="es-ES_tradnl" sz="12000" b="1" i="1" dirty="0">
              <a:solidFill>
                <a:schemeClr val="bg1"/>
              </a:solidFill>
            </a:endParaRPr>
          </a:p>
        </p:txBody>
      </p:sp>
    </p:spTree>
    <p:extLst>
      <p:ext uri="{BB962C8B-B14F-4D97-AF65-F5344CB8AC3E}">
        <p14:creationId xmlns:p14="http://schemas.microsoft.com/office/powerpoint/2010/main" val="3523421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127736" y="351650"/>
            <a:ext cx="3677610" cy="1015663"/>
          </a:xfrm>
          <a:prstGeom prst="rect">
            <a:avLst/>
          </a:prstGeom>
          <a:ln>
            <a:noFill/>
          </a:ln>
          <a:effectLst>
            <a:outerShdw blurRad="190500" dist="228600" dir="2700000" algn="ctr">
              <a:srgbClr val="000000">
                <a:alpha val="30000"/>
              </a:srgbClr>
            </a:outerShdw>
            <a:reflection blurRad="6350" stA="50000" endA="275" endPos="40000" dist="101600" dir="5400000" sy="-100000" algn="bl" rotWithShape="0"/>
          </a:effectLst>
          <a:scene3d>
            <a:camera prst="orthographicFront">
              <a:rot lat="0" lon="0" rev="0"/>
            </a:camera>
            <a:lightRig rig="glow" dir="t">
              <a:rot lat="0" lon="0" rev="4800000"/>
            </a:lightRig>
          </a:scene3d>
          <a:sp3d prstMaterial="matte">
            <a:bevelT w="127000" h="63500"/>
          </a:sp3d>
        </p:spPr>
        <p:txBody>
          <a:bodyPr wrap="none">
            <a:spAutoFit/>
          </a:bodyPr>
          <a:lstStyle/>
          <a:p>
            <a:r>
              <a:rPr lang="es-AR" sz="6000" b="1" dirty="0">
                <a:solidFill>
                  <a:schemeClr val="bg1"/>
                </a:solidFill>
                <a:effectLst>
                  <a:outerShdw blurRad="38100" dist="38100" dir="2700000" algn="tl">
                    <a:srgbClr val="000000">
                      <a:alpha val="43137"/>
                    </a:srgbClr>
                  </a:outerShdw>
                </a:effectLst>
                <a:latin typeface="Century Gothic" panose="020B0502020202020204" pitchFamily="34" charset="0"/>
              </a:rPr>
              <a:t>Mercado</a:t>
            </a:r>
          </a:p>
        </p:txBody>
      </p:sp>
      <p:sp>
        <p:nvSpPr>
          <p:cNvPr id="5" name="Rectángulo 4"/>
          <p:cNvSpPr/>
          <p:nvPr/>
        </p:nvSpPr>
        <p:spPr>
          <a:xfrm>
            <a:off x="175341" y="1784002"/>
            <a:ext cx="11582400" cy="923330"/>
          </a:xfrm>
          <a:prstGeom prst="rect">
            <a:avLst/>
          </a:prstGeom>
        </p:spPr>
        <p:txBody>
          <a:bodyPr wrap="square">
            <a:spAutoFit/>
          </a:bodyPr>
          <a:lstStyle/>
          <a:p>
            <a:pPr algn="just"/>
            <a:r>
              <a:rPr lang="es-AR" b="1" dirty="0">
                <a:solidFill>
                  <a:schemeClr val="bg1"/>
                </a:solidFill>
                <a:latin typeface="Century Gothic" panose="020B0502020202020204" pitchFamily="34" charset="0"/>
              </a:rPr>
              <a:t>Crecimiento de la demanda energética inferior al previsto en las hipótesis, ya que el desarrollo de actividades de medianos y grandes usuarios influye de manera significativa en proyecciones de energía y potencia</a:t>
            </a:r>
            <a:endParaRPr lang="es-ES_tradnl" b="1" dirty="0">
              <a:solidFill>
                <a:schemeClr val="bg1"/>
              </a:solidFill>
            </a:endParaRPr>
          </a:p>
        </p:txBody>
      </p:sp>
      <p:sp>
        <p:nvSpPr>
          <p:cNvPr id="6" name="Rectángulo 5"/>
          <p:cNvSpPr/>
          <p:nvPr/>
        </p:nvSpPr>
        <p:spPr>
          <a:xfrm>
            <a:off x="3742329" y="3124021"/>
            <a:ext cx="4753224" cy="1015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s-AR" sz="6000" b="1" dirty="0">
                <a:solidFill>
                  <a:schemeClr val="bg1"/>
                </a:solidFill>
                <a:effectLst>
                  <a:outerShdw blurRad="38100" dist="38100" dir="2700000" algn="tl">
                    <a:srgbClr val="000000">
                      <a:alpha val="43137"/>
                    </a:srgbClr>
                  </a:outerShdw>
                </a:effectLst>
                <a:latin typeface="Century Gothic" panose="020B0502020202020204" pitchFamily="34" charset="0"/>
              </a:rPr>
              <a:t>Económicos</a:t>
            </a:r>
          </a:p>
        </p:txBody>
      </p:sp>
      <p:sp>
        <p:nvSpPr>
          <p:cNvPr id="7" name="Rectángulo 6"/>
          <p:cNvSpPr/>
          <p:nvPr/>
        </p:nvSpPr>
        <p:spPr>
          <a:xfrm>
            <a:off x="175341" y="4429036"/>
            <a:ext cx="11582400" cy="646331"/>
          </a:xfrm>
          <a:prstGeom prst="rect">
            <a:avLst/>
          </a:prstGeom>
        </p:spPr>
        <p:txBody>
          <a:bodyPr wrap="square">
            <a:spAutoFit/>
          </a:bodyPr>
          <a:lstStyle/>
          <a:p>
            <a:pPr algn="just"/>
            <a:r>
              <a:rPr lang="es-AR" b="1" dirty="0">
                <a:solidFill>
                  <a:schemeClr val="bg1"/>
                </a:solidFill>
                <a:latin typeface="Century Gothic" panose="020B0502020202020204" pitchFamily="34" charset="0"/>
              </a:rPr>
              <a:t>Crecimiento de la economía no corresponda con el estimado, aumento en la tasa de interés, disminución en beneficios debido a la regulación del cuadro tarifario.</a:t>
            </a:r>
          </a:p>
        </p:txBody>
      </p:sp>
    </p:spTree>
    <p:extLst>
      <p:ext uri="{BB962C8B-B14F-4D97-AF65-F5344CB8AC3E}">
        <p14:creationId xmlns:p14="http://schemas.microsoft.com/office/powerpoint/2010/main" val="20864741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9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1416"/>
          </a:xfrm>
          <a:prstGeom prst="rect">
            <a:avLst/>
          </a:prstGeom>
        </p:spPr>
      </p:pic>
      <p:sp>
        <p:nvSpPr>
          <p:cNvPr id="5" name="Rectángulo redondeado 4"/>
          <p:cNvSpPr/>
          <p:nvPr/>
        </p:nvSpPr>
        <p:spPr>
          <a:xfrm>
            <a:off x="2647950" y="3047999"/>
            <a:ext cx="5715000" cy="1809750"/>
          </a:xfrm>
          <a:prstGeom prst="roundRect">
            <a:avLst/>
          </a:prstGeom>
          <a:gradFill flip="none" rotWithShape="1">
            <a:gsLst>
              <a:gs pos="0">
                <a:schemeClr val="bg1">
                  <a:lumMod val="0"/>
                </a:schemeClr>
              </a:gs>
              <a:gs pos="74000">
                <a:schemeClr val="tx1">
                  <a:lumMod val="75000"/>
                </a:schemeClr>
              </a:gs>
              <a:gs pos="85000">
                <a:schemeClr val="tx1">
                  <a:lumMod val="75000"/>
                </a:schemeClr>
              </a:gs>
              <a:gs pos="100000">
                <a:schemeClr val="tx1">
                  <a:lumMod val="50000"/>
                </a:schemeClr>
              </a:gs>
            </a:gsLst>
            <a:lin ang="2700000" scaled="1"/>
            <a:tileRect/>
          </a:gradFill>
          <a:ln>
            <a:gradFill>
              <a:gsLst>
                <a:gs pos="0">
                  <a:schemeClr val="bg1">
                    <a:lumMod val="95000"/>
                    <a:lumOff val="5000"/>
                  </a:schemeClr>
                </a:gs>
                <a:gs pos="74000">
                  <a:schemeClr val="tx1">
                    <a:lumMod val="75000"/>
                  </a:schemeClr>
                </a:gs>
                <a:gs pos="83000">
                  <a:schemeClr val="tx1">
                    <a:lumMod val="75000"/>
                  </a:schemeClr>
                </a:gs>
                <a:gs pos="100000">
                  <a:schemeClr val="tx1">
                    <a:lumMod val="0"/>
                  </a:schemeClr>
                </a:gs>
              </a:gsLst>
              <a:lin ang="5400000" scaled="1"/>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ln w="38100">
                <a:solidFill>
                  <a:schemeClr val="tx1"/>
                </a:solidFill>
              </a:ln>
            </a:endParaRPr>
          </a:p>
        </p:txBody>
      </p:sp>
      <p:sp>
        <p:nvSpPr>
          <p:cNvPr id="6" name="CuadroTexto 5"/>
          <p:cNvSpPr txBox="1"/>
          <p:nvPr/>
        </p:nvSpPr>
        <p:spPr>
          <a:xfrm>
            <a:off x="2962274" y="3537376"/>
            <a:ext cx="5781675" cy="830997"/>
          </a:xfrm>
          <a:prstGeom prst="rect">
            <a:avLst/>
          </a:prstGeom>
          <a:noFill/>
        </p:spPr>
        <p:txBody>
          <a:bodyPr wrap="square" rtlCol="0">
            <a:spAutoFit/>
          </a:bodyPr>
          <a:lstStyle/>
          <a:p>
            <a:r>
              <a:rPr lang="es-ES_tradnl" sz="4800" b="1" i="1" dirty="0" smtClean="0">
                <a:ln w="22225">
                  <a:solidFill>
                    <a:schemeClr val="accent2"/>
                  </a:solidFill>
                  <a:prstDash val="solid"/>
                </a:ln>
                <a:solidFill>
                  <a:schemeClr val="accent2">
                    <a:lumMod val="60000"/>
                    <a:lumOff val="40000"/>
                  </a:schemeClr>
                </a:solidFill>
              </a:rPr>
              <a:t>PLAN DE MARETING</a:t>
            </a:r>
            <a:endParaRPr lang="es-ES_tradnl" sz="4800" b="1" i="1" dirty="0">
              <a:ln w="22225">
                <a:solidFill>
                  <a:schemeClr val="accent2"/>
                </a:solidFill>
                <a:prstDash val="solid"/>
              </a:ln>
              <a:solidFill>
                <a:schemeClr val="accent2">
                  <a:lumMod val="60000"/>
                  <a:lumOff val="40000"/>
                </a:schemeClr>
              </a:solidFill>
            </a:endParaRPr>
          </a:p>
        </p:txBody>
      </p:sp>
    </p:spTree>
    <p:extLst>
      <p:ext uri="{BB962C8B-B14F-4D97-AF65-F5344CB8AC3E}">
        <p14:creationId xmlns:p14="http://schemas.microsoft.com/office/powerpoint/2010/main" val="9767833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82503" y="482319"/>
            <a:ext cx="6328294" cy="523220"/>
          </a:xfrm>
          <a:prstGeom prst="rect">
            <a:avLst/>
          </a:prstGeom>
        </p:spPr>
        <p:txBody>
          <a:bodyPr wrap="square">
            <a:spAutoFit/>
          </a:bodyPr>
          <a:lstStyle/>
          <a:p>
            <a:r>
              <a:rPr lang="es-AR" sz="2800" b="1" dirty="0">
                <a:solidFill>
                  <a:schemeClr val="bg1"/>
                </a:solidFill>
                <a:latin typeface="Arial Unicode MS" panose="020B0604020202020204" pitchFamily="34" charset="-128"/>
              </a:rPr>
              <a:t>Investigación del mercado</a:t>
            </a:r>
            <a:endParaRPr lang="es-ES_tradnl" sz="2800" b="1" dirty="0">
              <a:solidFill>
                <a:schemeClr val="bg1"/>
              </a:solidFill>
            </a:endParaRPr>
          </a:p>
        </p:txBody>
      </p:sp>
      <p:sp>
        <p:nvSpPr>
          <p:cNvPr id="5" name="Rectángulo 4"/>
          <p:cNvSpPr/>
          <p:nvPr/>
        </p:nvSpPr>
        <p:spPr>
          <a:xfrm>
            <a:off x="-171450" y="1064860"/>
            <a:ext cx="12192000" cy="1574149"/>
          </a:xfrm>
          <a:prstGeom prst="rect">
            <a:avLst/>
          </a:prstGeom>
        </p:spPr>
        <p:txBody>
          <a:bodyPr wrap="square">
            <a:spAutoFit/>
          </a:bodyPr>
          <a:lstStyle/>
          <a:p>
            <a:pPr marL="345440" algn="just">
              <a:lnSpc>
                <a:spcPct val="107000"/>
              </a:lnSpc>
              <a:spcAft>
                <a:spcPts val="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En los últimos años la zona estudiada alcanzó un desarrollo importante debido al crecimiento demográfico y a las actividades agrícolas e industriales. </a:t>
            </a:r>
            <a:r>
              <a:rPr lang="es-AR"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Este </a:t>
            </a: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desarrollo genera la necesidad de planificar las ampliaciones y mejora en las instalaciones, ya que las actuales no podrán asegurar el suministro continuo a mediano y largo plazo</a:t>
            </a:r>
            <a:r>
              <a:rPr lang="es-AR"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a:t>
            </a:r>
            <a:endParaRPr lang="es-ES_tradnl"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54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Hay que tener en cuenta que el objetivo del proyecto no es generar una ganancia neta, sino satisfacer las necesidades de los asociados actuales y futuros de la región.</a:t>
            </a:r>
            <a:endParaRPr lang="es-ES_tradnl"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0" y="1341366"/>
            <a:ext cx="2948243" cy="525272"/>
          </a:xfrm>
          <a:prstGeom prst="rect">
            <a:avLst/>
          </a:prstGeom>
        </p:spPr>
        <p:txBody>
          <a:bodyPr wrap="none">
            <a:spAutoFit/>
          </a:bodyPr>
          <a:lstStyle/>
          <a:p>
            <a:pPr lvl="1" algn="just">
              <a:lnSpc>
                <a:spcPct val="107000"/>
              </a:lnSpc>
              <a:spcAft>
                <a:spcPts val="800"/>
              </a:spcAft>
            </a:pPr>
            <a:r>
              <a:rPr lang="es-AR" sz="2800" b="1" dirty="0">
                <a:solidFill>
                  <a:schemeClr val="bg1"/>
                </a:solidFill>
                <a:latin typeface="Arial Unicode MS" panose="020B0604020202020204" pitchFamily="34" charset="-128"/>
              </a:rPr>
              <a:t>Segmentación</a:t>
            </a:r>
            <a:endParaRPr lang="es-ES_tradnl" sz="2800" b="1" dirty="0">
              <a:solidFill>
                <a:schemeClr val="bg1"/>
              </a:solidFill>
              <a:latin typeface="Arial Unicode MS" panose="020B0604020202020204" pitchFamily="34" charset="-128"/>
            </a:endParaRPr>
          </a:p>
        </p:txBody>
      </p:sp>
      <p:sp>
        <p:nvSpPr>
          <p:cNvPr id="7" name="Rectángulo 6"/>
          <p:cNvSpPr/>
          <p:nvPr/>
        </p:nvSpPr>
        <p:spPr>
          <a:xfrm>
            <a:off x="-171450" y="2107215"/>
            <a:ext cx="11734800" cy="685059"/>
          </a:xfrm>
          <a:prstGeom prst="rect">
            <a:avLst/>
          </a:prstGeom>
        </p:spPr>
        <p:txBody>
          <a:bodyPr wrap="square">
            <a:spAutoFit/>
          </a:bodyPr>
          <a:lstStyle/>
          <a:p>
            <a:pPr marL="3454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El proyecto se dirige a la pequeña, mediana y gran demanda de energía asegurando el suministro y al mismo tiempo adquiriendo un aumento en la confiabilidad y calidad del servicio prestado.</a:t>
            </a:r>
            <a:endParaRPr lang="es-ES_tradnl"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482503" y="2377399"/>
            <a:ext cx="2465740" cy="523220"/>
          </a:xfrm>
          <a:prstGeom prst="rect">
            <a:avLst/>
          </a:prstGeom>
        </p:spPr>
        <p:txBody>
          <a:bodyPr wrap="none">
            <a:spAutoFit/>
          </a:bodyPr>
          <a:lstStyle/>
          <a:p>
            <a:r>
              <a:rPr lang="es-AR" sz="2800" b="1" dirty="0">
                <a:solidFill>
                  <a:schemeClr val="bg1"/>
                </a:solidFill>
                <a:latin typeface="Arial Unicode MS" panose="020B0604020202020204" pitchFamily="34" charset="-128"/>
              </a:rPr>
              <a:t>Diferenciación</a:t>
            </a:r>
            <a:endParaRPr lang="es-ES_tradnl" sz="2800" b="1" dirty="0">
              <a:solidFill>
                <a:schemeClr val="bg1"/>
              </a:solidFill>
              <a:latin typeface="Arial Unicode MS" panose="020B0604020202020204" pitchFamily="34" charset="-128"/>
            </a:endParaRPr>
          </a:p>
        </p:txBody>
      </p:sp>
      <p:sp>
        <p:nvSpPr>
          <p:cNvPr id="9" name="Rectángulo 8"/>
          <p:cNvSpPr/>
          <p:nvPr/>
        </p:nvSpPr>
        <p:spPr>
          <a:xfrm>
            <a:off x="190500" y="2851595"/>
            <a:ext cx="11830050" cy="923330"/>
          </a:xfrm>
          <a:prstGeom prst="rect">
            <a:avLst/>
          </a:prstGeom>
        </p:spPr>
        <p:txBody>
          <a:bodyPr wrap="square">
            <a:spAutoFit/>
          </a:bodyPr>
          <a:lstStyle/>
          <a:p>
            <a:r>
              <a:rPr lang="es-AR" dirty="0">
                <a:solidFill>
                  <a:schemeClr val="bg1"/>
                </a:solidFill>
                <a:latin typeface="Arial Unicode MS" panose="020B0604020202020204" pitchFamily="34" charset="-128"/>
              </a:rPr>
              <a:t>La solución adoptada minimizará los costos de mantenimiento debido a la elevada utilidad de las instalaciones, brindará un servicio con mayor continuidad y menores tiempos de reposición del servicio debido a la posibilidad de anillado de las subestaciones de rebaje.</a:t>
            </a:r>
            <a:endParaRPr lang="es-ES_tradnl" dirty="0">
              <a:solidFill>
                <a:schemeClr val="bg1"/>
              </a:solidFill>
            </a:endParaRPr>
          </a:p>
        </p:txBody>
      </p:sp>
      <p:sp>
        <p:nvSpPr>
          <p:cNvPr id="10" name="Rectángulo 9"/>
          <p:cNvSpPr/>
          <p:nvPr/>
        </p:nvSpPr>
        <p:spPr>
          <a:xfrm>
            <a:off x="482503" y="3251705"/>
            <a:ext cx="2826415" cy="523220"/>
          </a:xfrm>
          <a:prstGeom prst="rect">
            <a:avLst/>
          </a:prstGeom>
        </p:spPr>
        <p:txBody>
          <a:bodyPr wrap="none">
            <a:spAutoFit/>
          </a:bodyPr>
          <a:lstStyle/>
          <a:p>
            <a:r>
              <a:rPr lang="es-AR" sz="2800" b="1" dirty="0">
                <a:solidFill>
                  <a:schemeClr val="bg1"/>
                </a:solidFill>
                <a:latin typeface="Arial Unicode MS" panose="020B0604020202020204" pitchFamily="34" charset="-128"/>
              </a:rPr>
              <a:t>Posicionamiento</a:t>
            </a:r>
            <a:endParaRPr lang="es-ES_tradnl" sz="2800" b="1" dirty="0">
              <a:solidFill>
                <a:schemeClr val="bg1"/>
              </a:solidFill>
              <a:latin typeface="Arial Unicode MS" panose="020B0604020202020204" pitchFamily="34" charset="-128"/>
            </a:endParaRPr>
          </a:p>
        </p:txBody>
      </p:sp>
      <p:sp>
        <p:nvSpPr>
          <p:cNvPr id="11" name="Rectángulo 10"/>
          <p:cNvSpPr/>
          <p:nvPr/>
        </p:nvSpPr>
        <p:spPr>
          <a:xfrm>
            <a:off x="-171450" y="3845590"/>
            <a:ext cx="12192000" cy="981423"/>
          </a:xfrm>
          <a:prstGeom prst="rect">
            <a:avLst/>
          </a:prstGeom>
        </p:spPr>
        <p:txBody>
          <a:bodyPr wrap="square">
            <a:spAutoFit/>
          </a:bodyPr>
          <a:lstStyle/>
          <a:p>
            <a:pPr marL="3454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La ejecución del proyecto permitirá abastecer la demanda de energía durante la vida útil de las instalaciones, cumpliendo con los requisitos de calidad establecidos por el ente regulador (EPRE) y admitiendo el aumento del consumo energético proyectado.</a:t>
            </a:r>
            <a:endParaRPr lang="es-ES_tradnl"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200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1" fill="hold" grpId="1" nodeType="clickEffect">
                                  <p:stCondLst>
                                    <p:cond delay="0"/>
                                  </p:stCondLst>
                                  <p:childTnLst>
                                    <p:animEffect transition="out" filter="wipe(up)">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1" fill="hold" grpId="1" nodeType="clickEffect">
                                  <p:stCondLst>
                                    <p:cond delay="0"/>
                                  </p:stCondLst>
                                  <p:childTnLst>
                                    <p:animEffect transition="out" filter="wipe(up)">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1" fill="hold" grpId="1" nodeType="clickEffect">
                                  <p:stCondLst>
                                    <p:cond delay="0"/>
                                  </p:stCondLst>
                                  <p:childTnLst>
                                    <p:animEffect transition="out" filter="wipe(up)">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7" grpId="0"/>
      <p:bldP spid="7" grpId="1"/>
      <p:bldP spid="8" grpId="0"/>
      <p:bldP spid="9" grpId="0"/>
      <p:bldP spid="9" grpId="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2" y="0"/>
            <a:ext cx="12202742" cy="6991350"/>
          </a:xfrm>
          <a:prstGeom prst="rect">
            <a:avLst/>
          </a:prstGeom>
        </p:spPr>
      </p:pic>
      <p:sp>
        <p:nvSpPr>
          <p:cNvPr id="6" name="Rectángulo redondeado 5"/>
          <p:cNvSpPr/>
          <p:nvPr/>
        </p:nvSpPr>
        <p:spPr>
          <a:xfrm>
            <a:off x="6353175" y="285750"/>
            <a:ext cx="5734050" cy="523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p:cNvSpPr txBox="1"/>
          <p:nvPr/>
        </p:nvSpPr>
        <p:spPr>
          <a:xfrm>
            <a:off x="6353175" y="285750"/>
            <a:ext cx="5734050" cy="523220"/>
          </a:xfrm>
          <a:prstGeom prst="rect">
            <a:avLst/>
          </a:prstGeom>
          <a:solidFill>
            <a:schemeClr val="tx1"/>
          </a:solidFill>
          <a:ln>
            <a:solidFill>
              <a:schemeClr val="bg1"/>
            </a:solidFill>
          </a:ln>
        </p:spPr>
        <p:txBody>
          <a:bodyPr wrap="square" rtlCol="0">
            <a:spAutoFit/>
          </a:bodyPr>
          <a:lstStyle/>
          <a:p>
            <a:r>
              <a:rPr lang="es-AR" sz="2800" b="1" dirty="0">
                <a:solidFill>
                  <a:schemeClr val="bg1"/>
                </a:solidFill>
                <a:latin typeface="Century Gothic" panose="020B0502020202020204" pitchFamily="34" charset="0"/>
              </a:rPr>
              <a:t>Análisis económico y financiero</a:t>
            </a:r>
            <a:endParaRPr lang="es-ES_tradnl" sz="2800" b="1" dirty="0">
              <a:solidFill>
                <a:schemeClr val="bg1"/>
              </a:solidFill>
            </a:endParaRPr>
          </a:p>
        </p:txBody>
      </p:sp>
    </p:spTree>
    <p:extLst>
      <p:ext uri="{BB962C8B-B14F-4D97-AF65-F5344CB8AC3E}">
        <p14:creationId xmlns:p14="http://schemas.microsoft.com/office/powerpoint/2010/main" val="35534476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95227" y="139184"/>
            <a:ext cx="11253873" cy="923330"/>
          </a:xfrm>
          <a:prstGeom prst="rect">
            <a:avLst/>
          </a:prstGeom>
          <a:effectLst>
            <a:outerShdw blurRad="50800" dist="38100" algn="l" rotWithShape="0">
              <a:prstClr val="black">
                <a:alpha val="40000"/>
              </a:prstClr>
            </a:outerShdw>
          </a:effectLst>
        </p:spPr>
        <p:txBody>
          <a:bodyPr wrap="square">
            <a:spAutoFit/>
          </a:bodyPr>
          <a:lstStyle/>
          <a:p>
            <a:r>
              <a:rPr lang="es-AR" sz="5400" b="1" dirty="0">
                <a:solidFill>
                  <a:schemeClr val="bg1"/>
                </a:solidFill>
                <a:latin typeface="Century Gothic" panose="020B0502020202020204" pitchFamily="34" charset="0"/>
              </a:rPr>
              <a:t>Análisis económico y financiero</a:t>
            </a:r>
            <a:endParaRPr lang="es-ES_tradnl" sz="5400" b="1" dirty="0">
              <a:solidFill>
                <a:schemeClr val="bg1"/>
              </a:solidFill>
            </a:endParaRPr>
          </a:p>
        </p:txBody>
      </p:sp>
      <p:sp>
        <p:nvSpPr>
          <p:cNvPr id="5" name="Marcador de contenido 2"/>
          <p:cNvSpPr>
            <a:spLocks noGrp="1"/>
          </p:cNvSpPr>
          <p:nvPr>
            <p:ph sz="quarter" idx="4294967295"/>
          </p:nvPr>
        </p:nvSpPr>
        <p:spPr>
          <a:xfrm>
            <a:off x="914087" y="1480432"/>
            <a:ext cx="10363826" cy="1376240"/>
          </a:xfrm>
          <a:prstGeom prst="rect">
            <a:avLst/>
          </a:prstGeom>
        </p:spPr>
        <p:txBody>
          <a:bodyPr>
            <a:normAutofit fontScale="92500" lnSpcReduction="10000"/>
          </a:bodyPr>
          <a:lstStyle/>
          <a:p>
            <a:r>
              <a:rPr lang="es-AR" sz="2600" b="1" u="sng" cap="none" dirty="0">
                <a:solidFill>
                  <a:schemeClr val="bg1"/>
                </a:solidFill>
                <a:latin typeface="Century Gothic" panose="020B0502020202020204" pitchFamily="34" charset="0"/>
              </a:rPr>
              <a:t>Recupero </a:t>
            </a:r>
            <a:r>
              <a:rPr lang="es-AR" sz="2600" b="1" u="sng" cap="none" dirty="0" smtClean="0">
                <a:solidFill>
                  <a:schemeClr val="bg1"/>
                </a:solidFill>
                <a:latin typeface="Century Gothic" panose="020B0502020202020204" pitchFamily="34" charset="0"/>
              </a:rPr>
              <a:t>de </a:t>
            </a:r>
            <a:r>
              <a:rPr lang="es-AR" sz="2600" b="1" u="sng" cap="none" dirty="0">
                <a:solidFill>
                  <a:schemeClr val="bg1"/>
                </a:solidFill>
                <a:latin typeface="Century Gothic" panose="020B0502020202020204" pitchFamily="34" charset="0"/>
              </a:rPr>
              <a:t>la </a:t>
            </a:r>
            <a:r>
              <a:rPr lang="es-AR" sz="2600" b="1" u="sng" cap="none" dirty="0" smtClean="0">
                <a:solidFill>
                  <a:schemeClr val="bg1"/>
                </a:solidFill>
                <a:latin typeface="Century Gothic" panose="020B0502020202020204" pitchFamily="34" charset="0"/>
              </a:rPr>
              <a:t>inversión</a:t>
            </a:r>
            <a:r>
              <a:rPr lang="es-AR" sz="2600" cap="none" dirty="0" smtClean="0">
                <a:solidFill>
                  <a:schemeClr val="bg1"/>
                </a:solidFill>
                <a:latin typeface="Century Gothic" panose="020B0502020202020204" pitchFamily="34" charset="0"/>
              </a:rPr>
              <a:t>: el monto total invertido será recuperado por medio de la venta de energía, ahorros por mantenimiento, material recuperado.</a:t>
            </a:r>
            <a:endParaRPr lang="es-AR" sz="2600" cap="none" dirty="0">
              <a:solidFill>
                <a:schemeClr val="bg1"/>
              </a:solidFill>
              <a:latin typeface="Century Gothic" panose="020B0502020202020204" pitchFamily="34" charset="0"/>
            </a:endParaRPr>
          </a:p>
        </p:txBody>
      </p:sp>
      <p:sp>
        <p:nvSpPr>
          <p:cNvPr id="6" name="CuadroTexto 5"/>
          <p:cNvSpPr txBox="1"/>
          <p:nvPr/>
        </p:nvSpPr>
        <p:spPr>
          <a:xfrm>
            <a:off x="914087" y="3108608"/>
            <a:ext cx="9815186" cy="1477328"/>
          </a:xfrm>
          <a:prstGeom prst="rect">
            <a:avLst/>
          </a:prstGeom>
          <a:noFill/>
        </p:spPr>
        <p:txBody>
          <a:bodyPr wrap="square" rtlCol="0">
            <a:spAutoFit/>
          </a:bodyPr>
          <a:lstStyle/>
          <a:p>
            <a:pPr marL="285750" indent="-285750">
              <a:buFont typeface="Arial" panose="020B0604020202020204" pitchFamily="34" charset="0"/>
              <a:buChar char="•"/>
            </a:pPr>
            <a:r>
              <a:rPr lang="es-AR" sz="2400" b="1" u="sng" dirty="0" smtClean="0">
                <a:solidFill>
                  <a:schemeClr val="bg1"/>
                </a:solidFill>
                <a:latin typeface="Century Gothic" panose="020B0502020202020204" pitchFamily="34" charset="0"/>
              </a:rPr>
              <a:t>Flujo de fondos</a:t>
            </a:r>
            <a:r>
              <a:rPr lang="es-AR" sz="2400" dirty="0" smtClean="0">
                <a:solidFill>
                  <a:schemeClr val="bg1"/>
                </a:solidFill>
                <a:latin typeface="Century Gothic" panose="020B0502020202020204" pitchFamily="34" charset="0"/>
              </a:rPr>
              <a:t>: ingresos, egresos que son inversión inicial (25% empresa 75% préstamo), gastos de operación y mantenimiento, administrativos 1%).</a:t>
            </a:r>
            <a:endParaRPr lang="es-AR" sz="2400" dirty="0">
              <a:solidFill>
                <a:schemeClr val="bg1"/>
              </a:solidFill>
              <a:latin typeface="Century Gothic" panose="020B0502020202020204" pitchFamily="34" charset="0"/>
            </a:endParaRPr>
          </a:p>
          <a:p>
            <a:endParaRPr lang="es-AR" dirty="0">
              <a:solidFill>
                <a:schemeClr val="bg1"/>
              </a:solidFill>
            </a:endParaRPr>
          </a:p>
        </p:txBody>
      </p:sp>
      <p:sp>
        <p:nvSpPr>
          <p:cNvPr id="7" name="CuadroTexto 6"/>
          <p:cNvSpPr txBox="1"/>
          <p:nvPr/>
        </p:nvSpPr>
        <p:spPr>
          <a:xfrm>
            <a:off x="914087" y="5040785"/>
            <a:ext cx="9326880" cy="1200329"/>
          </a:xfrm>
          <a:prstGeom prst="rect">
            <a:avLst/>
          </a:prstGeom>
          <a:noFill/>
        </p:spPr>
        <p:txBody>
          <a:bodyPr wrap="square" rtlCol="0">
            <a:spAutoFit/>
          </a:bodyPr>
          <a:lstStyle/>
          <a:p>
            <a:pPr marL="285750" indent="-285750">
              <a:buFont typeface="Arial" panose="020B0604020202020204" pitchFamily="34" charset="0"/>
              <a:buChar char="•"/>
            </a:pPr>
            <a:r>
              <a:rPr lang="es-AR" sz="2400" dirty="0">
                <a:solidFill>
                  <a:schemeClr val="bg1"/>
                </a:solidFill>
                <a:latin typeface="Century Gothic" panose="020B0502020202020204" pitchFamily="34" charset="0"/>
              </a:rPr>
              <a:t>Para </a:t>
            </a:r>
            <a:r>
              <a:rPr lang="es-AR" sz="2400" dirty="0" smtClean="0">
                <a:solidFill>
                  <a:schemeClr val="bg1"/>
                </a:solidFill>
                <a:latin typeface="Century Gothic" panose="020B0502020202020204" pitchFamily="34" charset="0"/>
              </a:rPr>
              <a:t>el análisis se consideraron tres escenarios pesimista, intermedio y optimista con tasas de crecimiento de 1,5%, 3,5% y 6% respectivamente.</a:t>
            </a:r>
            <a:endParaRPr lang="es-A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305819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ángulo 3"/>
          <p:cNvSpPr/>
          <p:nvPr/>
        </p:nvSpPr>
        <p:spPr>
          <a:xfrm>
            <a:off x="2983437" y="62201"/>
            <a:ext cx="5178021" cy="594009"/>
          </a:xfrm>
          <a:prstGeom prst="rect">
            <a:avLst/>
          </a:prstGeom>
        </p:spPr>
        <p:txBody>
          <a:bodyPr wrap="none">
            <a:spAutoFit/>
          </a:bodyPr>
          <a:lstStyle/>
          <a:p>
            <a:pPr lvl="1" algn="just">
              <a:lnSpc>
                <a:spcPct val="107000"/>
              </a:lnSpc>
              <a:spcAft>
                <a:spcPts val="800"/>
              </a:spcAft>
            </a:pPr>
            <a:r>
              <a:rPr lang="es-AR" sz="3200" dirty="0">
                <a:solidFill>
                  <a:schemeClr val="bg1"/>
                </a:solidFill>
                <a:effectLst>
                  <a:outerShdw blurRad="38100" dist="38100" dir="2700000" algn="tl">
                    <a:srgbClr val="000000">
                      <a:alpha val="43137"/>
                    </a:srgbClr>
                  </a:outerShdw>
                </a:effectLst>
                <a:latin typeface="Arial Unicode MS" panose="020B0604020202020204" pitchFamily="34" charset="-128"/>
                <a:ea typeface="Times New Roman" panose="02020603050405020304" pitchFamily="18" charset="0"/>
                <a:cs typeface="Times New Roman" panose="02020603050405020304" pitchFamily="18" charset="0"/>
              </a:rPr>
              <a:t>Recupero de la inversión</a:t>
            </a:r>
            <a:endParaRPr lang="es-ES_tradnl" sz="3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57336" y="742277"/>
            <a:ext cx="11525250" cy="981423"/>
          </a:xfrm>
          <a:prstGeom prst="rect">
            <a:avLst/>
          </a:prstGeom>
        </p:spPr>
        <p:txBody>
          <a:bodyPr wrap="square">
            <a:spAutoFit/>
          </a:bodyPr>
          <a:lstStyle/>
          <a:p>
            <a:pPr marL="3454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El monto total invertido en el proyecto será recuperado por medio de la energía comercializada en la zona además de ahorros por mantenimiento y un porcentaje de material recuperado de las instalaciones actuales.</a:t>
            </a:r>
            <a:endParaRPr lang="es-ES_tradnl"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3757178" y="1612752"/>
            <a:ext cx="2488182" cy="531236"/>
          </a:xfrm>
          <a:prstGeom prst="rect">
            <a:avLst/>
          </a:prstGeom>
        </p:spPr>
        <p:txBody>
          <a:bodyPr wrap="none">
            <a:spAutoFit/>
          </a:bodyPr>
          <a:lstStyle/>
          <a:p>
            <a:pPr lvl="2" algn="just">
              <a:lnSpc>
                <a:spcPct val="107000"/>
              </a:lnSpc>
              <a:spcAft>
                <a:spcPts val="800"/>
              </a:spcAft>
            </a:pPr>
            <a:r>
              <a:rPr lang="es-AR" sz="2800" dirty="0">
                <a:solidFill>
                  <a:schemeClr val="bg1"/>
                </a:solidFill>
                <a:effectLst>
                  <a:outerShdw blurRad="38100" dist="38100" dir="2700000" algn="tl">
                    <a:srgbClr val="000000">
                      <a:alpha val="43137"/>
                    </a:srgbClr>
                  </a:outerShdw>
                </a:effectLst>
                <a:latin typeface="Arial Unicode MS" panose="020B0604020202020204" pitchFamily="34" charset="-128"/>
                <a:ea typeface="Times New Roman" panose="02020603050405020304" pitchFamily="18" charset="0"/>
                <a:cs typeface="Times New Roman" panose="02020603050405020304" pitchFamily="18" charset="0"/>
              </a:rPr>
              <a:t>Ingresos</a:t>
            </a:r>
            <a:endParaRPr lang="es-ES_tradnl"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228278" y="2309725"/>
            <a:ext cx="12058328" cy="1277786"/>
          </a:xfrm>
          <a:prstGeom prst="rect">
            <a:avLst/>
          </a:prstGeom>
        </p:spPr>
        <p:txBody>
          <a:bodyPr wrap="square">
            <a:spAutoFit/>
          </a:bodyPr>
          <a:lstStyle/>
          <a:p>
            <a:pPr marL="777240" algn="just">
              <a:lnSpc>
                <a:spcPct val="107000"/>
              </a:lnSpc>
              <a:spcAft>
                <a:spcPts val="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El principal ingreso del proyecto proviene de la venta de energía, este es un ingreso del tipo diferencial, proviene de la diferencia entre la venta de energía prevista con la obra terminada y la venta en el año de inicio del proyecto. Para el cálculo se aplica el cuadro tarifario provincial vigente.</a:t>
            </a:r>
            <a:endParaRPr lang="es-ES_tradnl"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7772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Se tiene en cuenta también el ahorro al evitar el reemplazo de postes de madera actuales</a:t>
            </a:r>
            <a:endParaRPr lang="es-ES_tradnl"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228278" y="4590552"/>
            <a:ext cx="12058328" cy="2178289"/>
          </a:xfrm>
          <a:prstGeom prst="rect">
            <a:avLst/>
          </a:prstGeom>
        </p:spPr>
        <p:txBody>
          <a:bodyPr wrap="square">
            <a:spAutoFit/>
          </a:bodyPr>
          <a:lstStyle/>
          <a:p>
            <a:pPr marL="7772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Los egresos que se tienen son la inversión inicial la cual se compone de un 25% de capital de la Cooperativa y el 75% restante proviene del préstamo solicitado al banco de inversión y comercio exterior (BICE</a:t>
            </a:r>
            <a:r>
              <a:rPr lang="es-AR"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a:t>
            </a:r>
          </a:p>
          <a:p>
            <a:pPr marL="7772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La compra de energía se realiza al mercado mayorista (CAMMESA</a:t>
            </a:r>
            <a:r>
              <a:rPr lang="es-AR"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a:t>
            </a:r>
            <a:endPar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pPr marL="777240" algn="just">
              <a:lnSpc>
                <a:spcPct val="107000"/>
              </a:lnSpc>
              <a:spcAft>
                <a:spcPts val="80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EL otro egreso son los gastos de operación y mantenimiento, facturación y administración. Cada una de estas actividades se estima como el 1% del beneficio de la venta de energía.</a:t>
            </a: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pPr marL="777240" algn="just">
              <a:lnSpc>
                <a:spcPct val="107000"/>
              </a:lnSpc>
              <a:spcAft>
                <a:spcPts val="800"/>
              </a:spcAft>
            </a:pP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p:txBody>
      </p:sp>
      <p:sp>
        <p:nvSpPr>
          <p:cNvPr id="9" name="Rectángulo 8"/>
          <p:cNvSpPr/>
          <p:nvPr/>
        </p:nvSpPr>
        <p:spPr>
          <a:xfrm>
            <a:off x="3747492" y="3665068"/>
            <a:ext cx="2611612" cy="594009"/>
          </a:xfrm>
          <a:prstGeom prst="rect">
            <a:avLst/>
          </a:prstGeom>
        </p:spPr>
        <p:txBody>
          <a:bodyPr wrap="none">
            <a:spAutoFit/>
          </a:bodyPr>
          <a:lstStyle/>
          <a:p>
            <a:pPr lvl="2" algn="just">
              <a:lnSpc>
                <a:spcPct val="107000"/>
              </a:lnSpc>
              <a:spcAft>
                <a:spcPts val="800"/>
              </a:spcAft>
            </a:pPr>
            <a:r>
              <a:rPr lang="es-AR" sz="3200" dirty="0">
                <a:solidFill>
                  <a:schemeClr val="bg1"/>
                </a:solidFill>
                <a:effectLst>
                  <a:outerShdw blurRad="38100" dist="38100" dir="2700000" algn="tl">
                    <a:srgbClr val="000000">
                      <a:alpha val="43137"/>
                    </a:srgbClr>
                  </a:outerShdw>
                </a:effectLst>
                <a:latin typeface="Arial Unicode MS" panose="020B0604020202020204" pitchFamily="34" charset="-128"/>
                <a:ea typeface="Times New Roman" panose="02020603050405020304" pitchFamily="18" charset="0"/>
                <a:cs typeface="Times New Roman" panose="02020603050405020304" pitchFamily="18" charset="0"/>
              </a:rPr>
              <a:t>Egresos</a:t>
            </a:r>
            <a:endParaRPr lang="es-ES_tradnl" sz="32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380335" y="2761803"/>
            <a:ext cx="11811665" cy="3119828"/>
          </a:xfrm>
          <a:prstGeom prst="rect">
            <a:avLst/>
          </a:prstGeom>
        </p:spPr>
        <p:txBody>
          <a:bodyPr wrap="square">
            <a:spAutoFit/>
          </a:bodyPr>
          <a:lstStyle/>
          <a:p>
            <a:pPr marL="777240" algn="just">
              <a:lnSpc>
                <a:spcPct val="107000"/>
              </a:lnSpc>
              <a:spcAft>
                <a:spcPts val="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Por último tenemos como egreso el pago del préstamo solicitado. Las características del mismo son</a:t>
            </a:r>
            <a:r>
              <a:rPr lang="es-AR"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a:t>
            </a:r>
          </a:p>
          <a:p>
            <a:pPr marL="777240" algn="just">
              <a:lnSpc>
                <a:spcPct val="107000"/>
              </a:lnSpc>
              <a:spcAft>
                <a:spcPts val="0"/>
              </a:spcAft>
            </a:pP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Monto financiado: $ 5.278.241</a:t>
            </a: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Cuotas: 12 semestrales fijas</a:t>
            </a: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Plazo: 6 años</a:t>
            </a: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Sistema de amortización: Alemán</a:t>
            </a: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Tasa de interés: estará compuesta por una tasa fija y una variable. La fija será de 12% TNA mientras que </a:t>
            </a:r>
            <a:r>
              <a:rPr lang="es-AR" dirty="0" smtClean="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la </a:t>
            </a: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variable se determina en función de la tasa </a:t>
            </a:r>
            <a:r>
              <a:rPr lang="es-AR" dirty="0" err="1">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Badlar</a:t>
            </a: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a:t>
            </a: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a:p>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
            </a:r>
            <a:b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br>
            <a:endParaRPr lang="es-ES_tradnl"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6931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xit" presetSubtype="0" fill="hold" grpId="1" nodeType="clickEffect">
                                  <p:stCondLst>
                                    <p:cond delay="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55" presetClass="exit" presetSubtype="0" fill="hold" grpId="1" nodeType="withEffect">
                                  <p:stCondLst>
                                    <p:cond delay="0"/>
                                  </p:stCondLst>
                                  <p:childTnLst>
                                    <p:anim calcmode="lin" valueType="num">
                                      <p:cBhvr>
                                        <p:cTn id="36" dur="1000"/>
                                        <p:tgtEl>
                                          <p:spTgt spid="6"/>
                                        </p:tgtEl>
                                        <p:attrNameLst>
                                          <p:attrName>ppt_w</p:attrName>
                                        </p:attrNameLst>
                                      </p:cBhvr>
                                      <p:tavLst>
                                        <p:tav tm="0">
                                          <p:val>
                                            <p:strVal val="ppt_w"/>
                                          </p:val>
                                        </p:tav>
                                        <p:tav tm="100000">
                                          <p:val>
                                            <p:strVal val="ppt_w*0.70"/>
                                          </p:val>
                                        </p:tav>
                                      </p:tavLst>
                                    </p:anim>
                                    <p:anim calcmode="lin" valueType="num">
                                      <p:cBhvr>
                                        <p:cTn id="37" dur="1000"/>
                                        <p:tgtEl>
                                          <p:spTgt spid="6"/>
                                        </p:tgtEl>
                                        <p:attrNameLst>
                                          <p:attrName>ppt_h</p:attrName>
                                        </p:attrNameLst>
                                      </p:cBhvr>
                                      <p:tavLst>
                                        <p:tav tm="0">
                                          <p:val>
                                            <p:strVal val="ppt_h"/>
                                          </p:val>
                                        </p:tav>
                                        <p:tav tm="100000">
                                          <p:val>
                                            <p:strVal val="ppt_h"/>
                                          </p:val>
                                        </p:tav>
                                      </p:tavLst>
                                    </p:anim>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55" presetClass="exit" presetSubtype="0" fill="hold" grpId="1" nodeType="withEffect">
                                  <p:stCondLst>
                                    <p:cond delay="0"/>
                                  </p:stCondLst>
                                  <p:childTnLst>
                                    <p:anim calcmode="lin" valueType="num">
                                      <p:cBhvr>
                                        <p:cTn id="41" dur="1000"/>
                                        <p:tgtEl>
                                          <p:spTgt spid="7"/>
                                        </p:tgtEl>
                                        <p:attrNameLst>
                                          <p:attrName>ppt_w</p:attrName>
                                        </p:attrNameLst>
                                      </p:cBhvr>
                                      <p:tavLst>
                                        <p:tav tm="0">
                                          <p:val>
                                            <p:strVal val="ppt_w"/>
                                          </p:val>
                                        </p:tav>
                                        <p:tav tm="100000">
                                          <p:val>
                                            <p:strVal val="ppt_w*0.70"/>
                                          </p:val>
                                        </p:tav>
                                      </p:tavLst>
                                    </p:anim>
                                    <p:anim calcmode="lin" valueType="num">
                                      <p:cBhvr>
                                        <p:cTn id="42" dur="1000"/>
                                        <p:tgtEl>
                                          <p:spTgt spid="7"/>
                                        </p:tgtEl>
                                        <p:attrNameLst>
                                          <p:attrName>ppt_h</p:attrName>
                                        </p:attrNameLst>
                                      </p:cBhvr>
                                      <p:tavLst>
                                        <p:tav tm="0">
                                          <p:val>
                                            <p:strVal val="ppt_h"/>
                                          </p:val>
                                        </p:tav>
                                        <p:tav tm="100000">
                                          <p:val>
                                            <p:strVal val="ppt_h"/>
                                          </p:val>
                                        </p:tav>
                                      </p:tavLst>
                                    </p:anim>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par>
                                <p:cTn id="45" presetID="55" presetClass="exit" presetSubtype="0" fill="hold" grpId="0" nodeType="withEffect">
                                  <p:stCondLst>
                                    <p:cond delay="0"/>
                                  </p:stCondLst>
                                  <p:childTnLst>
                                    <p:anim calcmode="lin" valueType="num">
                                      <p:cBhvr>
                                        <p:cTn id="46" dur="1000"/>
                                        <p:tgtEl>
                                          <p:spTgt spid="4"/>
                                        </p:tgtEl>
                                        <p:attrNameLst>
                                          <p:attrName>ppt_w</p:attrName>
                                        </p:attrNameLst>
                                      </p:cBhvr>
                                      <p:tavLst>
                                        <p:tav tm="0">
                                          <p:val>
                                            <p:strVal val="ppt_w"/>
                                          </p:val>
                                        </p:tav>
                                        <p:tav tm="100000">
                                          <p:val>
                                            <p:strVal val="ppt_w*0.70"/>
                                          </p:val>
                                        </p:tav>
                                      </p:tavLst>
                                    </p:anim>
                                    <p:anim calcmode="lin" valueType="num">
                                      <p:cBhvr>
                                        <p:cTn id="47" dur="1000"/>
                                        <p:tgtEl>
                                          <p:spTgt spid="4"/>
                                        </p:tgtEl>
                                        <p:attrNameLst>
                                          <p:attrName>ppt_h</p:attrName>
                                        </p:attrNameLst>
                                      </p:cBhvr>
                                      <p:tavLst>
                                        <p:tav tm="0">
                                          <p:val>
                                            <p:strVal val="ppt_h"/>
                                          </p:val>
                                        </p:tav>
                                        <p:tav tm="100000">
                                          <p:val>
                                            <p:strVal val="ppt_h"/>
                                          </p:val>
                                        </p:tav>
                                      </p:tavLst>
                                    </p:anim>
                                    <p:animEffect transition="out" filter="fade">
                                      <p:cBhvr>
                                        <p:cTn id="48" dur="1000"/>
                                        <p:tgtEl>
                                          <p:spTgt spid="4"/>
                                        </p:tgtEl>
                                      </p:cBhvr>
                                    </p:animEffect>
                                    <p:set>
                                      <p:cBhvr>
                                        <p:cTn id="49" dur="1" fill="hold">
                                          <p:stCondLst>
                                            <p:cond delay="999"/>
                                          </p:stCondLst>
                                        </p:cTn>
                                        <p:tgtEl>
                                          <p:spTgt spid="4"/>
                                        </p:tgtEl>
                                        <p:attrNameLst>
                                          <p:attrName>style.visibility</p:attrName>
                                        </p:attrNameLst>
                                      </p:cBhvr>
                                      <p:to>
                                        <p:strVal val="hidden"/>
                                      </p:to>
                                    </p:set>
                                  </p:childTnLst>
                                </p:cTn>
                              </p:par>
                              <p:par>
                                <p:cTn id="50" presetID="64" presetClass="path" presetSubtype="0" accel="50000" decel="50000" fill="hold" grpId="1" nodeType="withEffect">
                                  <p:stCondLst>
                                    <p:cond delay="0"/>
                                  </p:stCondLst>
                                  <p:childTnLst>
                                    <p:animMotion origin="layout" path="M -3.125E-6 2.22222E-6 L 0.00274 -0.525 " pathEditMode="relative" rAng="0" ptsTypes="AA">
                                      <p:cBhvr>
                                        <p:cTn id="51" dur="2000" fill="hold"/>
                                        <p:tgtEl>
                                          <p:spTgt spid="9"/>
                                        </p:tgtEl>
                                        <p:attrNameLst>
                                          <p:attrName>ppt_x</p:attrName>
                                          <p:attrName>ppt_y</p:attrName>
                                        </p:attrNameLst>
                                      </p:cBhvr>
                                      <p:rCtr x="130" y="-26250"/>
                                    </p:animMotion>
                                  </p:childTnLst>
                                </p:cTn>
                              </p:par>
                              <p:par>
                                <p:cTn id="52" presetID="64" presetClass="path" presetSubtype="0" accel="50000" decel="50000" fill="hold" grpId="1" nodeType="withEffect">
                                  <p:stCondLst>
                                    <p:cond delay="0"/>
                                  </p:stCondLst>
                                  <p:childTnLst>
                                    <p:animMotion origin="layout" path="M -1.25E-6 -7.40741E-7 L -0.00039 -0.57685 " pathEditMode="relative" rAng="0" ptsTypes="AA">
                                      <p:cBhvr>
                                        <p:cTn id="53" dur="2000" fill="hold"/>
                                        <p:tgtEl>
                                          <p:spTgt spid="8"/>
                                        </p:tgtEl>
                                        <p:attrNameLst>
                                          <p:attrName>ppt_x</p:attrName>
                                          <p:attrName>ppt_y</p:attrName>
                                        </p:attrNameLst>
                                      </p:cBhvr>
                                      <p:rCtr x="-26" y="-28843"/>
                                    </p:animMotion>
                                  </p:childTnLst>
                                </p:cTn>
                              </p:par>
                            </p:childTnLst>
                          </p:cTn>
                        </p:par>
                        <p:par>
                          <p:cTn id="54" fill="hold">
                            <p:stCondLst>
                              <p:cond delay="2000"/>
                            </p:stCondLst>
                            <p:childTnLst>
                              <p:par>
                                <p:cTn id="55" presetID="42" presetClass="entr" presetSubtype="0"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7" grpId="1"/>
      <p:bldP spid="8" grpId="0"/>
      <p:bldP spid="8" grpId="1"/>
      <p:bldP spid="9" grpId="0"/>
      <p:bldP spid="9" grpId="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42" t="4919" r="1"/>
          <a:stretch/>
        </p:blipFill>
        <p:spPr>
          <a:xfrm>
            <a:off x="0" y="0"/>
            <a:ext cx="12337366" cy="6839839"/>
          </a:xfrm>
          <a:prstGeom prst="rect">
            <a:avLst/>
          </a:prstGeom>
          <a:ln w="228600" cap="sq" cmpd="thickThin">
            <a:solidFill>
              <a:srgbClr val="000000"/>
            </a:solidFill>
            <a:prstDash val="solid"/>
            <a:miter lim="800000"/>
          </a:ln>
          <a:effectLst>
            <a:innerShdw blurRad="76200">
              <a:srgbClr val="000000"/>
            </a:innerShdw>
          </a:effectLst>
        </p:spPr>
      </p:pic>
      <p:sp>
        <p:nvSpPr>
          <p:cNvPr id="6" name="Rectángulo redondeado 5"/>
          <p:cNvSpPr/>
          <p:nvPr/>
        </p:nvSpPr>
        <p:spPr>
          <a:xfrm>
            <a:off x="1575582" y="4614204"/>
            <a:ext cx="6358596" cy="1015663"/>
          </a:xfrm>
          <a:prstGeom prst="roundRect">
            <a:avLst/>
          </a:prstGeom>
          <a:solidFill>
            <a:schemeClr val="bg2">
              <a:lumMod val="60000"/>
              <a:lumOff val="4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p:cNvSpPr txBox="1"/>
          <p:nvPr/>
        </p:nvSpPr>
        <p:spPr>
          <a:xfrm>
            <a:off x="1800665" y="4614203"/>
            <a:ext cx="6133514" cy="10156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s-ES_tradnl" sz="6000" b="1" i="1" dirty="0" smtClean="0">
                <a:solidFill>
                  <a:schemeClr val="bg1"/>
                </a:solidFill>
                <a:effectLst>
                  <a:outerShdw blurRad="38100" dist="38100" dir="2700000" algn="tl">
                    <a:srgbClr val="000000">
                      <a:alpha val="43137"/>
                    </a:srgbClr>
                  </a:outerShdw>
                </a:effectLst>
              </a:rPr>
              <a:t>FLUJO DE FONDOS</a:t>
            </a:r>
            <a:endParaRPr lang="es-ES_tradnl" sz="60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1408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80136" y="0"/>
            <a:ext cx="4519186" cy="689932"/>
          </a:xfrm>
          <a:prstGeom prst="rect">
            <a:avLst/>
          </a:prstGeom>
        </p:spPr>
        <p:txBody>
          <a:bodyPr wrap="none">
            <a:spAutoFit/>
          </a:bodyPr>
          <a:lstStyle/>
          <a:p>
            <a:pPr algn="just">
              <a:lnSpc>
                <a:spcPct val="115000"/>
              </a:lnSpc>
              <a:spcAft>
                <a:spcPts val="1000"/>
              </a:spcAft>
            </a:pPr>
            <a:r>
              <a:rPr lang="es-AR" sz="3600" dirty="0">
                <a:solidFill>
                  <a:schemeClr val="bg1"/>
                </a:solidFill>
                <a:effectLst>
                  <a:outerShdw blurRad="38100" dist="38100" dir="2700000" algn="tl">
                    <a:srgbClr val="000000">
                      <a:alpha val="43137"/>
                    </a:srgbClr>
                  </a:outerShdw>
                </a:effectLst>
                <a:latin typeface="Arial Unicode MS" panose="020B0604020202020204" pitchFamily="34" charset="-128"/>
                <a:ea typeface="Calibri" panose="020F0502020204030204" pitchFamily="34" charset="0"/>
                <a:cs typeface="Times New Roman" panose="02020603050405020304" pitchFamily="18" charset="0"/>
              </a:rPr>
              <a:t>Escenario intermedio</a:t>
            </a:r>
            <a:endParaRPr lang="es-ES_tradnl" sz="3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99" y="886880"/>
            <a:ext cx="11661859" cy="4346302"/>
          </a:xfrm>
          <a:prstGeom prst="rect">
            <a:avLst/>
          </a:prstGeom>
          <a:ln w="88900" cap="sq" cmpd="thickThin">
            <a:solidFill>
              <a:srgbClr val="000000"/>
            </a:solidFill>
            <a:prstDash val="solid"/>
            <a:miter lim="800000"/>
          </a:ln>
          <a:effectLst>
            <a:innerShdw blurRad="76200">
              <a:srgbClr val="000000"/>
            </a:innerShdw>
          </a:effectLst>
        </p:spPr>
      </p:pic>
      <p:sp>
        <p:nvSpPr>
          <p:cNvPr id="7" name="Rectángulo 6"/>
          <p:cNvSpPr/>
          <p:nvPr/>
        </p:nvSpPr>
        <p:spPr>
          <a:xfrm>
            <a:off x="10241280" y="928468"/>
            <a:ext cx="1477108" cy="43047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r="4081" b="23197"/>
          <a:stretch/>
        </p:blipFill>
        <p:spPr>
          <a:xfrm>
            <a:off x="3406376" y="5894827"/>
            <a:ext cx="3810351" cy="534108"/>
          </a:xfrm>
          <a:prstGeom prst="rect">
            <a:avLst/>
          </a:prstGeom>
          <a:ln w="88900" cap="sq" cmpd="thickThin">
            <a:solidFill>
              <a:srgbClr val="000000"/>
            </a:solidFill>
            <a:prstDash val="solid"/>
            <a:miter lim="800000"/>
          </a:ln>
          <a:effectLst>
            <a:innerShdw blurRad="76200">
              <a:srgbClr val="000000"/>
            </a:innerShdw>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488" y="5894827"/>
            <a:ext cx="3762900" cy="581106"/>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800" y="2363372"/>
            <a:ext cx="2978536" cy="1110082"/>
          </a:xfrm>
          <a:prstGeom prst="rect">
            <a:avLst/>
          </a:prstGeom>
          <a:ln w="88900" cap="sq" cmpd="thickThin">
            <a:solidFill>
              <a:srgbClr val="000000"/>
            </a:solidFill>
            <a:prstDash val="solid"/>
            <a:miter lim="800000"/>
          </a:ln>
          <a:effectLst>
            <a:innerShdw blurRad="76200">
              <a:srgbClr val="000000"/>
            </a:innerShdw>
          </a:effectLst>
        </p:spPr>
      </p:pic>
      <p:sp>
        <p:nvSpPr>
          <p:cNvPr id="2" name="CuadroTexto 1"/>
          <p:cNvSpPr txBox="1"/>
          <p:nvPr/>
        </p:nvSpPr>
        <p:spPr>
          <a:xfrm>
            <a:off x="7759336" y="1973246"/>
            <a:ext cx="3361382" cy="369332"/>
          </a:xfrm>
          <a:prstGeom prst="rect">
            <a:avLst/>
          </a:prstGeom>
          <a:noFill/>
        </p:spPr>
        <p:txBody>
          <a:bodyPr wrap="square" rtlCol="0">
            <a:spAutoFit/>
          </a:bodyPr>
          <a:lstStyle/>
          <a:p>
            <a:r>
              <a:rPr lang="es-ES_tradnl" dirty="0">
                <a:solidFill>
                  <a:schemeClr val="bg1"/>
                </a:solidFill>
              </a:rPr>
              <a:t>Calculado en el primer estudio</a:t>
            </a:r>
          </a:p>
        </p:txBody>
      </p:sp>
      <p:sp>
        <p:nvSpPr>
          <p:cNvPr id="3" name="Rectangle 2"/>
          <p:cNvSpPr>
            <a:spLocks noChangeArrowheads="1"/>
          </p:cNvSpPr>
          <p:nvPr/>
        </p:nvSpPr>
        <p:spPr bwMode="auto">
          <a:xfrm>
            <a:off x="5444197" y="33416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5" name="AutoShape 1"/>
          <p:cNvSpPr>
            <a:spLocks noChangeArrowheads="1"/>
          </p:cNvSpPr>
          <p:nvPr/>
        </p:nvSpPr>
        <p:spPr bwMode="auto">
          <a:xfrm>
            <a:off x="5337834" y="3798823"/>
            <a:ext cx="1138238" cy="1138238"/>
          </a:xfrm>
          <a:prstGeom prst="roundRect">
            <a:avLst>
              <a:gd name="adj" fmla="val 16667"/>
            </a:avLst>
          </a:prstGeom>
          <a:gradFill rotWithShape="0">
            <a:gsLst>
              <a:gs pos="0">
                <a:srgbClr val="B9CDCE"/>
              </a:gs>
              <a:gs pos="50000">
                <a:srgbClr val="E7EEEE"/>
              </a:gs>
              <a:gs pos="100000">
                <a:srgbClr val="B9CDCE"/>
              </a:gs>
            </a:gsLst>
            <a:lin ang="18900000" scaled="1"/>
          </a:gradFill>
          <a:ln w="12700">
            <a:solidFill>
              <a:srgbClr val="B9CDCE"/>
            </a:solidFill>
            <a:round/>
            <a:headEnd/>
            <a:tailEnd/>
          </a:ln>
          <a:effectLst>
            <a:outerShdw dist="28398" dir="3806097" algn="ctr" rotWithShape="0">
              <a:srgbClr val="405A5B">
                <a:alpha val="50000"/>
              </a:srgbClr>
            </a:outerShdw>
          </a:effectLst>
        </p:spPr>
        <p:txBody>
          <a:bodyPr vert="horz" wrap="square" lIns="91440" tIns="45720" rIns="91440" bIns="45720" numCol="1" anchor="t" anchorCtr="0" compatLnSpc="1">
            <a:prstTxWarp prst="textNoShape">
              <a:avLst/>
            </a:prstTxWarp>
          </a:bodyPr>
          <a:lstStyle/>
          <a:p>
            <a:endParaRPr lang="es-ES_tradnl"/>
          </a:p>
        </p:txBody>
      </p:sp>
      <p:sp>
        <p:nvSpPr>
          <p:cNvPr id="11" name="Rectangle 3"/>
          <p:cNvSpPr>
            <a:spLocks noChangeArrowheads="1"/>
          </p:cNvSpPr>
          <p:nvPr/>
        </p:nvSpPr>
        <p:spPr bwMode="auto">
          <a:xfrm>
            <a:off x="5414170" y="4110671"/>
            <a:ext cx="106190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AR" sz="1100" b="1" i="0" u="sng" strike="noStrike" cap="none" normalizeH="0" baseline="0" dirty="0" smtClean="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Incrementos</a:t>
            </a:r>
            <a:r>
              <a:rPr kumimoji="0" lang="es-AR" sz="1100" b="1" i="0" u="none" strike="noStrike" cap="none" normalizeH="0" baseline="0" dirty="0" smtClean="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kumimoji="0" lang="es-ES_tradnl" sz="1100" b="1" i="0" u="none" strike="noStrike" cap="none" normalizeH="0" baseline="0" dirty="0" smtClean="0">
              <a:ln>
                <a:noFill/>
              </a:ln>
              <a:solidFill>
                <a:schemeClr val="bg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AR" sz="1100" b="1" i="0" u="none" strike="noStrike" cap="none" normalizeH="0" baseline="0" dirty="0" smtClean="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VAN= 152%</a:t>
            </a:r>
            <a:endParaRPr kumimoji="0" lang="es-ES_tradnl" sz="1100" b="1" i="0" u="none" strike="noStrike" cap="none" normalizeH="0" baseline="0" dirty="0" smtClean="0">
              <a:ln>
                <a:noFill/>
              </a:ln>
              <a:solidFill>
                <a:schemeClr val="bg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AR" sz="1100" b="1" i="0" u="none" strike="noStrike" cap="none" normalizeH="0" baseline="0" dirty="0" smtClean="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TIR= 48%</a:t>
            </a:r>
            <a:endParaRPr kumimoji="0" lang="es-AR" sz="1800" b="1" i="0" u="none" strike="noStrike" cap="none" normalizeH="0" baseline="0" dirty="0" smtClean="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234991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repeatCount="indefinite" grpId="0" nodeType="clickEffect">
                                  <p:stCondLst>
                                    <p:cond delay="0"/>
                                  </p:stCondLst>
                                  <p:endCondLst>
                                    <p:cond evt="onNext" delay="0">
                                      <p:tgtEl>
                                        <p:sldTgt/>
                                      </p:tgtEl>
                                    </p:cond>
                                  </p:end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6"/>
                                        </p:tgtEl>
                                        <p:attrNameLst>
                                          <p:attrName>ppt_w</p:attrName>
                                        </p:attrNameLst>
                                      </p:cBhvr>
                                      <p:tavLst>
                                        <p:tav tm="0">
                                          <p:val>
                                            <p:strVal val="ppt_w"/>
                                          </p:val>
                                        </p:tav>
                                        <p:tav tm="100000">
                                          <p:val>
                                            <p:fltVal val="0"/>
                                          </p:val>
                                        </p:tav>
                                      </p:tavLst>
                                    </p:anim>
                                    <p:anim calcmode="lin" valueType="num">
                                      <p:cBhvr>
                                        <p:cTn id="30" dur="500"/>
                                        <p:tgtEl>
                                          <p:spTgt spid="6"/>
                                        </p:tgtEl>
                                        <p:attrNameLst>
                                          <p:attrName>ppt_h</p:attrName>
                                        </p:attrNameLst>
                                      </p:cBhvr>
                                      <p:tavLst>
                                        <p:tav tm="0">
                                          <p:val>
                                            <p:strVal val="ppt_h"/>
                                          </p:val>
                                        </p:tav>
                                        <p:tav tm="100000">
                                          <p:val>
                                            <p:fltVal val="0"/>
                                          </p:val>
                                        </p:tav>
                                      </p:tavLst>
                                    </p:anim>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50" presetClass="path" presetSubtype="0" accel="50000" decel="50000" fill="hold" nodeType="withEffect">
                                  <p:stCondLst>
                                    <p:cond delay="0"/>
                                  </p:stCondLst>
                                  <p:childTnLst>
                                    <p:animMotion origin="layout" path="M -0.00013 -2.96296E-6 L -0.1888 -2.96296E-6 C -0.27343 -2.96296E-6 -0.3776 0.11968 -0.3776 0.2169 L -0.3776 0.43403 " pathEditMode="relative" rAng="0" ptsTypes="AAAA">
                                      <p:cBhvr>
                                        <p:cTn id="37" dur="1250" fill="hold"/>
                                        <p:tgtEl>
                                          <p:spTgt spid="10"/>
                                        </p:tgtEl>
                                        <p:attrNameLst>
                                          <p:attrName>ppt_x</p:attrName>
                                          <p:attrName>ppt_y</p:attrName>
                                        </p:attrNameLst>
                                      </p:cBhvr>
                                      <p:rCtr x="-18867" y="21690"/>
                                    </p:animMotion>
                                  </p:childTnLst>
                                </p:cTn>
                              </p:par>
                            </p:childTnLst>
                          </p:cTn>
                        </p:par>
                        <p:par>
                          <p:cTn id="38" fill="hold">
                            <p:stCondLst>
                              <p:cond delay="1250"/>
                            </p:stCondLst>
                            <p:childTnLst>
                              <p:par>
                                <p:cTn id="39" presetID="57" presetClass="path" presetSubtype="0" accel="50000" decel="50000" fill="hold" nodeType="afterEffect">
                                  <p:stCondLst>
                                    <p:cond delay="0"/>
                                  </p:stCondLst>
                                  <p:childTnLst>
                                    <p:animMotion origin="layout" path="M 2.91667E-6 3.7037E-7 L 2.91667E-6 -0.23773 C 2.91667E-6 -0.34421 -0.04688 -0.47477 -0.08464 -0.47477 L -0.16875 -0.47477 " pathEditMode="relative" rAng="0" ptsTypes="AAAA">
                                      <p:cBhvr>
                                        <p:cTn id="40" dur="1050" fill="hold"/>
                                        <p:tgtEl>
                                          <p:spTgt spid="8"/>
                                        </p:tgtEl>
                                        <p:attrNameLst>
                                          <p:attrName>ppt_x</p:attrName>
                                          <p:attrName>ppt_y</p:attrName>
                                        </p:attrNameLst>
                                      </p:cBhvr>
                                      <p:rCtr x="-8438" y="-23750"/>
                                    </p:animMotion>
                                  </p:childTnLst>
                                </p:cTn>
                              </p:par>
                            </p:childTnLst>
                          </p:cTn>
                        </p:par>
                        <p:par>
                          <p:cTn id="41" fill="hold">
                            <p:stCondLst>
                              <p:cond delay="2300"/>
                            </p:stCondLst>
                            <p:childTnLst>
                              <p:par>
                                <p:cTn id="42" presetID="6" presetClass="emph" presetSubtype="0" fill="hold" nodeType="afterEffect">
                                  <p:stCondLst>
                                    <p:cond delay="0"/>
                                  </p:stCondLst>
                                  <p:childTnLst>
                                    <p:animScale>
                                      <p:cBhvr>
                                        <p:cTn id="43" dur="2000" fill="hold"/>
                                        <p:tgtEl>
                                          <p:spTgt spid="8"/>
                                        </p:tgtEl>
                                      </p:cBhvr>
                                      <p:by x="150000" y="150000"/>
                                    </p:animScale>
                                  </p:childTnLst>
                                </p:cTn>
                              </p:par>
                            </p:childTnLst>
                          </p:cTn>
                        </p:par>
                        <p:par>
                          <p:cTn id="44" fill="hold">
                            <p:stCondLst>
                              <p:cond delay="4300"/>
                            </p:stCondLst>
                            <p:childTnLst>
                              <p:par>
                                <p:cTn id="45" presetID="64" presetClass="path" presetSubtype="0" accel="50000" decel="50000" fill="hold" nodeType="afterEffect">
                                  <p:stCondLst>
                                    <p:cond delay="0"/>
                                  </p:stCondLst>
                                  <p:childTnLst>
                                    <p:animMotion origin="layout" path="M -8.33333E-7 -1.85185E-6 L -0.01133 -0.4743 " pathEditMode="relative" rAng="0" ptsTypes="AA">
                                      <p:cBhvr>
                                        <p:cTn id="46" dur="1250" fill="hold"/>
                                        <p:tgtEl>
                                          <p:spTgt spid="9"/>
                                        </p:tgtEl>
                                        <p:attrNameLst>
                                          <p:attrName>ppt_x</p:attrName>
                                          <p:attrName>ppt_y</p:attrName>
                                        </p:attrNameLst>
                                      </p:cBhvr>
                                      <p:rCtr x="-573" y="-23727"/>
                                    </p:animMotion>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par>
                          <p:cTn id="50" fill="hold">
                            <p:stCondLst>
                              <p:cond delay="5550"/>
                            </p:stCondLst>
                            <p:childTnLst>
                              <p:par>
                                <p:cTn id="51" presetID="21" presetClass="entr" presetSubtype="1"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heel(1)">
                                      <p:cBhvr>
                                        <p:cTn id="53" dur="2000"/>
                                        <p:tgtEl>
                                          <p:spTgt spid="5"/>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heel(1)">
                                      <p:cBhvr>
                                        <p:cTn id="5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P spid="5"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14073" y="320464"/>
            <a:ext cx="5679760" cy="594009"/>
          </a:xfrm>
          <a:prstGeom prst="rect">
            <a:avLst/>
          </a:prstGeom>
        </p:spPr>
        <p:txBody>
          <a:bodyPr wrap="none">
            <a:spAutoFit/>
          </a:bodyPr>
          <a:lstStyle/>
          <a:p>
            <a:pPr lvl="1" algn="just">
              <a:lnSpc>
                <a:spcPct val="107000"/>
              </a:lnSpc>
              <a:spcAft>
                <a:spcPts val="600"/>
              </a:spcAft>
            </a:pPr>
            <a:r>
              <a:rPr lang="es-AR" sz="3200"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Rentabilidad de la inversión</a:t>
            </a:r>
            <a:endParaRPr lang="es-ES_tradnl"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716" y="1244613"/>
            <a:ext cx="8417859" cy="2251621"/>
          </a:xfrm>
          <a:prstGeom prst="rect">
            <a:avLst/>
          </a:prstGeom>
          <a:ln w="88900" cap="sq" cmpd="thickThin">
            <a:solidFill>
              <a:srgbClr val="000000"/>
            </a:solidFill>
            <a:prstDash val="solid"/>
            <a:miter lim="800000"/>
          </a:ln>
          <a:effectLst>
            <a:innerShdw blurRad="76200">
              <a:srgbClr val="000000"/>
            </a:innerShdw>
          </a:effectLst>
        </p:spPr>
      </p:pic>
      <p:sp>
        <p:nvSpPr>
          <p:cNvPr id="7" name="Rectángulo 6"/>
          <p:cNvSpPr/>
          <p:nvPr/>
        </p:nvSpPr>
        <p:spPr>
          <a:xfrm>
            <a:off x="614082" y="4213647"/>
            <a:ext cx="11380694" cy="1870512"/>
          </a:xfrm>
          <a:prstGeom prst="rect">
            <a:avLst/>
          </a:prstGeom>
        </p:spPr>
        <p:txBody>
          <a:bodyPr wrap="square">
            <a:spAutoFit/>
          </a:bodyPr>
          <a:lstStyle/>
          <a:p>
            <a:pPr marL="71755" algn="just">
              <a:lnSpc>
                <a:spcPct val="107000"/>
              </a:lnSpc>
              <a:spcAft>
                <a:spcPts val="0"/>
              </a:spcAft>
            </a:pPr>
            <a:r>
              <a:rPr lang="es-AR" dirty="0">
                <a:solidFill>
                  <a:schemeClr val="bg1"/>
                </a:solidFill>
                <a:latin typeface="Arial Unicode MS" panose="020B0604020202020204" pitchFamily="34" charset="-128"/>
                <a:ea typeface="Times New Roman" panose="02020603050405020304" pitchFamily="18" charset="0"/>
                <a:cs typeface="Times New Roman" panose="02020603050405020304" pitchFamily="18" charset="0"/>
              </a:rPr>
              <a:t>De acuerdo a los valores obtenidos en los indicadores económicos el proyecto resulta rentable para los tres escenarios. En los tres casos, la tasa interna de retorno resulta positiva por encima de la tasa de descuento y los valores del VAN también arrojan valores favorables, por lo que se asegura el recupero de la inversión antes del plazo de vida útil del proyecto. Obviamente los mayores beneficios se dan en el escenario optimista ya que como se ve en la tabla siguiente se obtiene un elevado VAN, lo que nos da como resultado una TIR elevada al final de la vida útil del proyecto.</a:t>
            </a:r>
            <a:endParaRPr lang="es-ES_tradnl"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24667"/>
      </p:ext>
    </p:extLst>
  </p:cSld>
  <p:clrMapOvr>
    <a:masterClrMapping/>
  </p:clrMapOvr>
  <mc:AlternateContent xmlns:mc="http://schemas.openxmlformats.org/markup-compatibility/2006">
    <mc:Choice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3740" y="1859304"/>
            <a:ext cx="4022259" cy="806870"/>
          </a:xfrm>
        </p:spPr>
        <p:txBody>
          <a:bodyPr>
            <a:normAutofit fontScale="90000"/>
          </a:bodyPr>
          <a:lstStyle/>
          <a:p>
            <a:pPr lvl="0"/>
            <a:r>
              <a:rPr lang="es-AR" b="1" i="1" cap="none" dirty="0" smtClean="0">
                <a:solidFill>
                  <a:schemeClr val="bg1"/>
                </a:solidFill>
                <a:latin typeface="Times New Roman" panose="02020603050405020304" pitchFamily="18" charset="0"/>
                <a:cs typeface="Times New Roman" panose="02020603050405020304" pitchFamily="18" charset="0"/>
              </a:rPr>
              <a:t>Objetivos Generales</a:t>
            </a:r>
            <a:r>
              <a:rPr lang="es-ES_tradnl" b="1" i="1" cap="none" dirty="0" smtClean="0">
                <a:solidFill>
                  <a:schemeClr val="bg1"/>
                </a:solidFill>
                <a:latin typeface="Times New Roman" panose="02020603050405020304" pitchFamily="18" charset="0"/>
                <a:cs typeface="Times New Roman" panose="02020603050405020304" pitchFamily="18" charset="0"/>
              </a:rPr>
              <a:t/>
            </a:r>
            <a:br>
              <a:rPr lang="es-ES_tradnl" b="1" i="1" cap="none" dirty="0" smtClean="0">
                <a:solidFill>
                  <a:schemeClr val="bg1"/>
                </a:solidFill>
                <a:latin typeface="Times New Roman" panose="02020603050405020304" pitchFamily="18" charset="0"/>
                <a:cs typeface="Times New Roman" panose="02020603050405020304" pitchFamily="18" charset="0"/>
              </a:rPr>
            </a:br>
            <a:endParaRPr lang="es-ES_tradnl" b="1" i="1" cap="none" dirty="0">
              <a:solidFill>
                <a:schemeClr val="bg1"/>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7289547" y="1724505"/>
            <a:ext cx="4679576" cy="1076468"/>
          </a:xfrm>
          <a:prstGeom prst="rect">
            <a:avLst/>
          </a:prstGeom>
        </p:spPr>
        <p:txBody>
          <a:bodyPr wrap="square">
            <a:spAutoFit/>
          </a:bodyPr>
          <a:lstStyle/>
          <a:p>
            <a:r>
              <a:rPr lang="es-AR" sz="3200" b="1" i="1" dirty="0">
                <a:solidFill>
                  <a:schemeClr val="bg1"/>
                </a:solidFill>
                <a:latin typeface="Times New Roman" panose="02020603050405020304" pitchFamily="18" charset="0"/>
                <a:cs typeface="Times New Roman" panose="02020603050405020304" pitchFamily="18" charset="0"/>
              </a:rPr>
              <a:t>Objetivos </a:t>
            </a:r>
            <a:r>
              <a:rPr lang="es-AR" sz="3200" b="1" i="1" dirty="0">
                <a:solidFill>
                  <a:schemeClr val="bg1"/>
                </a:solidFill>
                <a:latin typeface="Times New Roman" panose="02020603050405020304" pitchFamily="18" charset="0"/>
                <a:ea typeface="+mj-ea"/>
                <a:cs typeface="Times New Roman" panose="02020603050405020304" pitchFamily="18" charset="0"/>
              </a:rPr>
              <a:t>Específicos</a:t>
            </a:r>
            <a:r>
              <a:rPr lang="es-ES_tradnl" sz="3200" b="1" i="1" dirty="0">
                <a:solidFill>
                  <a:schemeClr val="bg1"/>
                </a:solidFill>
                <a:latin typeface="Times New Roman" panose="02020603050405020304" pitchFamily="18" charset="0"/>
                <a:cs typeface="Times New Roman" panose="02020603050405020304" pitchFamily="18" charset="0"/>
              </a:rPr>
              <a:t/>
            </a:r>
            <a:br>
              <a:rPr lang="es-ES_tradnl" sz="3200" b="1" i="1" dirty="0">
                <a:solidFill>
                  <a:schemeClr val="bg1"/>
                </a:solidFill>
                <a:latin typeface="Times New Roman" panose="02020603050405020304" pitchFamily="18" charset="0"/>
                <a:cs typeface="Times New Roman" panose="02020603050405020304" pitchFamily="18" charset="0"/>
              </a:rPr>
            </a:br>
            <a:endParaRPr lang="es-ES_tradnl" sz="3200" dirty="0"/>
          </a:p>
        </p:txBody>
      </p:sp>
      <p:sp>
        <p:nvSpPr>
          <p:cNvPr id="16" name="Rectángulo 15"/>
          <p:cNvSpPr/>
          <p:nvPr/>
        </p:nvSpPr>
        <p:spPr>
          <a:xfrm>
            <a:off x="3882683" y="450167"/>
            <a:ext cx="5486398" cy="1323439"/>
          </a:xfrm>
          <a:prstGeom prst="rect">
            <a:avLst/>
          </a:prstGeom>
        </p:spPr>
        <p:txBody>
          <a:bodyPr wrap="square">
            <a:spAutoFit/>
          </a:bodyPr>
          <a:lstStyle/>
          <a:p>
            <a:r>
              <a:rPr lang="es-AR" sz="4000" b="1" i="1" dirty="0">
                <a:solidFill>
                  <a:schemeClr val="bg1"/>
                </a:solidFill>
                <a:latin typeface="Times New Roman" panose="02020603050405020304" pitchFamily="18" charset="0"/>
                <a:cs typeface="Times New Roman" panose="02020603050405020304" pitchFamily="18" charset="0"/>
              </a:rPr>
              <a:t>Objetivos </a:t>
            </a:r>
            <a:r>
              <a:rPr lang="es-AR" sz="4000" b="1" i="1" dirty="0" smtClean="0">
                <a:solidFill>
                  <a:schemeClr val="bg1"/>
                </a:solidFill>
                <a:latin typeface="Times New Roman" panose="02020603050405020304" pitchFamily="18" charset="0"/>
                <a:cs typeface="Times New Roman" panose="02020603050405020304" pitchFamily="18" charset="0"/>
              </a:rPr>
              <a:t>Generales</a:t>
            </a:r>
            <a:r>
              <a:rPr lang="es-ES_tradnl" sz="4000" b="1" i="1" dirty="0">
                <a:solidFill>
                  <a:schemeClr val="bg1"/>
                </a:solidFill>
                <a:latin typeface="Times New Roman" panose="02020603050405020304" pitchFamily="18" charset="0"/>
                <a:cs typeface="Times New Roman" panose="02020603050405020304" pitchFamily="18" charset="0"/>
              </a:rPr>
              <a:t/>
            </a:r>
            <a:br>
              <a:rPr lang="es-ES_tradnl" sz="4000" b="1" i="1" dirty="0">
                <a:solidFill>
                  <a:schemeClr val="bg1"/>
                </a:solidFill>
                <a:latin typeface="Times New Roman" panose="02020603050405020304" pitchFamily="18" charset="0"/>
                <a:cs typeface="Times New Roman" panose="02020603050405020304" pitchFamily="18" charset="0"/>
              </a:rPr>
            </a:br>
            <a:endParaRPr lang="es-ES_tradnl" sz="4000" dirty="0"/>
          </a:p>
        </p:txBody>
      </p:sp>
      <p:sp>
        <p:nvSpPr>
          <p:cNvPr id="18" name="Rectángulo redondeado 17"/>
          <p:cNvSpPr/>
          <p:nvPr/>
        </p:nvSpPr>
        <p:spPr>
          <a:xfrm>
            <a:off x="3443271" y="2256768"/>
            <a:ext cx="5118737" cy="2224585"/>
          </a:xfrm>
          <a:prstGeom prst="round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_tradnl">
              <a:solidFill>
                <a:schemeClr val="bg1"/>
              </a:solidFill>
            </a:endParaRPr>
          </a:p>
        </p:txBody>
      </p:sp>
      <p:sp>
        <p:nvSpPr>
          <p:cNvPr id="19" name="CuadroTexto 18"/>
          <p:cNvSpPr txBox="1"/>
          <p:nvPr/>
        </p:nvSpPr>
        <p:spPr>
          <a:xfrm>
            <a:off x="3566513" y="2440668"/>
            <a:ext cx="4872251" cy="2031325"/>
          </a:xfrm>
          <a:prstGeom prst="rect">
            <a:avLst/>
          </a:prstGeom>
          <a:noFill/>
        </p:spPr>
        <p:txBody>
          <a:bodyPr wrap="square" rtlCol="0">
            <a:spAutoFit/>
          </a:bodyPr>
          <a:lstStyle/>
          <a:p>
            <a:pPr algn="just"/>
            <a:r>
              <a:rPr lang="es-AR" dirty="0">
                <a:solidFill>
                  <a:schemeClr val="bg1"/>
                </a:solidFill>
                <a:latin typeface="Times New Roman" panose="02020603050405020304" pitchFamily="18" charset="0"/>
                <a:cs typeface="Times New Roman" panose="02020603050405020304" pitchFamily="18" charset="0"/>
              </a:rPr>
              <a:t>Los objetivos del presente proyecto es desarrollar una propuesta para la optimización técnica y económica del sistema eléctrico de distribución en media tensión de la zona sur de la ciudad de Concordia para la empresa encargada de brindar dicho servicio.</a:t>
            </a:r>
            <a:endParaRPr lang="es-ES_tradnl" dirty="0">
              <a:solidFill>
                <a:schemeClr val="bg1"/>
              </a:solidFill>
              <a:latin typeface="Times New Roman" panose="02020603050405020304" pitchFamily="18" charset="0"/>
              <a:cs typeface="Times New Roman" panose="02020603050405020304" pitchFamily="18" charset="0"/>
            </a:endParaRPr>
          </a:p>
          <a:p>
            <a:endParaRPr lang="es-ES_tradnl" dirty="0"/>
          </a:p>
        </p:txBody>
      </p:sp>
      <p:sp>
        <p:nvSpPr>
          <p:cNvPr id="21" name="Rectángulo 20"/>
          <p:cNvSpPr/>
          <p:nvPr/>
        </p:nvSpPr>
        <p:spPr>
          <a:xfrm>
            <a:off x="834683" y="5425956"/>
            <a:ext cx="6096000" cy="1077218"/>
          </a:xfrm>
          <a:prstGeom prst="rect">
            <a:avLst/>
          </a:prstGeom>
        </p:spPr>
        <p:txBody>
          <a:bodyPr>
            <a:spAutoFit/>
          </a:bodyPr>
          <a:lstStyle/>
          <a:p>
            <a:r>
              <a:rPr lang="es-AR" sz="3200" b="1" i="1" dirty="0" smtClean="0">
                <a:solidFill>
                  <a:schemeClr val="bg1"/>
                </a:solidFill>
                <a:latin typeface="Times New Roman" panose="02020603050405020304" pitchFamily="18" charset="0"/>
                <a:cs typeface="Times New Roman" panose="02020603050405020304" pitchFamily="18" charset="0"/>
              </a:rPr>
              <a:t>Objetivos Específicos</a:t>
            </a:r>
            <a:r>
              <a:rPr lang="es-ES_tradnl" sz="3200" b="1" i="1" dirty="0" smtClean="0">
                <a:solidFill>
                  <a:schemeClr val="bg1"/>
                </a:solidFill>
                <a:latin typeface="Times New Roman" panose="02020603050405020304" pitchFamily="18" charset="0"/>
                <a:cs typeface="Times New Roman" panose="02020603050405020304" pitchFamily="18" charset="0"/>
              </a:rPr>
              <a:t/>
            </a:r>
            <a:br>
              <a:rPr lang="es-ES_tradnl" sz="3200" b="1" i="1" dirty="0" smtClean="0">
                <a:solidFill>
                  <a:schemeClr val="bg1"/>
                </a:solidFill>
                <a:latin typeface="Times New Roman" panose="02020603050405020304" pitchFamily="18" charset="0"/>
                <a:cs typeface="Times New Roman" panose="02020603050405020304" pitchFamily="18" charset="0"/>
              </a:rPr>
            </a:br>
            <a:endParaRPr lang="es-ES_tradnl" sz="3200" dirty="0"/>
          </a:p>
        </p:txBody>
      </p:sp>
      <p:sp>
        <p:nvSpPr>
          <p:cNvPr id="22" name="Rectángulo 21"/>
          <p:cNvSpPr/>
          <p:nvPr/>
        </p:nvSpPr>
        <p:spPr>
          <a:xfrm>
            <a:off x="4405321" y="548727"/>
            <a:ext cx="6096000" cy="1077218"/>
          </a:xfrm>
          <a:prstGeom prst="rect">
            <a:avLst/>
          </a:prstGeom>
        </p:spPr>
        <p:txBody>
          <a:bodyPr>
            <a:spAutoFit/>
          </a:bodyPr>
          <a:lstStyle/>
          <a:p>
            <a:r>
              <a:rPr lang="es-AR" sz="3200" b="1" i="1" dirty="0">
                <a:solidFill>
                  <a:schemeClr val="bg1"/>
                </a:solidFill>
                <a:latin typeface="Times New Roman" panose="02020603050405020304" pitchFamily="18" charset="0"/>
                <a:cs typeface="Times New Roman" panose="02020603050405020304" pitchFamily="18" charset="0"/>
              </a:rPr>
              <a:t>Objetivos </a:t>
            </a:r>
            <a:r>
              <a:rPr lang="es-AR" sz="3200" b="1" i="1" dirty="0" smtClean="0">
                <a:solidFill>
                  <a:schemeClr val="bg1"/>
                </a:solidFill>
                <a:latin typeface="Times New Roman" panose="02020603050405020304" pitchFamily="18" charset="0"/>
                <a:cs typeface="Times New Roman" panose="02020603050405020304" pitchFamily="18" charset="0"/>
              </a:rPr>
              <a:t>Específicos</a:t>
            </a:r>
            <a:r>
              <a:rPr lang="es-ES_tradnl" sz="3200" b="1" i="1" dirty="0">
                <a:solidFill>
                  <a:schemeClr val="bg1"/>
                </a:solidFill>
                <a:latin typeface="Times New Roman" panose="02020603050405020304" pitchFamily="18" charset="0"/>
                <a:cs typeface="Times New Roman" panose="02020603050405020304" pitchFamily="18" charset="0"/>
              </a:rPr>
              <a:t/>
            </a:r>
            <a:br>
              <a:rPr lang="es-ES_tradnl" sz="3200" b="1" i="1" dirty="0">
                <a:solidFill>
                  <a:schemeClr val="bg1"/>
                </a:solidFill>
                <a:latin typeface="Times New Roman" panose="02020603050405020304" pitchFamily="18" charset="0"/>
                <a:cs typeface="Times New Roman" panose="02020603050405020304" pitchFamily="18" charset="0"/>
              </a:rPr>
            </a:br>
            <a:endParaRPr lang="es-ES_tradnl" sz="3200" dirty="0"/>
          </a:p>
        </p:txBody>
      </p:sp>
      <p:sp>
        <p:nvSpPr>
          <p:cNvPr id="24" name="Rectángulo redondeado 23"/>
          <p:cNvSpPr/>
          <p:nvPr/>
        </p:nvSpPr>
        <p:spPr>
          <a:xfrm>
            <a:off x="3443271" y="2247408"/>
            <a:ext cx="5118737" cy="2224585"/>
          </a:xfrm>
          <a:prstGeom prst="round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_tradnl">
              <a:solidFill>
                <a:schemeClr val="bg1"/>
              </a:solidFill>
            </a:endParaRPr>
          </a:p>
        </p:txBody>
      </p:sp>
      <p:sp>
        <p:nvSpPr>
          <p:cNvPr id="25" name="CuadroTexto 24"/>
          <p:cNvSpPr txBox="1"/>
          <p:nvPr/>
        </p:nvSpPr>
        <p:spPr>
          <a:xfrm>
            <a:off x="3628136" y="2405562"/>
            <a:ext cx="4872251" cy="2308324"/>
          </a:xfrm>
          <a:prstGeom prst="rect">
            <a:avLst/>
          </a:prstGeom>
          <a:noFill/>
        </p:spPr>
        <p:txBody>
          <a:bodyPr wrap="square" rtlCol="0">
            <a:spAutoFit/>
          </a:bodyPr>
          <a:lstStyle/>
          <a:p>
            <a:pPr algn="just"/>
            <a:r>
              <a:rPr lang="es-AR" dirty="0">
                <a:solidFill>
                  <a:schemeClr val="bg1"/>
                </a:solidFill>
                <a:latin typeface="Times New Roman" panose="02020603050405020304" pitchFamily="18" charset="0"/>
                <a:cs typeface="Times New Roman" panose="02020603050405020304" pitchFamily="18" charset="0"/>
              </a:rPr>
              <a:t>Efectuar el diagnóstico del sistema eléctrico de distribución en media tensión con la finalidad de determinar sus condiciones operativas</a:t>
            </a:r>
            <a:r>
              <a:rPr lang="es-AR" dirty="0" smtClean="0">
                <a:solidFill>
                  <a:schemeClr val="bg1"/>
                </a:solidFill>
                <a:latin typeface="Times New Roman" panose="02020603050405020304" pitchFamily="18" charset="0"/>
                <a:cs typeface="Times New Roman" panose="02020603050405020304" pitchFamily="18" charset="0"/>
              </a:rPr>
              <a:t>.</a:t>
            </a:r>
          </a:p>
          <a:p>
            <a:pPr algn="just"/>
            <a:endParaRPr lang="es-AR" dirty="0">
              <a:solidFill>
                <a:schemeClr val="bg1"/>
              </a:solidFill>
              <a:latin typeface="Times New Roman" panose="02020603050405020304" pitchFamily="18" charset="0"/>
              <a:cs typeface="Times New Roman" panose="02020603050405020304" pitchFamily="18" charset="0"/>
            </a:endParaRPr>
          </a:p>
          <a:p>
            <a:pPr algn="just"/>
            <a:r>
              <a:rPr lang="es-AR" dirty="0">
                <a:solidFill>
                  <a:schemeClr val="bg1"/>
                </a:solidFill>
                <a:latin typeface="Times New Roman" panose="02020603050405020304" pitchFamily="18" charset="0"/>
                <a:cs typeface="Times New Roman" panose="02020603050405020304" pitchFamily="18" charset="0"/>
              </a:rPr>
              <a:t>Estimar la rentabilidad de la alternativa seleccionada a fin de determinar la factibilidad del proyecto.</a:t>
            </a:r>
            <a:endParaRPr lang="es-ES_tradnl" dirty="0">
              <a:solidFill>
                <a:schemeClr val="bg1"/>
              </a:solidFill>
              <a:latin typeface="Times New Roman" panose="02020603050405020304" pitchFamily="18" charset="0"/>
              <a:cs typeface="Times New Roman" panose="02020603050405020304" pitchFamily="18" charset="0"/>
            </a:endParaRPr>
          </a:p>
          <a:p>
            <a:endParaRPr lang="es-ES_tradnl"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7025" y="2737292"/>
            <a:ext cx="2193150" cy="1644863"/>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894" y="2247408"/>
            <a:ext cx="2076854" cy="2076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0743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3" presetClass="path" presetSubtype="0" accel="50000" decel="50000" fill="hold" grpId="1" nodeType="clickEffect">
                                  <p:stCondLst>
                                    <p:cond delay="0"/>
                                  </p:stCondLst>
                                  <p:childTnLst>
                                    <p:animMotion origin="layout" path="M 8.33333E-7 -1.11111E-6 L 0.14557 -1.11111E-6 C 0.21068 -1.11111E-6 0.29115 -0.04861 0.29115 -0.08796 L 0.29115 -0.17592 " pathEditMode="relative" rAng="0" ptsTypes="AAAA">
                                      <p:cBhvr>
                                        <p:cTn id="18" dur="2000" fill="hold"/>
                                        <p:tgtEl>
                                          <p:spTgt spid="2"/>
                                        </p:tgtEl>
                                        <p:attrNameLst>
                                          <p:attrName>ppt_x</p:attrName>
                                          <p:attrName>ppt_y</p:attrName>
                                        </p:attrNameLst>
                                      </p:cBhvr>
                                      <p:rCtr x="14557" y="-8796"/>
                                    </p:animMotion>
                                  </p:childTnLst>
                                </p:cTn>
                              </p:par>
                              <p:par>
                                <p:cTn id="19" presetID="36" presetClass="path" presetSubtype="0" accel="50000" decel="50000" fill="hold" grpId="1" nodeType="withEffect">
                                  <p:stCondLst>
                                    <p:cond delay="0"/>
                                  </p:stCondLst>
                                  <p:childTnLst>
                                    <p:animMotion origin="layout" path="M -0.00052 -1.11111E-6 C -0.04492 0.04445 0.08685 0.37755 -0.01119 0.53565 C -0.08112 0.54329 -0.22656 0.55116 -0.29114 0.5463 C -0.36119 0.5463 -0.45768 0.52662 -0.52955 0.53982 " pathEditMode="relative" rAng="0" ptsTypes="AAAA">
                                      <p:cBhvr>
                                        <p:cTn id="20" dur="2000" fill="hold"/>
                                        <p:tgtEl>
                                          <p:spTgt spid="4"/>
                                        </p:tgtEl>
                                        <p:attrNameLst>
                                          <p:attrName>ppt_x</p:attrName>
                                          <p:attrName>ppt_y</p:attrName>
                                        </p:attrNameLst>
                                      </p:cBhvr>
                                      <p:rCtr x="-25130" y="27384"/>
                                    </p:animMotion>
                                  </p:childTnLst>
                                </p:cTn>
                              </p:par>
                            </p:childTnLst>
                          </p:cTn>
                        </p:par>
                        <p:par>
                          <p:cTn id="21" fill="hold">
                            <p:stCondLst>
                              <p:cond delay="2000"/>
                            </p:stCondLst>
                            <p:childTnLst>
                              <p:par>
                                <p:cTn id="22" presetID="10" presetClass="exit" presetSubtype="0" fill="hold" grpId="2" nodeType="afterEffect">
                                  <p:stCondLst>
                                    <p:cond delay="0"/>
                                  </p:stCondLst>
                                  <p:childTnLst>
                                    <p:animEffect transition="out" filter="fade">
                                      <p:cBhvr>
                                        <p:cTn id="23" dur="10"/>
                                        <p:tgtEl>
                                          <p:spTgt spid="2"/>
                                        </p:tgtEl>
                                      </p:cBhvr>
                                    </p:animEffect>
                                    <p:set>
                                      <p:cBhvr>
                                        <p:cTn id="24" dur="1" fill="hold">
                                          <p:stCondLst>
                                            <p:cond delay="9"/>
                                          </p:stCondLst>
                                        </p:cTn>
                                        <p:tgtEl>
                                          <p:spTgt spid="2"/>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 calcmode="lin" valueType="num">
                                      <p:cBhvr>
                                        <p:cTn id="27" dur="1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8" dur="1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29" dur="10"/>
                                        <p:tgtEl>
                                          <p:spTgt spid="16">
                                            <p:txEl>
                                              <p:pRg st="0" end="0"/>
                                            </p:txEl>
                                          </p:spTgt>
                                        </p:tgtEl>
                                      </p:cBhvr>
                                    </p:animEffect>
                                  </p:childTnLst>
                                </p:cTn>
                              </p:par>
                              <p:par>
                                <p:cTn id="30" presetID="6" presetClass="emph" presetSubtype="0" fill="hold" grpId="0" nodeType="withEffect">
                                  <p:stCondLst>
                                    <p:cond delay="0"/>
                                  </p:stCondLst>
                                  <p:childTnLst>
                                    <p:animScale>
                                      <p:cBhvr>
                                        <p:cTn id="31" dur="2000" fill="hold"/>
                                        <p:tgtEl>
                                          <p:spTgt spid="16">
                                            <p:txEl>
                                              <p:pRg st="0" end="0"/>
                                            </p:txEl>
                                          </p:spTgt>
                                        </p:tgtEl>
                                      </p:cBhvr>
                                      <p:by x="150000" y="150000"/>
                                    </p:animScale>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499"/>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8"/>
                                        </p:tgtEl>
                                        <p:attrNameLst>
                                          <p:attrName>style.visibility</p:attrName>
                                        </p:attrNameLst>
                                      </p:cBhvr>
                                      <p:to>
                                        <p:strVal val="visible"/>
                                      </p:to>
                                    </p:set>
                                  </p:childTnLst>
                                </p:cTn>
                              </p:par>
                              <p:par>
                                <p:cTn id="37" presetID="26"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par>
                                <p:cTn id="53" presetID="6" presetClass="emph" presetSubtype="0" fill="hold" grpId="1" nodeType="withEffect">
                                  <p:stCondLst>
                                    <p:cond delay="0"/>
                                  </p:stCondLst>
                                  <p:childTnLst>
                                    <p:animScale>
                                      <p:cBhvr>
                                        <p:cTn id="54" dur="2000" fill="hold"/>
                                        <p:tgtEl>
                                          <p:spTgt spid="19"/>
                                        </p:tgtEl>
                                      </p:cBhvr>
                                      <p:by x="150000" y="150000"/>
                                    </p:animScale>
                                  </p:childTnLst>
                                </p:cTn>
                              </p:par>
                              <p:par>
                                <p:cTn id="55" presetID="6" presetClass="emph" presetSubtype="0" fill="hold" grpId="1" nodeType="withEffect">
                                  <p:stCondLst>
                                    <p:cond delay="0"/>
                                  </p:stCondLst>
                                  <p:childTnLst>
                                    <p:animScale>
                                      <p:cBhvr>
                                        <p:cTn id="56" dur="2000" fill="hold"/>
                                        <p:tgtEl>
                                          <p:spTgt spid="18"/>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2"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6">
                                            <p:txEl>
                                              <p:pRg st="0" end="0"/>
                                            </p:txEl>
                                          </p:spTgt>
                                        </p:tgtEl>
                                      </p:cBhvr>
                                    </p:animEffect>
                                    <p:set>
                                      <p:cBhvr>
                                        <p:cTn id="67" dur="1" fill="hold">
                                          <p:stCondLst>
                                            <p:cond delay="499"/>
                                          </p:stCondLst>
                                        </p:cTn>
                                        <p:tgtEl>
                                          <p:spTgt spid="16">
                                            <p:txEl>
                                              <p:pRg st="0" end="0"/>
                                            </p:txEl>
                                          </p:spTgt>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35" presetClass="exit" presetSubtype="0" fill="hold" nodeType="withEffect">
                                  <p:stCondLst>
                                    <p:cond delay="0"/>
                                  </p:stCondLst>
                                  <p:childTnLst>
                                    <p:animEffect transition="out" filter="fade">
                                      <p:cBhvr>
                                        <p:cTn id="72" dur="2000"/>
                                        <p:tgtEl>
                                          <p:spTgt spid="6"/>
                                        </p:tgtEl>
                                      </p:cBhvr>
                                    </p:animEffect>
                                    <p:anim calcmode="lin" valueType="num">
                                      <p:cBhvr>
                                        <p:cTn id="73" dur="2000"/>
                                        <p:tgtEl>
                                          <p:spTgt spid="6"/>
                                        </p:tgtEl>
                                        <p:attrNameLst>
                                          <p:attrName>style.rotation</p:attrName>
                                        </p:attrNameLst>
                                      </p:cBhvr>
                                      <p:tavLst>
                                        <p:tav tm="0">
                                          <p:val>
                                            <p:fltVal val="0"/>
                                          </p:val>
                                        </p:tav>
                                        <p:tav tm="100000">
                                          <p:val>
                                            <p:fltVal val="720"/>
                                          </p:val>
                                        </p:tav>
                                      </p:tavLst>
                                    </p:anim>
                                    <p:anim calcmode="lin" valueType="num">
                                      <p:cBhvr>
                                        <p:cTn id="74" dur="2000"/>
                                        <p:tgtEl>
                                          <p:spTgt spid="6"/>
                                        </p:tgtEl>
                                        <p:attrNameLst>
                                          <p:attrName>ppt_h</p:attrName>
                                        </p:attrNameLst>
                                      </p:cBhvr>
                                      <p:tavLst>
                                        <p:tav tm="0">
                                          <p:val>
                                            <p:strVal val="ppt_h"/>
                                          </p:val>
                                        </p:tav>
                                        <p:tav tm="100000">
                                          <p:val>
                                            <p:fltVal val="0"/>
                                          </p:val>
                                        </p:tav>
                                      </p:tavLst>
                                    </p:anim>
                                    <p:anim calcmode="lin" valueType="num">
                                      <p:cBhvr>
                                        <p:cTn id="75" dur="2000"/>
                                        <p:tgtEl>
                                          <p:spTgt spid="6"/>
                                        </p:tgtEl>
                                        <p:attrNameLst>
                                          <p:attrName>ppt_w</p:attrName>
                                        </p:attrNameLst>
                                      </p:cBhvr>
                                      <p:tavLst>
                                        <p:tav tm="0">
                                          <p:val>
                                            <p:strVal val="ppt_w"/>
                                          </p:val>
                                        </p:tav>
                                        <p:tav tm="100000">
                                          <p:val>
                                            <p:fltVal val="0"/>
                                          </p:val>
                                        </p:tav>
                                      </p:tavLst>
                                    </p:anim>
                                    <p:set>
                                      <p:cBhvr>
                                        <p:cTn id="76" dur="1" fill="hold">
                                          <p:stCondLst>
                                            <p:cond delay="1999"/>
                                          </p:stCondLst>
                                        </p:cTn>
                                        <p:tgtEl>
                                          <p:spTgt spid="6"/>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499"/>
                                          </p:stCondLst>
                                        </p:cTn>
                                        <p:tgtEl>
                                          <p:spTgt spid="21"/>
                                        </p:tgtEl>
                                        <p:attrNameLst>
                                          <p:attrName>style.visibility</p:attrName>
                                        </p:attrNameLst>
                                      </p:cBhvr>
                                      <p:to>
                                        <p:strVal val="visible"/>
                                      </p:to>
                                    </p:set>
                                  </p:childTnLst>
                                </p:cTn>
                              </p:par>
                              <p:par>
                                <p:cTn id="79" presetID="43" presetClass="path" presetSubtype="0" accel="50000" decel="50000" fill="hold" grpId="1" nodeType="withEffect">
                                  <p:stCondLst>
                                    <p:cond delay="0"/>
                                  </p:stCondLst>
                                  <p:childTnLst>
                                    <p:animMotion origin="layout" path="M 4.16667E-7 4.07407E-6 L 0.125 4.07407E-6 C 0.18099 4.07407E-6 0.25 -0.19399 0.25 -0.35139 L 0.25 -0.70255 " pathEditMode="relative" rAng="0" ptsTypes="AAAA">
                                      <p:cBhvr>
                                        <p:cTn id="80" dur="2000" fill="hold"/>
                                        <p:tgtEl>
                                          <p:spTgt spid="21"/>
                                        </p:tgtEl>
                                        <p:attrNameLst>
                                          <p:attrName>ppt_x</p:attrName>
                                          <p:attrName>ppt_y</p:attrName>
                                        </p:attrNameLst>
                                      </p:cBhvr>
                                      <p:rCtr x="12500" y="-35139"/>
                                    </p:animMotion>
                                  </p:childTnLst>
                                </p:cTn>
                              </p:par>
                            </p:childTnLst>
                          </p:cTn>
                        </p:par>
                        <p:par>
                          <p:cTn id="81" fill="hold">
                            <p:stCondLst>
                              <p:cond delay="2000"/>
                            </p:stCondLst>
                            <p:childTnLst>
                              <p:par>
                                <p:cTn id="82" presetID="10" presetClass="exit" presetSubtype="0" fill="hold" grpId="2" nodeType="afterEffect">
                                  <p:stCondLst>
                                    <p:cond delay="0"/>
                                  </p:stCondLst>
                                  <p:childTnLst>
                                    <p:animEffect transition="out" filter="fade">
                                      <p:cBhvr>
                                        <p:cTn id="83" dur="250"/>
                                        <p:tgtEl>
                                          <p:spTgt spid="21"/>
                                        </p:tgtEl>
                                      </p:cBhvr>
                                    </p:animEffect>
                                    <p:set>
                                      <p:cBhvr>
                                        <p:cTn id="84" dur="1" fill="hold">
                                          <p:stCondLst>
                                            <p:cond delay="249"/>
                                          </p:stCondLst>
                                        </p:cTn>
                                        <p:tgtEl>
                                          <p:spTgt spid="21"/>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6" presetClass="emph" presetSubtype="0" fill="hold" grpId="1" nodeType="withEffect">
                                  <p:stCondLst>
                                    <p:cond delay="0"/>
                                  </p:stCondLst>
                                  <p:childTnLst>
                                    <p:animScale>
                                      <p:cBhvr>
                                        <p:cTn id="89" dur="2000" fill="hold"/>
                                        <p:tgtEl>
                                          <p:spTgt spid="22"/>
                                        </p:tgtEl>
                                      </p:cBhvr>
                                      <p:by x="150000" y="150000"/>
                                    </p:animScale>
                                  </p:childTnLst>
                                </p:cTn>
                              </p:par>
                            </p:childTnLst>
                          </p:cTn>
                        </p:par>
                        <p:par>
                          <p:cTn id="90" fill="hold">
                            <p:stCondLst>
                              <p:cond delay="4000"/>
                            </p:stCondLst>
                            <p:childTnLst>
                              <p:par>
                                <p:cTn id="91" presetID="1" presetClass="entr" presetSubtype="0" fill="hold" grpId="0" nodeType="after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par>
                          <p:cTn id="93" fill="hold">
                            <p:stCondLst>
                              <p:cond delay="4000"/>
                            </p:stCondLst>
                            <p:childTnLst>
                              <p:par>
                                <p:cTn id="94" presetID="1" presetClass="entr" presetSubtype="0"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6" presetClass="emph" presetSubtype="0" fill="hold" grpId="1" nodeType="withEffect">
                                  <p:stCondLst>
                                    <p:cond delay="0"/>
                                  </p:stCondLst>
                                  <p:childTnLst>
                                    <p:animScale>
                                      <p:cBhvr>
                                        <p:cTn id="97" dur="2000" fill="hold"/>
                                        <p:tgtEl>
                                          <p:spTgt spid="24"/>
                                        </p:tgtEl>
                                      </p:cBhvr>
                                      <p:by x="150000" y="150000"/>
                                    </p:animScale>
                                  </p:childTnLst>
                                </p:cTn>
                              </p:par>
                              <p:par>
                                <p:cTn id="98" presetID="6" presetClass="emph" presetSubtype="0" fill="hold" grpId="1" nodeType="withEffect">
                                  <p:stCondLst>
                                    <p:cond delay="0"/>
                                  </p:stCondLst>
                                  <p:childTnLst>
                                    <p:animScale>
                                      <p:cBhvr>
                                        <p:cTn id="99" dur="2000" fill="hold"/>
                                        <p:tgtEl>
                                          <p:spTgt spid="25"/>
                                        </p:tgtEl>
                                      </p:cBhvr>
                                      <p:by x="150000" y="150000"/>
                                    </p:animScale>
                                  </p:childTnLst>
                                </p:cTn>
                              </p:par>
                              <p:par>
                                <p:cTn id="100" presetID="26"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down)">
                                      <p:cBhvr>
                                        <p:cTn id="102" dur="580">
                                          <p:stCondLst>
                                            <p:cond delay="0"/>
                                          </p:stCondLst>
                                        </p:cTn>
                                        <p:tgtEl>
                                          <p:spTgt spid="5"/>
                                        </p:tgtEl>
                                      </p:cBhvr>
                                    </p:animEffect>
                                    <p:anim calcmode="lin" valueType="num">
                                      <p:cBhvr>
                                        <p:cTn id="10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08" dur="26">
                                          <p:stCondLst>
                                            <p:cond delay="650"/>
                                          </p:stCondLst>
                                        </p:cTn>
                                        <p:tgtEl>
                                          <p:spTgt spid="5"/>
                                        </p:tgtEl>
                                      </p:cBhvr>
                                      <p:to x="100000" y="60000"/>
                                    </p:animScale>
                                    <p:animScale>
                                      <p:cBhvr>
                                        <p:cTn id="109" dur="166" decel="50000">
                                          <p:stCondLst>
                                            <p:cond delay="676"/>
                                          </p:stCondLst>
                                        </p:cTn>
                                        <p:tgtEl>
                                          <p:spTgt spid="5"/>
                                        </p:tgtEl>
                                      </p:cBhvr>
                                      <p:to x="100000" y="100000"/>
                                    </p:animScale>
                                    <p:animScale>
                                      <p:cBhvr>
                                        <p:cTn id="110" dur="26">
                                          <p:stCondLst>
                                            <p:cond delay="1312"/>
                                          </p:stCondLst>
                                        </p:cTn>
                                        <p:tgtEl>
                                          <p:spTgt spid="5"/>
                                        </p:tgtEl>
                                      </p:cBhvr>
                                      <p:to x="100000" y="80000"/>
                                    </p:animScale>
                                    <p:animScale>
                                      <p:cBhvr>
                                        <p:cTn id="111" dur="166" decel="50000">
                                          <p:stCondLst>
                                            <p:cond delay="1338"/>
                                          </p:stCondLst>
                                        </p:cTn>
                                        <p:tgtEl>
                                          <p:spTgt spid="5"/>
                                        </p:tgtEl>
                                      </p:cBhvr>
                                      <p:to x="100000" y="100000"/>
                                    </p:animScale>
                                    <p:animScale>
                                      <p:cBhvr>
                                        <p:cTn id="112" dur="26">
                                          <p:stCondLst>
                                            <p:cond delay="1642"/>
                                          </p:stCondLst>
                                        </p:cTn>
                                        <p:tgtEl>
                                          <p:spTgt spid="5"/>
                                        </p:tgtEl>
                                      </p:cBhvr>
                                      <p:to x="100000" y="90000"/>
                                    </p:animScale>
                                    <p:animScale>
                                      <p:cBhvr>
                                        <p:cTn id="113" dur="166" decel="50000">
                                          <p:stCondLst>
                                            <p:cond delay="1668"/>
                                          </p:stCondLst>
                                        </p:cTn>
                                        <p:tgtEl>
                                          <p:spTgt spid="5"/>
                                        </p:tgtEl>
                                      </p:cBhvr>
                                      <p:to x="100000" y="100000"/>
                                    </p:animScale>
                                    <p:animScale>
                                      <p:cBhvr>
                                        <p:cTn id="114" dur="26">
                                          <p:stCondLst>
                                            <p:cond delay="1808"/>
                                          </p:stCondLst>
                                        </p:cTn>
                                        <p:tgtEl>
                                          <p:spTgt spid="5"/>
                                        </p:tgtEl>
                                      </p:cBhvr>
                                      <p:to x="100000" y="95000"/>
                                    </p:animScale>
                                    <p:animScale>
                                      <p:cBhvr>
                                        <p:cTn id="11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4" grpId="2"/>
      <p:bldP spid="16" grpId="0" build="allAtOnce"/>
      <p:bldP spid="16" grpId="1" build="allAtOnce"/>
      <p:bldP spid="18" grpId="0" animBg="1"/>
      <p:bldP spid="18" grpId="1" animBg="1"/>
      <p:bldP spid="18" grpId="2" animBg="1"/>
      <p:bldP spid="19" grpId="0"/>
      <p:bldP spid="19" grpId="1"/>
      <p:bldP spid="19" grpId="2"/>
      <p:bldP spid="21" grpId="0"/>
      <p:bldP spid="21" grpId="1"/>
      <p:bldP spid="21" grpId="2"/>
      <p:bldP spid="22" grpId="0"/>
      <p:bldP spid="22" grpId="1"/>
      <p:bldP spid="24" grpId="0" animBg="1"/>
      <p:bldP spid="24" grpId="1" animBg="1"/>
      <p:bldP spid="25" grpId="0"/>
      <p:bldP spid="25"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623" y="1922928"/>
            <a:ext cx="6789850" cy="5092387"/>
          </a:xfrm>
          <a:prstGeom prst="rect">
            <a:avLst/>
          </a:prstGeom>
        </p:spPr>
      </p:pic>
      <p:sp>
        <p:nvSpPr>
          <p:cNvPr id="6" name="CuadroTexto 5"/>
          <p:cNvSpPr txBox="1"/>
          <p:nvPr/>
        </p:nvSpPr>
        <p:spPr>
          <a:xfrm>
            <a:off x="1492624" y="726141"/>
            <a:ext cx="7705164"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ES_tradnl" sz="8000" dirty="0" smtClean="0">
                <a:solidFill>
                  <a:schemeClr val="bg1"/>
                </a:solidFill>
                <a:effectLst>
                  <a:outerShdw blurRad="38100" dist="38100" dir="2700000" algn="tl">
                    <a:srgbClr val="000000">
                      <a:alpha val="43137"/>
                    </a:srgbClr>
                  </a:outerShdw>
                </a:effectLst>
              </a:rPr>
              <a:t>Conclusiones </a:t>
            </a:r>
            <a:endParaRPr lang="es-ES_tradnl"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4509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534759" y="512995"/>
            <a:ext cx="2743200" cy="955343"/>
          </a:xfrm>
          <a:prstGeom prst="roundRect">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CuadroTexto 4"/>
          <p:cNvSpPr txBox="1"/>
          <p:nvPr/>
        </p:nvSpPr>
        <p:spPr>
          <a:xfrm>
            <a:off x="725514" y="729056"/>
            <a:ext cx="2361689" cy="523220"/>
          </a:xfrm>
          <a:prstGeom prst="rect">
            <a:avLst/>
          </a:prstGeom>
          <a:noFill/>
        </p:spPr>
        <p:txBody>
          <a:bodyPr wrap="square" rtlCol="0">
            <a:spAutoFit/>
          </a:bodyPr>
          <a:lstStyle/>
          <a:p>
            <a:r>
              <a:rPr lang="es-AR" sz="2800" b="1" dirty="0">
                <a:solidFill>
                  <a:schemeClr val="bg1"/>
                </a:solidFill>
                <a:latin typeface="Arial Rounded MT Bold" panose="020F0704030504030204" pitchFamily="34" charset="0"/>
              </a:rPr>
              <a:t>Resultados</a:t>
            </a:r>
          </a:p>
        </p:txBody>
      </p:sp>
      <p:sp>
        <p:nvSpPr>
          <p:cNvPr id="8" name="Rectángulo redondeado 7"/>
          <p:cNvSpPr/>
          <p:nvPr/>
        </p:nvSpPr>
        <p:spPr>
          <a:xfrm>
            <a:off x="4054288" y="310897"/>
            <a:ext cx="7792571" cy="5837324"/>
          </a:xfrm>
          <a:prstGeom prst="roundRect">
            <a:avLst/>
          </a:prstGeom>
          <a:solidFill>
            <a:schemeClr val="tx1">
              <a:lumMod val="8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31562" b="31562"/>
          <a:stretch/>
        </p:blipFill>
        <p:spPr>
          <a:xfrm>
            <a:off x="4054288" y="30109"/>
            <a:ext cx="7792571" cy="2151229"/>
          </a:xfrm>
          <a:prstGeom prst="roundRect">
            <a:avLst/>
          </a:prstGeom>
        </p:spPr>
      </p:pic>
      <p:sp>
        <p:nvSpPr>
          <p:cNvPr id="13" name="CuadroTexto 12"/>
          <p:cNvSpPr txBox="1"/>
          <p:nvPr/>
        </p:nvSpPr>
        <p:spPr>
          <a:xfrm>
            <a:off x="4665929" y="2262021"/>
            <a:ext cx="4989059" cy="3816429"/>
          </a:xfrm>
          <a:prstGeom prst="rect">
            <a:avLst/>
          </a:prstGeom>
          <a:noFill/>
        </p:spPr>
        <p:txBody>
          <a:bodyPr wrap="square" rtlCol="0">
            <a:spAutoFit/>
          </a:bodyPr>
          <a:lstStyle/>
          <a:p>
            <a:pPr marL="285750" indent="-285750">
              <a:lnSpc>
                <a:spcPct val="200000"/>
              </a:lnSpc>
              <a:buClr>
                <a:schemeClr val="bg1"/>
              </a:buClr>
              <a:buFont typeface="Wingdings" panose="05000000000000000000" pitchFamily="2" charset="2"/>
              <a:buChar char="ü"/>
            </a:pPr>
            <a:r>
              <a:rPr lang="es-AR" sz="1600" b="1" dirty="0">
                <a:solidFill>
                  <a:schemeClr val="bg1"/>
                </a:solidFill>
                <a:latin typeface="Century Gothic" panose="020B0502020202020204" pitchFamily="34" charset="0"/>
              </a:rPr>
              <a:t>Mejora en la calidad del producto para usuarios existentes y </a:t>
            </a:r>
            <a:r>
              <a:rPr lang="es-AR" sz="1600" b="1" dirty="0" smtClean="0">
                <a:solidFill>
                  <a:schemeClr val="bg1"/>
                </a:solidFill>
                <a:latin typeface="Century Gothic" panose="020B0502020202020204" pitchFamily="34" charset="0"/>
              </a:rPr>
              <a:t>futuros.</a:t>
            </a:r>
            <a:endParaRPr lang="es-AR" sz="1600" b="1" dirty="0">
              <a:solidFill>
                <a:schemeClr val="bg1"/>
              </a:solidFill>
              <a:latin typeface="Century Gothic" panose="020B0502020202020204" pitchFamily="34" charset="0"/>
            </a:endParaRPr>
          </a:p>
          <a:p>
            <a:pPr marL="285750" indent="-285750">
              <a:lnSpc>
                <a:spcPct val="200000"/>
              </a:lnSpc>
              <a:buClr>
                <a:schemeClr val="bg1"/>
              </a:buClr>
              <a:buFont typeface="Wingdings" panose="05000000000000000000" pitchFamily="2" charset="2"/>
              <a:buChar char="ü"/>
            </a:pPr>
            <a:r>
              <a:rPr lang="es-AR" sz="1600" b="1" dirty="0">
                <a:solidFill>
                  <a:schemeClr val="bg1"/>
                </a:solidFill>
                <a:latin typeface="Century Gothic" panose="020B0502020202020204" pitchFamily="34" charset="0"/>
              </a:rPr>
              <a:t>Aumento en la capacidad de </a:t>
            </a:r>
            <a:r>
              <a:rPr lang="es-AR" sz="1600" b="1" dirty="0" smtClean="0">
                <a:solidFill>
                  <a:schemeClr val="bg1"/>
                </a:solidFill>
                <a:latin typeface="Century Gothic" panose="020B0502020202020204" pitchFamily="34" charset="0"/>
              </a:rPr>
              <a:t>transporte.</a:t>
            </a:r>
            <a:endParaRPr lang="es-AR" sz="1600" b="1" dirty="0">
              <a:solidFill>
                <a:schemeClr val="bg1"/>
              </a:solidFill>
              <a:latin typeface="Century Gothic" panose="020B0502020202020204" pitchFamily="34" charset="0"/>
            </a:endParaRPr>
          </a:p>
          <a:p>
            <a:pPr marL="285750" indent="-285750">
              <a:lnSpc>
                <a:spcPct val="200000"/>
              </a:lnSpc>
              <a:buClr>
                <a:schemeClr val="bg1"/>
              </a:buClr>
              <a:buFont typeface="Wingdings" panose="05000000000000000000" pitchFamily="2" charset="2"/>
              <a:buChar char="ü"/>
            </a:pPr>
            <a:r>
              <a:rPr lang="es-AR" sz="1600" b="1" dirty="0">
                <a:solidFill>
                  <a:schemeClr val="bg1"/>
                </a:solidFill>
                <a:latin typeface="Century Gothic" panose="020B0502020202020204" pitchFamily="34" charset="0"/>
              </a:rPr>
              <a:t>Cumple con requerimientos </a:t>
            </a:r>
            <a:r>
              <a:rPr lang="es-AR" sz="1600" b="1" dirty="0" smtClean="0">
                <a:solidFill>
                  <a:schemeClr val="bg1"/>
                </a:solidFill>
                <a:latin typeface="Century Gothic" panose="020B0502020202020204" pitchFamily="34" charset="0"/>
              </a:rPr>
              <a:t>medioambientales.</a:t>
            </a:r>
            <a:endParaRPr lang="es-AR" sz="1600" b="1" dirty="0">
              <a:solidFill>
                <a:schemeClr val="bg1"/>
              </a:solidFill>
              <a:latin typeface="Century Gothic" panose="020B0502020202020204" pitchFamily="34" charset="0"/>
            </a:endParaRPr>
          </a:p>
          <a:p>
            <a:pPr marL="285750" indent="-285750">
              <a:lnSpc>
                <a:spcPct val="200000"/>
              </a:lnSpc>
              <a:buClr>
                <a:schemeClr val="bg1"/>
              </a:buClr>
              <a:buFont typeface="Wingdings" panose="05000000000000000000" pitchFamily="2" charset="2"/>
              <a:buChar char="ü"/>
            </a:pPr>
            <a:r>
              <a:rPr lang="es-AR" sz="1600" b="1" dirty="0">
                <a:solidFill>
                  <a:schemeClr val="bg1"/>
                </a:solidFill>
                <a:latin typeface="Century Gothic" panose="020B0502020202020204" pitchFamily="34" charset="0"/>
              </a:rPr>
              <a:t>Inversión fácilmente recuperable aun para escenarios de crecimiento </a:t>
            </a:r>
            <a:r>
              <a:rPr lang="es-AR" sz="1600" b="1" dirty="0" smtClean="0">
                <a:solidFill>
                  <a:schemeClr val="bg1"/>
                </a:solidFill>
                <a:latin typeface="Century Gothic" panose="020B0502020202020204" pitchFamily="34" charset="0"/>
              </a:rPr>
              <a:t>desfavorables.</a:t>
            </a:r>
            <a:endParaRPr lang="es-AR" sz="1600" b="1" dirty="0">
              <a:solidFill>
                <a:schemeClr val="bg1"/>
              </a:solidFill>
              <a:latin typeface="Century Gothic" panose="020B0502020202020204" pitchFamily="34" charset="0"/>
            </a:endParaRPr>
          </a:p>
          <a:p>
            <a:pPr>
              <a:buClr>
                <a:schemeClr val="bg1"/>
              </a:buClr>
            </a:pPr>
            <a:endParaRPr lang="es-AR" dirty="0"/>
          </a:p>
        </p:txBody>
      </p:sp>
      <p:sp>
        <p:nvSpPr>
          <p:cNvPr id="14" name="Flecha derecha 13"/>
          <p:cNvSpPr/>
          <p:nvPr/>
        </p:nvSpPr>
        <p:spPr>
          <a:xfrm>
            <a:off x="4195482" y="786668"/>
            <a:ext cx="2884253" cy="477672"/>
          </a:xfrm>
          <a:prstGeom prst="rightArrow">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ángulo redondeado 14"/>
          <p:cNvSpPr/>
          <p:nvPr/>
        </p:nvSpPr>
        <p:spPr>
          <a:xfrm>
            <a:off x="8046821" y="512995"/>
            <a:ext cx="2743200" cy="955343"/>
          </a:xfrm>
          <a:prstGeom prst="roundRect">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CuadroTexto 15"/>
          <p:cNvSpPr txBox="1"/>
          <p:nvPr/>
        </p:nvSpPr>
        <p:spPr>
          <a:xfrm>
            <a:off x="8603144" y="683508"/>
            <a:ext cx="2361689" cy="523220"/>
          </a:xfrm>
          <a:prstGeom prst="rect">
            <a:avLst/>
          </a:prstGeom>
          <a:noFill/>
        </p:spPr>
        <p:txBody>
          <a:bodyPr wrap="square" rtlCol="0">
            <a:spAutoFit/>
          </a:bodyPr>
          <a:lstStyle/>
          <a:p>
            <a:r>
              <a:rPr lang="es-AR" sz="2800" b="1" dirty="0" smtClean="0">
                <a:solidFill>
                  <a:schemeClr val="bg1"/>
                </a:solidFill>
                <a:latin typeface="Arial Rounded MT Bold" panose="020F0704030504030204" pitchFamily="34" charset="0"/>
              </a:rPr>
              <a:t>Costos</a:t>
            </a:r>
            <a:endParaRPr lang="es-AR" sz="2800" b="1" dirty="0">
              <a:solidFill>
                <a:schemeClr val="bg1"/>
              </a:solidFill>
              <a:latin typeface="Arial Rounded MT Bold" panose="020F0704030504030204" pitchFamily="34" charset="0"/>
            </a:endParaRPr>
          </a:p>
        </p:txBody>
      </p:sp>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497" y="1944109"/>
            <a:ext cx="6325737" cy="2371725"/>
          </a:xfrm>
          <a:prstGeom prst="roundRect">
            <a:avLst/>
          </a:prstGeom>
        </p:spPr>
      </p:pic>
      <p:sp>
        <p:nvSpPr>
          <p:cNvPr id="20" name="CuadroTexto 19"/>
          <p:cNvSpPr txBox="1"/>
          <p:nvPr/>
        </p:nvSpPr>
        <p:spPr>
          <a:xfrm>
            <a:off x="4195482" y="2383436"/>
            <a:ext cx="5191757" cy="1200329"/>
          </a:xfrm>
          <a:prstGeom prst="rect">
            <a:avLst/>
          </a:prstGeom>
          <a:noFill/>
        </p:spPr>
        <p:txBody>
          <a:bodyPr wrap="square" rtlCol="0">
            <a:spAutoFit/>
          </a:bodyPr>
          <a:lstStyle/>
          <a:p>
            <a:pPr marL="285750" indent="-285750">
              <a:buFont typeface="Wingdings" panose="05000000000000000000" pitchFamily="2" charset="2"/>
              <a:buChar char="ü"/>
            </a:pPr>
            <a:r>
              <a:rPr lang="es-AR"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 </a:t>
            </a:r>
            <a:r>
              <a:rPr lang="es-ES_tradnl"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 </a:t>
            </a:r>
            <a:r>
              <a:rPr lang="es-ES_tradnl" b="1" dirty="0" smtClean="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7.037.654,03</a:t>
            </a:r>
          </a:p>
          <a:p>
            <a:endParaRPr lang="es-AR"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s-AR"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Recuperables en 6 años (Escenario Intermedio</a:t>
            </a:r>
            <a:r>
              <a:rPr lang="es-AR" b="1" dirty="0" smtClean="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a:t>
            </a:r>
            <a:endParaRPr lang="es-AR"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es-AR" dirty="0">
              <a:solidFill>
                <a:schemeClr val="bg1">
                  <a:lumMod val="95000"/>
                  <a:lumOff val="5000"/>
                </a:schemeClr>
              </a:solidFill>
            </a:endParaRPr>
          </a:p>
        </p:txBody>
      </p:sp>
      <p:sp>
        <p:nvSpPr>
          <p:cNvPr id="21" name="Flecha doblada 20"/>
          <p:cNvSpPr/>
          <p:nvPr/>
        </p:nvSpPr>
        <p:spPr>
          <a:xfrm rot="10800000">
            <a:off x="8013459" y="1828797"/>
            <a:ext cx="1400445" cy="2035755"/>
          </a:xfrm>
          <a:prstGeom prst="bentArrow">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ángulo redondeado 21"/>
          <p:cNvSpPr/>
          <p:nvPr/>
        </p:nvSpPr>
        <p:spPr>
          <a:xfrm>
            <a:off x="4692596" y="2909210"/>
            <a:ext cx="2743200" cy="955343"/>
          </a:xfrm>
          <a:prstGeom prst="roundRect">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CuadroTexto 22"/>
          <p:cNvSpPr txBox="1"/>
          <p:nvPr/>
        </p:nvSpPr>
        <p:spPr>
          <a:xfrm>
            <a:off x="5215301" y="3060545"/>
            <a:ext cx="2361689" cy="523220"/>
          </a:xfrm>
          <a:prstGeom prst="rect">
            <a:avLst/>
          </a:prstGeom>
          <a:noFill/>
        </p:spPr>
        <p:txBody>
          <a:bodyPr wrap="square" rtlCol="0">
            <a:spAutoFit/>
          </a:bodyPr>
          <a:lstStyle/>
          <a:p>
            <a:r>
              <a:rPr lang="es-AR" sz="2800" b="1" dirty="0" smtClean="0">
                <a:solidFill>
                  <a:schemeClr val="bg1"/>
                </a:solidFill>
                <a:latin typeface="Arial Rounded MT Bold" panose="020F0704030504030204" pitchFamily="34" charset="0"/>
              </a:rPr>
              <a:t>Plazos</a:t>
            </a:r>
            <a:endParaRPr lang="es-AR" sz="2800" b="1" dirty="0">
              <a:solidFill>
                <a:schemeClr val="bg1"/>
              </a:solidFill>
              <a:latin typeface="Arial Rounded MT Bold" panose="020F0704030504030204" pitchFamily="34" charset="0"/>
            </a:endParaRPr>
          </a:p>
        </p:txBody>
      </p:sp>
      <p:pic>
        <p:nvPicPr>
          <p:cNvPr id="24" name="Imagen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41" y="4095338"/>
            <a:ext cx="10189051" cy="2376370"/>
          </a:xfrm>
          <a:prstGeom prst="roundRect">
            <a:avLst/>
          </a:prstGeom>
          <a:ln>
            <a:solidFill>
              <a:schemeClr val="bg1"/>
            </a:solidFill>
          </a:ln>
        </p:spPr>
      </p:pic>
      <p:sp>
        <p:nvSpPr>
          <p:cNvPr id="25" name="Rectángulo redondeado 24"/>
          <p:cNvSpPr/>
          <p:nvPr/>
        </p:nvSpPr>
        <p:spPr>
          <a:xfrm>
            <a:off x="2690454" y="4562168"/>
            <a:ext cx="6696785" cy="12278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742950" lvl="1" indent="-285750">
              <a:buFont typeface="Wingdings" panose="05000000000000000000" pitchFamily="2" charset="2"/>
              <a:buChar char="ü"/>
            </a:pPr>
            <a:r>
              <a:rPr lang="es-AR" sz="2000" b="1" dirty="0" smtClean="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   Plazo estimado </a:t>
            </a:r>
            <a:r>
              <a:rPr lang="es-AR" sz="2000"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de conclusión de obras</a:t>
            </a:r>
            <a:r>
              <a:rPr lang="es-AR" sz="2000" b="1" dirty="0" smtClean="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 111 </a:t>
            </a:r>
            <a:r>
              <a:rPr lang="es-AR" sz="2000"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días</a:t>
            </a:r>
            <a:endParaRPr lang="es-AR" sz="2000" b="1" dirty="0">
              <a:solidFill>
                <a:schemeClr val="bg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Flecha doblada 25"/>
          <p:cNvSpPr/>
          <p:nvPr/>
        </p:nvSpPr>
        <p:spPr>
          <a:xfrm rot="16200000">
            <a:off x="2245356" y="1828796"/>
            <a:ext cx="1400445" cy="2035755"/>
          </a:xfrm>
          <a:prstGeom prst="bentArrow">
            <a:avLst/>
          </a:prstGeom>
          <a:gradFill flip="none" rotWithShape="1">
            <a:gsLst>
              <a:gs pos="0">
                <a:schemeClr val="bg1">
                  <a:tint val="66000"/>
                  <a:satMod val="160000"/>
                </a:schemeClr>
              </a:gs>
              <a:gs pos="50000">
                <a:schemeClr val="bg1">
                  <a:tint val="44500"/>
                  <a:satMod val="160000"/>
                </a:schemeClr>
              </a:gs>
              <a:gs pos="100000">
                <a:schemeClr val="bg1">
                  <a:tint val="23500"/>
                  <a:satMod val="16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612117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xit" presetSubtype="0" fill="hold" nodeType="clickEffect">
                                  <p:stCondLst>
                                    <p:cond delay="0"/>
                                  </p:stCondLst>
                                  <p:childTnLst>
                                    <p:anim calcmode="lin" valueType="num">
                                      <p:cBhvr>
                                        <p:cTn id="28" dur="1000"/>
                                        <p:tgtEl>
                                          <p:spTgt spid="6"/>
                                        </p:tgtEl>
                                        <p:attrNameLst>
                                          <p:attrName>ppt_w</p:attrName>
                                        </p:attrNameLst>
                                      </p:cBhvr>
                                      <p:tavLst>
                                        <p:tav tm="0">
                                          <p:val>
                                            <p:strVal val="ppt_w"/>
                                          </p:val>
                                        </p:tav>
                                        <p:tav tm="100000">
                                          <p:val>
                                            <p:strVal val="ppt_w*0.70"/>
                                          </p:val>
                                        </p:tav>
                                      </p:tavLst>
                                    </p:anim>
                                    <p:anim calcmode="lin" valueType="num">
                                      <p:cBhvr>
                                        <p:cTn id="29" dur="1000"/>
                                        <p:tgtEl>
                                          <p:spTgt spid="6"/>
                                        </p:tgtEl>
                                        <p:attrNameLst>
                                          <p:attrName>ppt_h</p:attrName>
                                        </p:attrNameLst>
                                      </p:cBhvr>
                                      <p:tavLst>
                                        <p:tav tm="0">
                                          <p:val>
                                            <p:strVal val="ppt_h"/>
                                          </p:val>
                                        </p:tav>
                                        <p:tav tm="100000">
                                          <p:val>
                                            <p:strVal val="ppt_h"/>
                                          </p:val>
                                        </p:tav>
                                      </p:tavLst>
                                    </p:anim>
                                    <p:animEffect transition="out" filter="fade">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cTn>
                              </p:par>
                              <p:par>
                                <p:cTn id="32" presetID="55" presetClass="exit" presetSubtype="0" fill="hold" grpId="1" nodeType="withEffect">
                                  <p:stCondLst>
                                    <p:cond delay="0"/>
                                  </p:stCondLst>
                                  <p:childTnLst>
                                    <p:anim calcmode="lin" valueType="num">
                                      <p:cBhvr>
                                        <p:cTn id="33" dur="1000"/>
                                        <p:tgtEl>
                                          <p:spTgt spid="8"/>
                                        </p:tgtEl>
                                        <p:attrNameLst>
                                          <p:attrName>ppt_w</p:attrName>
                                        </p:attrNameLst>
                                      </p:cBhvr>
                                      <p:tavLst>
                                        <p:tav tm="0">
                                          <p:val>
                                            <p:strVal val="ppt_w"/>
                                          </p:val>
                                        </p:tav>
                                        <p:tav tm="100000">
                                          <p:val>
                                            <p:strVal val="ppt_w*0.70"/>
                                          </p:val>
                                        </p:tav>
                                      </p:tavLst>
                                    </p:anim>
                                    <p:anim calcmode="lin" valueType="num">
                                      <p:cBhvr>
                                        <p:cTn id="34" dur="1000"/>
                                        <p:tgtEl>
                                          <p:spTgt spid="8"/>
                                        </p:tgtEl>
                                        <p:attrNameLst>
                                          <p:attrName>ppt_h</p:attrName>
                                        </p:attrNameLst>
                                      </p:cBhvr>
                                      <p:tavLst>
                                        <p:tav tm="0">
                                          <p:val>
                                            <p:strVal val="ppt_h"/>
                                          </p:val>
                                        </p:tav>
                                        <p:tav tm="100000">
                                          <p:val>
                                            <p:strVal val="ppt_h"/>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55" presetClass="exit" presetSubtype="0" fill="hold" grpId="1" nodeType="withEffect">
                                  <p:stCondLst>
                                    <p:cond delay="0"/>
                                  </p:stCondLst>
                                  <p:childTnLst>
                                    <p:anim calcmode="lin" valueType="num">
                                      <p:cBhvr>
                                        <p:cTn id="38" dur="1000"/>
                                        <p:tgtEl>
                                          <p:spTgt spid="13"/>
                                        </p:tgtEl>
                                        <p:attrNameLst>
                                          <p:attrName>ppt_w</p:attrName>
                                        </p:attrNameLst>
                                      </p:cBhvr>
                                      <p:tavLst>
                                        <p:tav tm="0">
                                          <p:val>
                                            <p:strVal val="ppt_w"/>
                                          </p:val>
                                        </p:tav>
                                        <p:tav tm="100000">
                                          <p:val>
                                            <p:strVal val="ppt_w*0.70"/>
                                          </p:val>
                                        </p:tav>
                                      </p:tavLst>
                                    </p:anim>
                                    <p:anim calcmode="lin" valueType="num">
                                      <p:cBhvr>
                                        <p:cTn id="39" dur="1000"/>
                                        <p:tgtEl>
                                          <p:spTgt spid="13"/>
                                        </p:tgtEl>
                                        <p:attrNameLst>
                                          <p:attrName>ppt_h</p:attrName>
                                        </p:attrNameLst>
                                      </p:cBhvr>
                                      <p:tavLst>
                                        <p:tav tm="0">
                                          <p:val>
                                            <p:strVal val="ppt_h"/>
                                          </p:val>
                                        </p:tav>
                                        <p:tav tm="100000">
                                          <p:val>
                                            <p:strVal val="ppt_h"/>
                                          </p:val>
                                        </p:tav>
                                      </p:tavLst>
                                    </p:anim>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par>
                                <p:cTn id="57" presetID="22" presetClass="entr" presetSubtype="4"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par>
                          <p:cTn id="68" fill="hold">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up)">
                                      <p:cBhvr>
                                        <p:cTn id="71" dur="500"/>
                                        <p:tgtEl>
                                          <p:spTgt spid="21"/>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par>
                          <p:cTn id="82" fill="hold">
                            <p:stCondLst>
                              <p:cond delay="1500"/>
                            </p:stCondLst>
                            <p:childTnLst>
                              <p:par>
                                <p:cTn id="83" presetID="22" presetClass="entr" presetSubtype="4" fill="hold"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down)">
                                      <p:cBhvr>
                                        <p:cTn id="85" dur="500"/>
                                        <p:tgtEl>
                                          <p:spTgt spid="2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down)">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xit" presetSubtype="4" fill="hold" nodeType="clickEffect">
                                  <p:stCondLst>
                                    <p:cond delay="0"/>
                                  </p:stCondLst>
                                  <p:childTnLst>
                                    <p:animEffect transition="out" filter="wipe(down)">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par>
                                <p:cTn id="94" presetID="22" presetClass="exit" presetSubtype="4" fill="hold" grpId="1" nodeType="withEffect">
                                  <p:stCondLst>
                                    <p:cond delay="0"/>
                                  </p:stCondLst>
                                  <p:childTnLst>
                                    <p:animEffect transition="out" filter="wipe(down)">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childTnLst>
                          </p:cTn>
                        </p:par>
                        <p:par>
                          <p:cTn id="97" fill="hold">
                            <p:stCondLst>
                              <p:cond delay="500"/>
                            </p:stCondLst>
                            <p:childTnLst>
                              <p:par>
                                <p:cTn id="98" presetID="22" presetClass="entr" presetSubtype="2"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right)">
                                      <p:cBhvr>
                                        <p:cTn id="10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8" grpId="1" animBg="1"/>
      <p:bldP spid="13" grpId="0"/>
      <p:bldP spid="13" grpId="1"/>
      <p:bldP spid="14" grpId="0" animBg="1"/>
      <p:bldP spid="15" grpId="0" animBg="1"/>
      <p:bldP spid="16" grpId="0"/>
      <p:bldP spid="20" grpId="0"/>
      <p:bldP spid="20" grpId="1"/>
      <p:bldP spid="21" grpId="0" animBg="1"/>
      <p:bldP spid="22" grpId="0" animBg="1"/>
      <p:bldP spid="23" grpId="0"/>
      <p:bldP spid="25" grpId="0" animBg="1"/>
      <p:bldP spid="25" grpId="1"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a 3"/>
          <p:cNvSpPr/>
          <p:nvPr/>
        </p:nvSpPr>
        <p:spPr>
          <a:xfrm>
            <a:off x="1753939" y="1498131"/>
            <a:ext cx="8903575" cy="3739487"/>
          </a:xfrm>
          <a:prstGeom prst="wave">
            <a:avLst>
              <a:gd name="adj1" fmla="val 12500"/>
              <a:gd name="adj2" fmla="val 339"/>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p:cNvSpPr/>
          <p:nvPr/>
        </p:nvSpPr>
        <p:spPr>
          <a:xfrm>
            <a:off x="2544696" y="2906209"/>
            <a:ext cx="7686720" cy="923330"/>
          </a:xfrm>
          <a:prstGeom prst="rect">
            <a:avLst/>
          </a:prstGeom>
        </p:spPr>
        <p:txBody>
          <a:bodyPr wrap="none">
            <a:spAutoFit/>
          </a:bodyPr>
          <a:lstStyle/>
          <a:p>
            <a:r>
              <a:rPr lang="es-AR" sz="5400" b="1" i="1" dirty="0">
                <a:solidFill>
                  <a:schemeClr val="bg1"/>
                </a:solidFill>
                <a:effectLst>
                  <a:outerShdw blurRad="38100" dist="38100" dir="2700000" algn="tl">
                    <a:srgbClr val="000000">
                      <a:alpha val="43137"/>
                    </a:srgbClr>
                  </a:outerShdw>
                </a:effectLst>
                <a:latin typeface="Borealis" pitchFamily="2" charset="0"/>
                <a:ea typeface="Arial Unicode MS" panose="020B0604020202020204" pitchFamily="34" charset="-128"/>
                <a:cs typeface="Arial Unicode MS" panose="020B0604020202020204" pitchFamily="34" charset="-128"/>
              </a:rPr>
              <a:t>Gracias por su atención!</a:t>
            </a:r>
            <a:endParaRPr lang="es-AR" sz="5400" b="1" i="1" dirty="0">
              <a:solidFill>
                <a:schemeClr val="bg1"/>
              </a:solidFill>
              <a:effectLst>
                <a:outerShdw blurRad="38100" dist="38100" dir="2700000" algn="tl">
                  <a:srgbClr val="000000">
                    <a:alpha val="43137"/>
                  </a:srgbClr>
                </a:outerShdw>
              </a:effectLst>
              <a:latin typeface="Borealis" pitchFamily="2"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012993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5993" cy="6858000"/>
          </a:xfrm>
          <a:prstGeom prst="rect">
            <a:avLst/>
          </a:prstGeom>
        </p:spPr>
      </p:pic>
      <p:sp>
        <p:nvSpPr>
          <p:cNvPr id="6" name="Rectángulo redondeado 5"/>
          <p:cNvSpPr/>
          <p:nvPr/>
        </p:nvSpPr>
        <p:spPr>
          <a:xfrm>
            <a:off x="3048000" y="2781300"/>
            <a:ext cx="5867400" cy="857250"/>
          </a:xfrm>
          <a:prstGeom prst="roundRect">
            <a:avLst/>
          </a:prstGeom>
          <a:gradFill flip="none" rotWithShape="1">
            <a:gsLst>
              <a:gs pos="0">
                <a:schemeClr val="dk1">
                  <a:tint val="58000"/>
                  <a:satMod val="108000"/>
                  <a:lumMod val="110000"/>
                </a:schemeClr>
              </a:gs>
              <a:gs pos="100000">
                <a:schemeClr val="dk1">
                  <a:tint val="81000"/>
                  <a:satMod val="109000"/>
                  <a:lumMod val="10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s-ES_tradnl"/>
          </a:p>
        </p:txBody>
      </p:sp>
      <p:sp>
        <p:nvSpPr>
          <p:cNvPr id="5" name="CuadroTexto 4"/>
          <p:cNvSpPr txBox="1"/>
          <p:nvPr/>
        </p:nvSpPr>
        <p:spPr>
          <a:xfrm>
            <a:off x="3094045" y="2514600"/>
            <a:ext cx="6248400" cy="1323439"/>
          </a:xfrm>
          <a:prstGeom prst="rect">
            <a:avLst/>
          </a:prstGeom>
          <a:noFill/>
        </p:spPr>
        <p:txBody>
          <a:bodyPr wrap="square" rtlCol="0">
            <a:spAutoFit/>
          </a:bodyPr>
          <a:lstStyle/>
          <a:p>
            <a:r>
              <a:rPr lang="es-ES_tradnl" sz="8000" dirty="0" smtClean="0">
                <a:solidFill>
                  <a:schemeClr val="bg1">
                    <a:lumMod val="95000"/>
                    <a:lumOff val="5000"/>
                  </a:schemeClr>
                </a:solidFill>
              </a:rPr>
              <a:t>Antecedentes</a:t>
            </a:r>
            <a:endParaRPr lang="es-ES_tradnl" sz="8000" dirty="0">
              <a:solidFill>
                <a:schemeClr val="bg1">
                  <a:lumMod val="95000"/>
                  <a:lumOff val="5000"/>
                </a:schemeClr>
              </a:solidFill>
            </a:endParaRPr>
          </a:p>
        </p:txBody>
      </p:sp>
    </p:spTree>
    <p:extLst>
      <p:ext uri="{BB962C8B-B14F-4D97-AF65-F5344CB8AC3E}">
        <p14:creationId xmlns:p14="http://schemas.microsoft.com/office/powerpoint/2010/main" val="210874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lgn="ctr"/>
            <a:r>
              <a:rPr lang="es-AR" b="1" i="1" cap="none" dirty="0">
                <a:solidFill>
                  <a:schemeClr val="bg1"/>
                </a:solidFill>
                <a:latin typeface="Times New Roman" panose="02020603050405020304" pitchFamily="18" charset="0"/>
                <a:cs typeface="Times New Roman" panose="02020603050405020304" pitchFamily="18" charset="0"/>
              </a:rPr>
              <a:t>A</a:t>
            </a:r>
            <a:r>
              <a:rPr lang="es-AR" b="1" i="1" cap="none" dirty="0" smtClean="0">
                <a:solidFill>
                  <a:schemeClr val="bg1"/>
                </a:solidFill>
                <a:latin typeface="Times New Roman" panose="02020603050405020304" pitchFamily="18" charset="0"/>
                <a:cs typeface="Times New Roman" panose="02020603050405020304" pitchFamily="18" charset="0"/>
              </a:rPr>
              <a:t>ntecedentes</a:t>
            </a:r>
            <a:r>
              <a:rPr lang="es-ES_tradnl" b="1" i="1" cap="none" dirty="0" smtClean="0">
                <a:latin typeface="Times New Roman" panose="02020603050405020304" pitchFamily="18" charset="0"/>
                <a:cs typeface="Times New Roman" panose="02020603050405020304" pitchFamily="18" charset="0"/>
              </a:rPr>
              <a:t/>
            </a:r>
            <a:br>
              <a:rPr lang="es-ES_tradnl" b="1" i="1" cap="none" dirty="0" smtClean="0">
                <a:latin typeface="Times New Roman" panose="02020603050405020304" pitchFamily="18" charset="0"/>
                <a:cs typeface="Times New Roman" panose="02020603050405020304" pitchFamily="18" charset="0"/>
              </a:rPr>
            </a:br>
            <a:endParaRPr lang="es-ES_tradnl" b="1" i="1" cap="none" dirty="0">
              <a:latin typeface="Times New Roman" panose="02020603050405020304" pitchFamily="18" charset="0"/>
              <a:cs typeface="Times New Roman" panose="02020603050405020304" pitchFamily="18" charset="0"/>
            </a:endParaRPr>
          </a:p>
        </p:txBody>
      </p:sp>
      <p:sp>
        <p:nvSpPr>
          <p:cNvPr id="4" name="Rectángulo 3"/>
          <p:cNvSpPr/>
          <p:nvPr/>
        </p:nvSpPr>
        <p:spPr>
          <a:xfrm>
            <a:off x="1141413" y="1723760"/>
            <a:ext cx="10423058" cy="1047979"/>
          </a:xfrm>
          <a:prstGeom prst="rect">
            <a:avLst/>
          </a:prstGeom>
        </p:spPr>
        <p:txBody>
          <a:bodyPr wrap="square">
            <a:spAutoFit/>
          </a:bodyPr>
          <a:lstStyle/>
          <a:p>
            <a:pPr algn="just">
              <a:lnSpc>
                <a:spcPct val="115000"/>
              </a:lnSpc>
              <a:spcAft>
                <a:spcPts val="1000"/>
              </a:spcAft>
            </a:pPr>
            <a:r>
              <a:rPr lang="es-AR"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La empresa a cargo de la distribución es “Cooperativa eléctrica y otros servicios de Concordia Ltda.”, la cual cuenta con tres estaciones de rebaje en la zona sur del ejido de Concordia, las mencionadas son:</a:t>
            </a:r>
            <a:endParaRPr lang="es-ES_tradnl"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1141413" y="3103602"/>
            <a:ext cx="2328523" cy="369332"/>
          </a:xfrm>
          <a:prstGeom prst="rect">
            <a:avLst/>
          </a:prstGeom>
        </p:spPr>
        <p:txBody>
          <a:bodyPr wrap="none">
            <a:spAutoFit/>
          </a:bodyPr>
          <a:lstStyle/>
          <a:p>
            <a:r>
              <a:rPr lang="es-AR" b="1" i="1" dirty="0">
                <a:solidFill>
                  <a:schemeClr val="bg1"/>
                </a:solidFill>
                <a:latin typeface="Times New Roman" panose="02020603050405020304" pitchFamily="18" charset="0"/>
                <a:cs typeface="Times New Roman" panose="02020603050405020304" pitchFamily="18" charset="0"/>
              </a:rPr>
              <a:t>SET YERUÁ  NORTE</a:t>
            </a:r>
            <a:endParaRPr lang="es-ES_tradnl" i="1" dirty="0">
              <a:solidFill>
                <a:schemeClr val="bg1"/>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5162084" y="3097341"/>
            <a:ext cx="2108269" cy="369332"/>
          </a:xfrm>
          <a:prstGeom prst="rect">
            <a:avLst/>
          </a:prstGeom>
        </p:spPr>
        <p:txBody>
          <a:bodyPr wrap="squar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YERUÁ  </a:t>
            </a:r>
            <a:r>
              <a:rPr lang="es-AR" b="1" i="1" dirty="0">
                <a:solidFill>
                  <a:schemeClr val="bg1"/>
                </a:solidFill>
                <a:latin typeface="Times New Roman" panose="02020603050405020304" pitchFamily="18" charset="0"/>
                <a:cs typeface="Times New Roman" panose="02020603050405020304" pitchFamily="18" charset="0"/>
              </a:rPr>
              <a:t>SUR</a:t>
            </a:r>
            <a:endParaRPr lang="es-ES_tradnl" b="1" i="1" dirty="0">
              <a:solidFill>
                <a:schemeClr val="bg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8671767" y="3058930"/>
            <a:ext cx="1843197" cy="369332"/>
          </a:xfrm>
          <a:prstGeom prst="rect">
            <a:avLst/>
          </a:prstGeom>
        </p:spPr>
        <p:txBody>
          <a:bodyPr wrap="non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 ARACAMA</a:t>
            </a:r>
            <a:endParaRPr lang="es-ES_tradnl" i="1" dirty="0">
              <a:solidFill>
                <a:schemeClr val="bg1"/>
              </a:solidFill>
              <a:latin typeface="Times New Roman" panose="02020603050405020304" pitchFamily="18" charset="0"/>
              <a:cs typeface="Times New Roman" panose="02020603050405020304" pitchFamily="18" charset="0"/>
            </a:endParaRPr>
          </a:p>
        </p:txBody>
      </p:sp>
      <p:sp>
        <p:nvSpPr>
          <p:cNvPr id="10" name="Rectángulo 9"/>
          <p:cNvSpPr/>
          <p:nvPr/>
        </p:nvSpPr>
        <p:spPr>
          <a:xfrm>
            <a:off x="4602046" y="790238"/>
            <a:ext cx="3501792" cy="646331"/>
          </a:xfrm>
          <a:prstGeom prst="rect">
            <a:avLst/>
          </a:prstGeom>
        </p:spPr>
        <p:txBody>
          <a:bodyPr wrap="none">
            <a:spAutoFit/>
          </a:bodyPr>
          <a:lstStyle/>
          <a:p>
            <a:r>
              <a:rPr lang="es-AR" sz="3600" b="1" i="1" dirty="0">
                <a:solidFill>
                  <a:schemeClr val="bg1"/>
                </a:solidFill>
                <a:latin typeface="Times New Roman" panose="02020603050405020304" pitchFamily="18" charset="0"/>
                <a:cs typeface="Times New Roman" panose="02020603050405020304" pitchFamily="18" charset="0"/>
              </a:rPr>
              <a:t>SET </a:t>
            </a:r>
            <a:r>
              <a:rPr lang="es-AR" sz="3600" b="1" i="1" dirty="0" smtClean="0">
                <a:solidFill>
                  <a:schemeClr val="bg1"/>
                </a:solidFill>
                <a:latin typeface="Times New Roman" panose="02020603050405020304" pitchFamily="18" charset="0"/>
                <a:cs typeface="Times New Roman" panose="02020603050405020304" pitchFamily="18" charset="0"/>
              </a:rPr>
              <a:t> ARACAMA</a:t>
            </a:r>
            <a:endParaRPr lang="es-ES_tradnl" sz="3600" i="1" dirty="0">
              <a:solidFill>
                <a:schemeClr val="bg1"/>
              </a:solidFill>
              <a:latin typeface="Times New Roman" panose="02020603050405020304" pitchFamily="18" charset="0"/>
              <a:cs typeface="Times New Roman" panose="02020603050405020304" pitchFamily="18" charset="0"/>
            </a:endParaRPr>
          </a:p>
        </p:txBody>
      </p:sp>
      <p:sp>
        <p:nvSpPr>
          <p:cNvPr id="11" name="Rectángulo 10"/>
          <p:cNvSpPr/>
          <p:nvPr/>
        </p:nvSpPr>
        <p:spPr>
          <a:xfrm>
            <a:off x="712670" y="1580159"/>
            <a:ext cx="4951151" cy="3276153"/>
          </a:xfrm>
          <a:prstGeom prst="rect">
            <a:avLst/>
          </a:prstGeom>
        </p:spPr>
        <p:txBody>
          <a:bodyPr wrap="square">
            <a:spAutoFit/>
          </a:bodyPr>
          <a:lstStyle/>
          <a:p>
            <a:pPr algn="just">
              <a:lnSpc>
                <a:spcPct val="107000"/>
              </a:lnSpc>
              <a:spcAft>
                <a:spcPts val="1000"/>
              </a:spcAft>
            </a:pPr>
            <a:r>
              <a:rPr lang="es-AR" b="1" i="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Potencia:</a:t>
            </a:r>
            <a:r>
              <a:rPr lang="es-AR"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s-AR"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2000 </a:t>
            </a:r>
            <a:r>
              <a:rPr lang="es-AR"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kVA</a:t>
            </a:r>
            <a:r>
              <a:rPr lang="es-AR"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s-ES_tradnl"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00"/>
              </a:spcAft>
            </a:pPr>
            <a:r>
              <a:rPr lang="es-AR" b="1" i="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Relación de transformación:</a:t>
            </a:r>
            <a:r>
              <a:rPr lang="es-AR"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s-AR"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33/13,2 </a:t>
            </a:r>
            <a:r>
              <a:rPr lang="es-AR"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kV</a:t>
            </a:r>
            <a:endParaRPr lang="es-ES_tradnl"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00"/>
              </a:spcAft>
            </a:pPr>
            <a:r>
              <a:rPr lang="es-AR" b="1" i="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Ubicación:</a:t>
            </a:r>
            <a:r>
              <a:rPr lang="es-AR"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s-AR"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unos 200m al oeste del cementerio privado parque de la Concordia </a:t>
            </a:r>
            <a:endParaRPr lang="es-ES_tradnl"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00"/>
              </a:spcAft>
            </a:pPr>
            <a:r>
              <a:rPr lang="es-AR" b="1" i="1"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Área de Influencia: </a:t>
            </a:r>
            <a:r>
              <a:rPr lang="es-AR"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con una salida de 13,2 </a:t>
            </a:r>
            <a:r>
              <a:rPr lang="es-AR"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kV</a:t>
            </a:r>
            <a:r>
              <a:rPr lang="es-AR"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que comprende</a:t>
            </a:r>
            <a:r>
              <a:rPr lang="es-AR"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la localidad de Yuquerí y alrededores siguiendo su traza por la ruta provincial N°22 hacia el oeste abasteciendo a todos los usuarios de la zona.</a:t>
            </a:r>
            <a:endParaRPr lang="es-ES_tradnl"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Marcador de contenido 3"/>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6455391" y="1723761"/>
            <a:ext cx="5109080" cy="3489684"/>
          </a:xfrm>
          <a:prstGeom prst="rect">
            <a:avLst/>
          </a:prstGeom>
          <a:noFill/>
        </p:spPr>
      </p:pic>
      <p:pic>
        <p:nvPicPr>
          <p:cNvPr id="13" name="Marcador de contenido 3"/>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202317" y="-57640"/>
            <a:ext cx="12394317" cy="6971804"/>
          </a:xfrm>
          <a:prstGeom prst="rect">
            <a:avLst/>
          </a:prstGeom>
          <a:noFill/>
        </p:spPr>
      </p:pic>
      <p:sp>
        <p:nvSpPr>
          <p:cNvPr id="14" name="Elipse 13"/>
          <p:cNvSpPr/>
          <p:nvPr/>
        </p:nvSpPr>
        <p:spPr>
          <a:xfrm>
            <a:off x="6983750" y="905508"/>
            <a:ext cx="167677" cy="11712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6983750" y="491319"/>
            <a:ext cx="2037420" cy="369332"/>
          </a:xfrm>
          <a:prstGeom prst="rect">
            <a:avLst/>
          </a:prstGeom>
          <a:noFill/>
        </p:spPr>
        <p:txBody>
          <a:bodyPr wrap="square" rtlCol="0">
            <a:spAutoFit/>
          </a:bodyPr>
          <a:lstStyle/>
          <a:p>
            <a:r>
              <a:rPr lang="es-ES_tradnl" b="1" dirty="0" smtClean="0">
                <a:solidFill>
                  <a:srgbClr val="FFFF00"/>
                </a:solidFill>
              </a:rPr>
              <a:t>SET ARACAMA</a:t>
            </a:r>
            <a:endParaRPr lang="es-ES_tradnl" b="1" dirty="0">
              <a:solidFill>
                <a:srgbClr val="FFFF00"/>
              </a:solidFill>
            </a:endParaRPr>
          </a:p>
        </p:txBody>
      </p:sp>
      <p:pic>
        <p:nvPicPr>
          <p:cNvPr id="16" name="32 Imagen" descr="ARACAMA.png"/>
          <p:cNvPicPr/>
          <p:nvPr/>
        </p:nvPicPr>
        <p:blipFill>
          <a:blip r:embed="rId4" cstate="print"/>
          <a:stretch>
            <a:fillRect/>
          </a:stretch>
        </p:blipFill>
        <p:spPr>
          <a:xfrm>
            <a:off x="4971933" y="618517"/>
            <a:ext cx="4037998" cy="198408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7" name="Elipse 16"/>
          <p:cNvSpPr/>
          <p:nvPr/>
        </p:nvSpPr>
        <p:spPr>
          <a:xfrm>
            <a:off x="5991367" y="860651"/>
            <a:ext cx="627797" cy="7195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8" name="Imagen 17"/>
          <p:cNvPicPr/>
          <p:nvPr/>
        </p:nvPicPr>
        <p:blipFill>
          <a:blip r:embed="rId5" cstate="print">
            <a:extLst>
              <a:ext uri="{28A0092B-C50C-407E-A947-70E740481C1C}">
                <a14:useLocalDpi xmlns:a14="http://schemas.microsoft.com/office/drawing/2010/main" val="0"/>
              </a:ext>
            </a:extLst>
          </a:blip>
          <a:stretch>
            <a:fillRect/>
          </a:stretch>
        </p:blipFill>
        <p:spPr>
          <a:xfrm>
            <a:off x="1141413" y="214609"/>
            <a:ext cx="9905998" cy="4998833"/>
          </a:xfrm>
          <a:prstGeom prst="rect">
            <a:avLst/>
          </a:prstGeom>
          <a:ln w="228600" cap="sq" cmpd="thickThin">
            <a:solidFill>
              <a:schemeClr val="tx1"/>
            </a:solidFill>
            <a:prstDash val="solid"/>
            <a:miter lim="800000"/>
          </a:ln>
          <a:effectLst>
            <a:innerShdw blurRad="76200">
              <a:srgbClr val="000000"/>
            </a:innerShdw>
          </a:effectLst>
        </p:spPr>
      </p:pic>
      <p:pic>
        <p:nvPicPr>
          <p:cNvPr id="21" name="Imagen 2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317" y="-57640"/>
            <a:ext cx="12394317" cy="6971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0631700"/>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par>
                          <p:cTn id="23" fill="hold">
                            <p:stCondLst>
                              <p:cond delay="500"/>
                            </p:stCondLst>
                            <p:childTnLst>
                              <p:par>
                                <p:cTn id="24" presetID="57" presetClass="path" presetSubtype="0" accel="50000" decel="50000" fill="hold" grpId="0" nodeType="afterEffect">
                                  <p:stCondLst>
                                    <p:cond delay="0"/>
                                  </p:stCondLst>
                                  <p:childTnLst>
                                    <p:animMotion origin="layout" path="M 1.04167E-6 3.33333E-6 L 1.04167E-6 -0.15486 C 1.04167E-6 -0.22431 -0.07656 -0.30973 -0.13659 -0.30973 L -0.27305 -0.30973 " pathEditMode="relative" rAng="0" ptsTypes="AAAA">
                                      <p:cBhvr>
                                        <p:cTn id="25" dur="2000" fill="hold"/>
                                        <p:tgtEl>
                                          <p:spTgt spid="8"/>
                                        </p:tgtEl>
                                        <p:attrNameLst>
                                          <p:attrName>ppt_x</p:attrName>
                                          <p:attrName>ppt_y</p:attrName>
                                        </p:attrNameLst>
                                      </p:cBhvr>
                                      <p:rCtr x="-13659" y="-15486"/>
                                    </p:animMotion>
                                  </p:childTnLst>
                                </p:cTn>
                              </p:par>
                            </p:childTnLst>
                          </p:cTn>
                        </p:par>
                        <p:par>
                          <p:cTn id="26" fill="hold">
                            <p:stCondLst>
                              <p:cond delay="2500"/>
                            </p:stCondLst>
                            <p:childTnLst>
                              <p:par>
                                <p:cTn id="27" presetID="17" presetClass="exit" presetSubtype="10" fill="hold" grpId="1" nodeType="afterEffect">
                                  <p:stCondLst>
                                    <p:cond delay="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strVal val="ppt_h"/>
                                          </p:val>
                                        </p:tav>
                                      </p:tavLst>
                                    </p:anim>
                                    <p:set>
                                      <p:cBhvr>
                                        <p:cTn id="30" dur="1" fill="hold">
                                          <p:stCondLst>
                                            <p:cond delay="499"/>
                                          </p:stCondLst>
                                        </p:cTn>
                                        <p:tgtEl>
                                          <p:spTgt spid="8"/>
                                        </p:tgtEl>
                                        <p:attrNameLst>
                                          <p:attrName>style.visibility</p:attrName>
                                        </p:attrNameLst>
                                      </p:cBhvr>
                                      <p:to>
                                        <p:strVal val="hidden"/>
                                      </p:to>
                                    </p:set>
                                  </p:childTnLst>
                                </p:cTn>
                              </p:par>
                              <p:par>
                                <p:cTn id="31" presetID="55"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6" presetClass="emph" presetSubtype="0" fill="hold" grpId="1" nodeType="withEffect">
                                  <p:stCondLst>
                                    <p:cond delay="0"/>
                                  </p:stCondLst>
                                  <p:childTnLst>
                                    <p:animScale>
                                      <p:cBhvr>
                                        <p:cTn id="37" dur="2000" fill="hold"/>
                                        <p:tgtEl>
                                          <p:spTgt spid="10"/>
                                        </p:tgtEl>
                                      </p:cBhvr>
                                      <p:by x="150000" y="150000"/>
                                    </p:animScale>
                                  </p:childTnLst>
                                </p:cTn>
                              </p:par>
                              <p:par>
                                <p:cTn id="38" presetID="36" presetClass="path" presetSubtype="0" accel="50000" decel="50000" fill="hold" grpId="0" nodeType="withEffect">
                                  <p:stCondLst>
                                    <p:cond delay="0"/>
                                  </p:stCondLst>
                                  <p:childTnLst>
                                    <p:animMotion origin="layout" path="M -2.5E-6 1.85185E-6 L -2.5E-6 0.18217 C -2.5E-6 0.26366 -0.00612 0.36435 -0.0112 0.36435 L -0.02226 0.36435 " pathEditMode="relative" rAng="0" ptsTypes="AAAA">
                                      <p:cBhvr>
                                        <p:cTn id="39" dur="2000" fill="hold"/>
                                        <p:tgtEl>
                                          <p:spTgt spid="6"/>
                                        </p:tgtEl>
                                        <p:attrNameLst>
                                          <p:attrName>ppt_x</p:attrName>
                                          <p:attrName>ppt_y</p:attrName>
                                        </p:attrNameLst>
                                      </p:cBhvr>
                                      <p:rCtr x="-1120" y="18218"/>
                                    </p:animMotion>
                                  </p:childTnLst>
                                </p:cTn>
                              </p:par>
                              <p:par>
                                <p:cTn id="40" presetID="50" presetClass="path" presetSubtype="0" accel="50000" decel="50000" fill="hold" grpId="0" nodeType="withEffect">
                                  <p:stCondLst>
                                    <p:cond delay="0"/>
                                  </p:stCondLst>
                                  <p:childTnLst>
                                    <p:animMotion origin="layout" path="M 4.16667E-6 -2.22222E-6 L -0.17292 -2.22222E-6 C -0.25039 -2.22222E-6 -0.3487 0.13079 -0.3487 0.23727 L -0.3487 0.47477 " pathEditMode="relative" rAng="0" ptsTypes="AAAA">
                                      <p:cBhvr>
                                        <p:cTn id="41" dur="2000" fill="hold"/>
                                        <p:tgtEl>
                                          <p:spTgt spid="7"/>
                                        </p:tgtEl>
                                        <p:attrNameLst>
                                          <p:attrName>ppt_x</p:attrName>
                                          <p:attrName>ppt_y</p:attrName>
                                        </p:attrNameLst>
                                      </p:cBhvr>
                                      <p:rCtr x="-17435" y="23727"/>
                                    </p:animMotion>
                                  </p:childTnLst>
                                </p:cTn>
                              </p:par>
                            </p:childTnLst>
                          </p:cTn>
                        </p:par>
                        <p:par>
                          <p:cTn id="42" fill="hold">
                            <p:stCondLst>
                              <p:cond delay="4500"/>
                            </p:stCondLst>
                            <p:childTnLst>
                              <p:par>
                                <p:cTn id="43" presetID="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childTnLst>
                          </p:cTn>
                        </p:par>
                        <p:par>
                          <p:cTn id="64" fill="hold">
                            <p:stCondLst>
                              <p:cond delay="500"/>
                            </p:stCondLst>
                            <p:childTnLst>
                              <p:par>
                                <p:cTn id="65" presetID="6" presetClass="entr" presetSubtype="16"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ircle(in)">
                                      <p:cBhvr>
                                        <p:cTn id="67" dur="2000"/>
                                        <p:tgtEl>
                                          <p:spTgt spid="15"/>
                                        </p:tgtEl>
                                      </p:cBhvr>
                                    </p:animEffect>
                                  </p:childTnLst>
                                </p:cTn>
                              </p:par>
                            </p:childTnLst>
                          </p:cTn>
                        </p:par>
                        <p:par>
                          <p:cTn id="68" fill="hold">
                            <p:stCondLst>
                              <p:cond delay="2500"/>
                            </p:stCondLst>
                            <p:childTnLst>
                              <p:par>
                                <p:cTn id="69" presetID="6" presetClass="entr" presetSubtype="16"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20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down)">
                                      <p:cBhvr>
                                        <p:cTn id="9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7" grpId="0"/>
      <p:bldP spid="8" grpId="0"/>
      <p:bldP spid="8" grpId="1"/>
      <p:bldP spid="10" grpId="0"/>
      <p:bldP spid="10" grpId="1"/>
      <p:bldP spid="11" grpId="0"/>
      <p:bldP spid="11" grpId="1"/>
      <p:bldP spid="14" grpId="0" animBg="1"/>
      <p:bldP spid="15"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99471" y="384348"/>
            <a:ext cx="4243341" cy="769441"/>
          </a:xfrm>
          <a:prstGeom prst="rect">
            <a:avLst/>
          </a:prstGeom>
        </p:spPr>
        <p:txBody>
          <a:bodyPr wrap="none">
            <a:spAutoFit/>
          </a:bodyPr>
          <a:lstStyle/>
          <a:p>
            <a:pPr algn="ctr"/>
            <a:r>
              <a:rPr lang="es-AR" sz="4400" b="1" i="1" dirty="0">
                <a:solidFill>
                  <a:schemeClr val="bg1"/>
                </a:solidFill>
                <a:latin typeface="Times New Roman" panose="02020603050405020304" pitchFamily="18" charset="0"/>
                <a:cs typeface="Times New Roman" panose="02020603050405020304" pitchFamily="18" charset="0"/>
              </a:rPr>
              <a:t>SET  ARACAMA</a:t>
            </a:r>
            <a:endParaRPr lang="es-ES_tradnl" sz="4400" i="1" dirty="0">
              <a:solidFill>
                <a:schemeClr val="bg1"/>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781361" y="5922428"/>
            <a:ext cx="2108269" cy="369332"/>
          </a:xfrm>
          <a:prstGeom prst="rect">
            <a:avLst/>
          </a:prstGeom>
        </p:spPr>
        <p:txBody>
          <a:bodyPr wrap="squar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YERUÁ  </a:t>
            </a:r>
            <a:r>
              <a:rPr lang="es-AR" b="1" i="1" dirty="0">
                <a:solidFill>
                  <a:schemeClr val="bg1"/>
                </a:solidFill>
                <a:latin typeface="Times New Roman" panose="02020603050405020304" pitchFamily="18" charset="0"/>
                <a:cs typeface="Times New Roman" panose="02020603050405020304" pitchFamily="18" charset="0"/>
              </a:rPr>
              <a:t>SUR</a:t>
            </a:r>
            <a:endParaRPr lang="es-ES_tradnl" b="1" i="1" dirty="0">
              <a:solidFill>
                <a:schemeClr val="bg1"/>
              </a:solidFill>
              <a:latin typeface="Times New Roman" panose="02020603050405020304" pitchFamily="18" charset="0"/>
              <a:cs typeface="Times New Roman" panose="02020603050405020304" pitchFamily="18" charset="0"/>
            </a:endParaRPr>
          </a:p>
        </p:txBody>
      </p:sp>
      <p:sp>
        <p:nvSpPr>
          <p:cNvPr id="6" name="Rectángulo 5"/>
          <p:cNvSpPr/>
          <p:nvPr/>
        </p:nvSpPr>
        <p:spPr>
          <a:xfrm>
            <a:off x="781361" y="5201370"/>
            <a:ext cx="2683104" cy="369332"/>
          </a:xfrm>
          <a:prstGeom prst="rect">
            <a:avLst/>
          </a:prstGeom>
        </p:spPr>
        <p:txBody>
          <a:bodyPr wrap="squar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YERUÁ  NORTE</a:t>
            </a:r>
            <a:endParaRPr lang="es-ES_tradnl" b="1" i="1" dirty="0">
              <a:solidFill>
                <a:schemeClr val="bg1"/>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781361" y="5386036"/>
            <a:ext cx="2683104" cy="369332"/>
          </a:xfrm>
          <a:prstGeom prst="rect">
            <a:avLst/>
          </a:prstGeom>
        </p:spPr>
        <p:txBody>
          <a:bodyPr wrap="squar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ARACAMA</a:t>
            </a:r>
            <a:endParaRPr lang="es-ES_tradnl" b="1" i="1" dirty="0">
              <a:solidFill>
                <a:schemeClr val="bg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3726050" y="507458"/>
            <a:ext cx="4826819" cy="646331"/>
          </a:xfrm>
          <a:prstGeom prst="rect">
            <a:avLst/>
          </a:prstGeom>
        </p:spPr>
        <p:txBody>
          <a:bodyPr wrap="square">
            <a:spAutoFit/>
          </a:bodyPr>
          <a:lstStyle/>
          <a:p>
            <a:r>
              <a:rPr lang="es-AR" sz="3600" b="1" i="1" dirty="0">
                <a:solidFill>
                  <a:schemeClr val="bg1"/>
                </a:solidFill>
                <a:latin typeface="Times New Roman" panose="02020603050405020304" pitchFamily="18" charset="0"/>
                <a:cs typeface="Times New Roman" panose="02020603050405020304" pitchFamily="18" charset="0"/>
              </a:rPr>
              <a:t>SET </a:t>
            </a:r>
            <a:r>
              <a:rPr lang="es-AR" sz="3600" b="1" i="1" dirty="0" smtClean="0">
                <a:solidFill>
                  <a:schemeClr val="bg1"/>
                </a:solidFill>
                <a:latin typeface="Times New Roman" panose="02020603050405020304" pitchFamily="18" charset="0"/>
                <a:cs typeface="Times New Roman" panose="02020603050405020304" pitchFamily="18" charset="0"/>
              </a:rPr>
              <a:t>YERUÁ  NORTE</a:t>
            </a:r>
            <a:endParaRPr lang="es-ES_tradnl" sz="3600" b="1" i="1" dirty="0">
              <a:solidFill>
                <a:schemeClr val="bg1"/>
              </a:solidFill>
              <a:latin typeface="Times New Roman" panose="02020603050405020304" pitchFamily="18" charset="0"/>
              <a:cs typeface="Times New Roman" panose="02020603050405020304" pitchFamily="18" charset="0"/>
            </a:endParaRPr>
          </a:p>
        </p:txBody>
      </p:sp>
      <p:sp>
        <p:nvSpPr>
          <p:cNvPr id="9" name="Rectángulo 8"/>
          <p:cNvSpPr/>
          <p:nvPr/>
        </p:nvSpPr>
        <p:spPr>
          <a:xfrm>
            <a:off x="178676" y="1858725"/>
            <a:ext cx="5386552" cy="2166875"/>
          </a:xfrm>
          <a:prstGeom prst="rect">
            <a:avLst/>
          </a:prstGeom>
        </p:spPr>
        <p:txBody>
          <a:bodyPr wrap="square">
            <a:spAutoFit/>
          </a:bodyPr>
          <a:lstStyle/>
          <a:p>
            <a:pPr marL="228600" algn="just">
              <a:lnSpc>
                <a:spcPct val="107000"/>
              </a:lnSpc>
              <a:spcAft>
                <a:spcPts val="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Potencia</a:t>
            </a:r>
            <a:r>
              <a:rPr lang="es-A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2500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kVA</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s-ES_tradnl"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lnSpc>
                <a:spcPct val="107000"/>
              </a:lnSpc>
              <a:spcAft>
                <a:spcPts val="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Relación de transformación</a:t>
            </a:r>
            <a:r>
              <a:rPr lang="es-A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33/13,2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kV</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s-ES_tradnl"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lnSpc>
                <a:spcPct val="107000"/>
              </a:lnSpc>
              <a:spcAft>
                <a:spcPts val="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Ubicación</a:t>
            </a:r>
            <a:r>
              <a:rPr lang="es-AR"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camino de acceso a las cascaditas de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Dri</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 unos 200m al oeste de la ruta nacional N°14, km 251.</a:t>
            </a:r>
            <a:endParaRPr lang="es-ES_tradnl"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lnSpc>
                <a:spcPct val="107000"/>
              </a:lnSpc>
              <a:spcAft>
                <a:spcPts val="80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Área de influencia:</a:t>
            </a:r>
            <a:r>
              <a:rPr lang="es-A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dos salidas en 13,2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kV</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(este y oeste), que comprende las zonas de Colonia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Yeruá</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cascadita de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Dri</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y alrededores. </a:t>
            </a:r>
            <a:endParaRPr lang="es-ES_tradnl"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Marcador de contenido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707117" y="1276899"/>
            <a:ext cx="6346498" cy="3569906"/>
          </a:xfrm>
          <a:prstGeom prst="rect">
            <a:avLst/>
          </a:prstGeom>
          <a:noFill/>
        </p:spPr>
      </p:pic>
      <p:pic>
        <p:nvPicPr>
          <p:cNvPr id="12" name="Marcador de contenido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a:noFill/>
        </p:spPr>
      </p:pic>
      <p:sp>
        <p:nvSpPr>
          <p:cNvPr id="13" name="Elipse 12"/>
          <p:cNvSpPr/>
          <p:nvPr/>
        </p:nvSpPr>
        <p:spPr>
          <a:xfrm>
            <a:off x="6163103" y="2580835"/>
            <a:ext cx="315311" cy="302559"/>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CuadroTexto 13"/>
          <p:cNvSpPr txBox="1"/>
          <p:nvPr/>
        </p:nvSpPr>
        <p:spPr>
          <a:xfrm>
            <a:off x="6700345" y="2191407"/>
            <a:ext cx="2364827" cy="369332"/>
          </a:xfrm>
          <a:prstGeom prst="rect">
            <a:avLst/>
          </a:prstGeom>
          <a:noFill/>
        </p:spPr>
        <p:txBody>
          <a:bodyPr wrap="square" rtlCol="0">
            <a:spAutoFit/>
          </a:bodyPr>
          <a:lstStyle/>
          <a:p>
            <a:r>
              <a:rPr lang="es-ES_tradnl" b="1" dirty="0" smtClean="0">
                <a:solidFill>
                  <a:srgbClr val="FFFF00"/>
                </a:solidFill>
              </a:rPr>
              <a:t>SET YERUA NORTE</a:t>
            </a:r>
            <a:endParaRPr lang="es-ES_tradnl" b="1" dirty="0">
              <a:solidFill>
                <a:srgbClr val="FFFF00"/>
              </a:solidFill>
            </a:endParaRPr>
          </a:p>
        </p:txBody>
      </p:sp>
      <p:pic>
        <p:nvPicPr>
          <p:cNvPr id="15" name="2 Imagen" descr="YERUA NORTE.png"/>
          <p:cNvPicPr/>
          <p:nvPr/>
        </p:nvPicPr>
        <p:blipFill>
          <a:blip r:embed="rId3" cstate="print"/>
          <a:stretch>
            <a:fillRect/>
          </a:stretch>
        </p:blipFill>
        <p:spPr>
          <a:xfrm>
            <a:off x="2889631" y="1024759"/>
            <a:ext cx="7962658" cy="436127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6" name="Elipse 15"/>
          <p:cNvSpPr/>
          <p:nvPr/>
        </p:nvSpPr>
        <p:spPr>
          <a:xfrm>
            <a:off x="6346589" y="1754311"/>
            <a:ext cx="905549" cy="87853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7" name="Imagen 16"/>
          <p:cNvPicPr/>
          <p:nvPr/>
        </p:nvPicPr>
        <p:blipFill>
          <a:blip r:embed="rId4" cstate="print">
            <a:extLst>
              <a:ext uri="{28A0092B-C50C-407E-A947-70E740481C1C}">
                <a14:useLocalDpi xmlns:a14="http://schemas.microsoft.com/office/drawing/2010/main" val="0"/>
              </a:ext>
            </a:extLst>
          </a:blip>
          <a:stretch>
            <a:fillRect/>
          </a:stretch>
        </p:blipFill>
        <p:spPr>
          <a:xfrm>
            <a:off x="1710560" y="662152"/>
            <a:ext cx="9979570" cy="5260276"/>
          </a:xfrm>
          <a:prstGeom prst="rect">
            <a:avLst/>
          </a:prstGeom>
          <a:ln w="228600" cap="sq" cmpd="thickThin">
            <a:solidFill>
              <a:schemeClr val="tx1"/>
            </a:solidFill>
            <a:prstDash val="solid"/>
            <a:miter lim="800000"/>
          </a:ln>
          <a:effectLst>
            <a:innerShdw blurRad="76200">
              <a:srgbClr val="000000"/>
            </a:innerShdw>
          </a:effectLst>
        </p:spPr>
      </p:pic>
      <p:pic>
        <p:nvPicPr>
          <p:cNvPr id="18" name="Imagen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p:spPr>
      </p:pic>
    </p:spTree>
    <p:extLst>
      <p:ext uri="{BB962C8B-B14F-4D97-AF65-F5344CB8AC3E}">
        <p14:creationId xmlns:p14="http://schemas.microsoft.com/office/powerpoint/2010/main" val="346628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50000" decel="50000" fill="hold" grpId="0" nodeType="withEffect">
                                  <p:stCondLst>
                                    <p:cond delay="0"/>
                                  </p:stCondLst>
                                  <p:childTnLst>
                                    <p:animMotion origin="layout" path="M 5.55112E-17 2.96296E-6 L 5.55112E-17 0.35764 C 5.55112E-17 0.51805 -0.07096 0.71574 -0.12826 0.71574 L -0.25612 0.71574 " pathEditMode="relative" rAng="0" ptsTypes="AAAA">
                                      <p:cBhvr>
                                        <p:cTn id="6" dur="2000" fill="hold"/>
                                        <p:tgtEl>
                                          <p:spTgt spid="4"/>
                                        </p:tgtEl>
                                        <p:attrNameLst>
                                          <p:attrName>ppt_x</p:attrName>
                                          <p:attrName>ppt_y</p:attrName>
                                        </p:attrNameLst>
                                      </p:cBhvr>
                                      <p:rCtr x="-12812" y="35787"/>
                                    </p:animMotion>
                                  </p:childTnLst>
                                </p:cTn>
                              </p:par>
                              <p:par>
                                <p:cTn id="7" presetID="55" presetClass="exit" presetSubtype="0" fill="hold" grpId="1" nodeType="withEffect">
                                  <p:stCondLst>
                                    <p:cond delay="0"/>
                                  </p:stCondLst>
                                  <p:childTnLst>
                                    <p:anim calcmode="lin" valueType="num">
                                      <p:cBhvr>
                                        <p:cTn id="8" dur="1000"/>
                                        <p:tgtEl>
                                          <p:spTgt spid="4"/>
                                        </p:tgtEl>
                                        <p:attrNameLst>
                                          <p:attrName>ppt_w</p:attrName>
                                        </p:attrNameLst>
                                      </p:cBhvr>
                                      <p:tavLst>
                                        <p:tav tm="0">
                                          <p:val>
                                            <p:strVal val="ppt_w"/>
                                          </p:val>
                                        </p:tav>
                                        <p:tav tm="100000">
                                          <p:val>
                                            <p:strVal val="ppt_w*0.70"/>
                                          </p:val>
                                        </p:tav>
                                      </p:tavLst>
                                    </p:anim>
                                    <p:anim calcmode="lin" valueType="num">
                                      <p:cBhvr>
                                        <p:cTn id="9" dur="1000"/>
                                        <p:tgtEl>
                                          <p:spTgt spid="4"/>
                                        </p:tgtEl>
                                        <p:attrNameLst>
                                          <p:attrName>ppt_h</p:attrName>
                                        </p:attrNameLst>
                                      </p:cBhvr>
                                      <p:tavLst>
                                        <p:tav tm="0">
                                          <p:val>
                                            <p:strVal val="ppt_h"/>
                                          </p:val>
                                        </p:tav>
                                        <p:tav tm="100000">
                                          <p:val>
                                            <p:strVal val="ppt_h"/>
                                          </p:val>
                                        </p:tav>
                                      </p:tavLst>
                                    </p:anim>
                                    <p:animEffect transition="out" filter="fade">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57" presetClass="path" presetSubtype="0" accel="50000" decel="50000" fill="hold" grpId="0" nodeType="withEffect">
                                  <p:stCondLst>
                                    <p:cond delay="0"/>
                                  </p:stCondLst>
                                  <p:childTnLst>
                                    <p:animMotion origin="layout" path="M 0.03281 -0.00694 L 0.03281 -0.34815 C 0.03281 -0.50093 0.11171 -0.68866 0.17591 -0.68866 L 0.31901 -0.68866 " pathEditMode="relative" rAng="0" ptsTypes="AAAA">
                                      <p:cBhvr>
                                        <p:cTn id="16" dur="2000" fill="hold"/>
                                        <p:tgtEl>
                                          <p:spTgt spid="6"/>
                                        </p:tgtEl>
                                        <p:attrNameLst>
                                          <p:attrName>ppt_x</p:attrName>
                                          <p:attrName>ppt_y</p:attrName>
                                        </p:attrNameLst>
                                      </p:cBhvr>
                                      <p:rCtr x="14310" y="-34097"/>
                                    </p:animMotion>
                                  </p:childTnLst>
                                </p:cTn>
                              </p:par>
                            </p:childTnLst>
                          </p:cTn>
                        </p:par>
                        <p:par>
                          <p:cTn id="17" fill="hold">
                            <p:stCondLst>
                              <p:cond delay="2000"/>
                            </p:stCondLst>
                            <p:childTnLst>
                              <p:par>
                                <p:cTn id="18" presetID="55" presetClass="exit" presetSubtype="0" fill="hold" grpId="1" nodeType="afterEffect">
                                  <p:stCondLst>
                                    <p:cond delay="0"/>
                                  </p:stCondLst>
                                  <p:childTnLst>
                                    <p:anim calcmode="lin" valueType="num">
                                      <p:cBhvr>
                                        <p:cTn id="19" dur="1000"/>
                                        <p:tgtEl>
                                          <p:spTgt spid="6"/>
                                        </p:tgtEl>
                                        <p:attrNameLst>
                                          <p:attrName>ppt_w</p:attrName>
                                        </p:attrNameLst>
                                      </p:cBhvr>
                                      <p:tavLst>
                                        <p:tav tm="0">
                                          <p:val>
                                            <p:strVal val="ppt_w"/>
                                          </p:val>
                                        </p:tav>
                                        <p:tav tm="100000">
                                          <p:val>
                                            <p:strVal val="ppt_w*0.70"/>
                                          </p:val>
                                        </p:tav>
                                      </p:tavLst>
                                    </p:anim>
                                    <p:anim calcmode="lin" valueType="num">
                                      <p:cBhvr>
                                        <p:cTn id="20" dur="1000"/>
                                        <p:tgtEl>
                                          <p:spTgt spid="6"/>
                                        </p:tgtEl>
                                        <p:attrNameLst>
                                          <p:attrName>ppt_h</p:attrName>
                                        </p:attrNameLst>
                                      </p:cBhvr>
                                      <p:tavLst>
                                        <p:tav tm="0">
                                          <p:val>
                                            <p:strVal val="ppt_h"/>
                                          </p:val>
                                        </p:tav>
                                        <p:tav tm="100000">
                                          <p:val>
                                            <p:strVal val="ppt_h"/>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par>
                                <p:cTn id="23" presetID="55"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6" presetClass="emph" presetSubtype="0" fill="hold" grpId="1" nodeType="withEffect">
                                  <p:stCondLst>
                                    <p:cond delay="0"/>
                                  </p:stCondLst>
                                  <p:childTnLst>
                                    <p:animScale>
                                      <p:cBhvr>
                                        <p:cTn id="29" dur="2000" fill="hold"/>
                                        <p:tgtEl>
                                          <p:spTgt spid="8"/>
                                        </p:tgtEl>
                                      </p:cBhvr>
                                      <p:by x="150000" y="150000"/>
                                    </p:animScale>
                                  </p:childTnLst>
                                </p:cTn>
                              </p:par>
                            </p:childTnLst>
                          </p:cTn>
                        </p:par>
                        <p:par>
                          <p:cTn id="30" fill="hold">
                            <p:stCondLst>
                              <p:cond delay="4000"/>
                            </p:stCondLst>
                            <p:childTnLst>
                              <p:par>
                                <p:cTn id="31" presetID="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2000"/>
                                        <p:tgtEl>
                                          <p:spTgt spid="13"/>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8" grpId="0"/>
      <p:bldP spid="8" grpId="1"/>
      <p:bldP spid="9" grpId="0"/>
      <p:bldP spid="13" grpId="0" animBg="1"/>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81361" y="6107094"/>
            <a:ext cx="2108269" cy="369332"/>
          </a:xfrm>
          <a:prstGeom prst="rect">
            <a:avLst/>
          </a:prstGeom>
        </p:spPr>
        <p:txBody>
          <a:bodyPr wrap="squar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YERUÁ  </a:t>
            </a:r>
            <a:r>
              <a:rPr lang="es-AR" b="1" i="1" dirty="0">
                <a:solidFill>
                  <a:schemeClr val="bg1"/>
                </a:solidFill>
                <a:latin typeface="Times New Roman" panose="02020603050405020304" pitchFamily="18" charset="0"/>
                <a:cs typeface="Times New Roman" panose="02020603050405020304" pitchFamily="18" charset="0"/>
              </a:rPr>
              <a:t>SUR</a:t>
            </a:r>
            <a:endParaRPr lang="es-ES_tradnl" b="1" i="1" dirty="0">
              <a:solidFill>
                <a:schemeClr val="bg1"/>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781361" y="5368430"/>
            <a:ext cx="2683104" cy="369332"/>
          </a:xfrm>
          <a:prstGeom prst="rect">
            <a:avLst/>
          </a:prstGeom>
        </p:spPr>
        <p:txBody>
          <a:bodyPr wrap="squar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YERUÁ  NORTE</a:t>
            </a:r>
            <a:endParaRPr lang="es-ES_tradnl" b="1" i="1" dirty="0">
              <a:solidFill>
                <a:schemeClr val="bg1"/>
              </a:solidFill>
              <a:latin typeface="Times New Roman" panose="02020603050405020304" pitchFamily="18" charset="0"/>
              <a:cs typeface="Times New Roman" panose="02020603050405020304" pitchFamily="18" charset="0"/>
            </a:endParaRPr>
          </a:p>
        </p:txBody>
      </p:sp>
      <p:sp>
        <p:nvSpPr>
          <p:cNvPr id="6" name="Rectángulo 5"/>
          <p:cNvSpPr/>
          <p:nvPr/>
        </p:nvSpPr>
        <p:spPr>
          <a:xfrm>
            <a:off x="781361" y="5737762"/>
            <a:ext cx="2683104" cy="369332"/>
          </a:xfrm>
          <a:prstGeom prst="rect">
            <a:avLst/>
          </a:prstGeom>
        </p:spPr>
        <p:txBody>
          <a:bodyPr wrap="square">
            <a:spAutoFit/>
          </a:bodyPr>
          <a:lstStyle/>
          <a:p>
            <a:r>
              <a:rPr lang="es-AR" b="1" i="1" dirty="0">
                <a:solidFill>
                  <a:schemeClr val="bg1"/>
                </a:solidFill>
                <a:latin typeface="Times New Roman" panose="02020603050405020304" pitchFamily="18" charset="0"/>
                <a:cs typeface="Times New Roman" panose="02020603050405020304" pitchFamily="18" charset="0"/>
              </a:rPr>
              <a:t>SET  </a:t>
            </a:r>
            <a:r>
              <a:rPr lang="es-AR" b="1" i="1" dirty="0" smtClean="0">
                <a:solidFill>
                  <a:schemeClr val="bg1"/>
                </a:solidFill>
                <a:latin typeface="Times New Roman" panose="02020603050405020304" pitchFamily="18" charset="0"/>
                <a:cs typeface="Times New Roman" panose="02020603050405020304" pitchFamily="18" charset="0"/>
              </a:rPr>
              <a:t>ARACAMA</a:t>
            </a:r>
            <a:endParaRPr lang="es-ES_tradnl" b="1" i="1" dirty="0">
              <a:solidFill>
                <a:schemeClr val="bg1"/>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3726050" y="507458"/>
            <a:ext cx="4826819" cy="646331"/>
          </a:xfrm>
          <a:prstGeom prst="rect">
            <a:avLst/>
          </a:prstGeom>
        </p:spPr>
        <p:txBody>
          <a:bodyPr wrap="square">
            <a:spAutoFit/>
          </a:bodyPr>
          <a:lstStyle/>
          <a:p>
            <a:r>
              <a:rPr lang="es-AR" sz="3600" b="1" i="1" dirty="0">
                <a:solidFill>
                  <a:schemeClr val="bg1"/>
                </a:solidFill>
                <a:latin typeface="Times New Roman" panose="02020603050405020304" pitchFamily="18" charset="0"/>
                <a:cs typeface="Times New Roman" panose="02020603050405020304" pitchFamily="18" charset="0"/>
              </a:rPr>
              <a:t>SET </a:t>
            </a:r>
            <a:r>
              <a:rPr lang="es-AR" sz="3600" b="1" i="1" dirty="0" smtClean="0">
                <a:solidFill>
                  <a:schemeClr val="bg1"/>
                </a:solidFill>
                <a:latin typeface="Times New Roman" panose="02020603050405020304" pitchFamily="18" charset="0"/>
                <a:cs typeface="Times New Roman" panose="02020603050405020304" pitchFamily="18" charset="0"/>
              </a:rPr>
              <a:t>YERUÁ  NORTE</a:t>
            </a:r>
            <a:endParaRPr lang="es-ES_tradnl" sz="3600" b="1" i="1" dirty="0">
              <a:solidFill>
                <a:schemeClr val="bg1"/>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4335519" y="507458"/>
            <a:ext cx="4066788" cy="584775"/>
          </a:xfrm>
          <a:prstGeom prst="rect">
            <a:avLst/>
          </a:prstGeom>
        </p:spPr>
        <p:txBody>
          <a:bodyPr wrap="square">
            <a:spAutoFit/>
          </a:bodyPr>
          <a:lstStyle/>
          <a:p>
            <a:r>
              <a:rPr lang="es-AR" sz="3200" b="1" i="1" dirty="0">
                <a:solidFill>
                  <a:schemeClr val="bg1"/>
                </a:solidFill>
                <a:latin typeface="Times New Roman" panose="02020603050405020304" pitchFamily="18" charset="0"/>
                <a:cs typeface="Times New Roman" panose="02020603050405020304" pitchFamily="18" charset="0"/>
              </a:rPr>
              <a:t>SET </a:t>
            </a:r>
            <a:r>
              <a:rPr lang="es-AR" sz="3200" b="1" i="1" dirty="0" smtClean="0">
                <a:solidFill>
                  <a:schemeClr val="bg1"/>
                </a:solidFill>
                <a:latin typeface="Times New Roman" panose="02020603050405020304" pitchFamily="18" charset="0"/>
                <a:cs typeface="Times New Roman" panose="02020603050405020304" pitchFamily="18" charset="0"/>
              </a:rPr>
              <a:t>YERUÁ  </a:t>
            </a:r>
            <a:r>
              <a:rPr lang="es-AR" sz="3200" b="1" i="1" dirty="0">
                <a:solidFill>
                  <a:schemeClr val="bg1"/>
                </a:solidFill>
                <a:latin typeface="Times New Roman" panose="02020603050405020304" pitchFamily="18" charset="0"/>
                <a:cs typeface="Times New Roman" panose="02020603050405020304" pitchFamily="18" charset="0"/>
              </a:rPr>
              <a:t>SUR</a:t>
            </a:r>
            <a:endParaRPr lang="es-ES_tradnl" sz="3200" b="1" i="1" dirty="0">
              <a:solidFill>
                <a:schemeClr val="bg1"/>
              </a:solidFill>
              <a:latin typeface="Times New Roman" panose="02020603050405020304" pitchFamily="18" charset="0"/>
              <a:cs typeface="Times New Roman" panose="02020603050405020304" pitchFamily="18" charset="0"/>
            </a:endParaRPr>
          </a:p>
        </p:txBody>
      </p:sp>
      <p:sp>
        <p:nvSpPr>
          <p:cNvPr id="9" name="Rectángulo 8"/>
          <p:cNvSpPr/>
          <p:nvPr/>
        </p:nvSpPr>
        <p:spPr>
          <a:xfrm>
            <a:off x="-158370" y="1793770"/>
            <a:ext cx="5629004" cy="2166875"/>
          </a:xfrm>
          <a:prstGeom prst="rect">
            <a:avLst/>
          </a:prstGeom>
        </p:spPr>
        <p:txBody>
          <a:bodyPr wrap="square">
            <a:spAutoFit/>
          </a:bodyPr>
          <a:lstStyle/>
          <a:p>
            <a:pPr marL="457200" algn="just">
              <a:lnSpc>
                <a:spcPct val="107000"/>
              </a:lnSpc>
              <a:spcAft>
                <a:spcPts val="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Potencia: </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2500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kVA</a:t>
            </a:r>
            <a:endParaRPr lang="es-ES_tradnl"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07000"/>
              </a:lnSpc>
              <a:spcAft>
                <a:spcPts val="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Relación de transformación</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33/13,2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kV</a:t>
            </a:r>
            <a:endParaRPr lang="es-ES_tradnl"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07000"/>
              </a:lnSpc>
              <a:spcAft>
                <a:spcPts val="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Ubicación</a:t>
            </a:r>
            <a:r>
              <a:rPr lang="es-AR"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Acceso a Puerto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Yeruá</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y ruta nacional N°14 </a:t>
            </a:r>
            <a:endParaRPr lang="es-ES_tradnl"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07000"/>
              </a:lnSpc>
              <a:spcAft>
                <a:spcPts val="800"/>
              </a:spcAft>
            </a:pPr>
            <a:r>
              <a:rPr lang="es-AR"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Área de influencia</a:t>
            </a:r>
            <a:r>
              <a:rPr lang="es-A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con dos salidas de 13,2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kV</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(este y oeste) que comprenden las localidades de Puerto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Yeruá</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calabacillas, estación </a:t>
            </a:r>
            <a:r>
              <a:rPr lang="es-AR"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Yeruá</a:t>
            </a:r>
            <a:r>
              <a:rPr lang="es-A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y alrededores.</a:t>
            </a:r>
            <a:endParaRPr lang="es-ES_tradnl"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Marcador de contenido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811505" y="1403131"/>
            <a:ext cx="6138042" cy="3452649"/>
          </a:xfrm>
          <a:prstGeom prst="rect">
            <a:avLst/>
          </a:prstGeom>
          <a:noFill/>
        </p:spPr>
      </p:pic>
      <p:pic>
        <p:nvPicPr>
          <p:cNvPr id="11" name="Marcador de contenido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a:noFill/>
        </p:spPr>
      </p:pic>
      <p:sp>
        <p:nvSpPr>
          <p:cNvPr id="12" name="Elipse 11"/>
          <p:cNvSpPr/>
          <p:nvPr/>
        </p:nvSpPr>
        <p:spPr>
          <a:xfrm>
            <a:off x="4169982" y="4855780"/>
            <a:ext cx="331074" cy="3468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12"/>
          <p:cNvSpPr txBox="1"/>
          <p:nvPr/>
        </p:nvSpPr>
        <p:spPr>
          <a:xfrm>
            <a:off x="4515507" y="4503547"/>
            <a:ext cx="2554014" cy="461665"/>
          </a:xfrm>
          <a:prstGeom prst="rect">
            <a:avLst/>
          </a:prstGeom>
          <a:noFill/>
        </p:spPr>
        <p:txBody>
          <a:bodyPr wrap="square" rtlCol="0">
            <a:spAutoFit/>
          </a:bodyPr>
          <a:lstStyle/>
          <a:p>
            <a:r>
              <a:rPr lang="es-ES_tradnl" sz="2400" b="1" dirty="0" smtClean="0">
                <a:solidFill>
                  <a:srgbClr val="FFFF00"/>
                </a:solidFill>
              </a:rPr>
              <a:t>SET YERUA SUR</a:t>
            </a:r>
            <a:endParaRPr lang="es-ES_tradnl" sz="2400" b="1" dirty="0">
              <a:solidFill>
                <a:srgbClr val="FFFF00"/>
              </a:solidFill>
            </a:endParaRPr>
          </a:p>
        </p:txBody>
      </p:sp>
      <p:pic>
        <p:nvPicPr>
          <p:cNvPr id="15" name="22 Imagen" descr="YERUA SUR 2.png"/>
          <p:cNvPicPr/>
          <p:nvPr/>
        </p:nvPicPr>
        <p:blipFill>
          <a:blip r:embed="rId3" cstate="print"/>
          <a:stretch>
            <a:fillRect/>
          </a:stretch>
        </p:blipFill>
        <p:spPr>
          <a:xfrm>
            <a:off x="1771632" y="3562922"/>
            <a:ext cx="5612130" cy="246697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6" name="Elipse 15"/>
          <p:cNvSpPr/>
          <p:nvPr/>
        </p:nvSpPr>
        <p:spPr>
          <a:xfrm>
            <a:off x="4957542" y="4069860"/>
            <a:ext cx="834972" cy="66451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7" name="Imagen 16"/>
          <p:cNvPicPr/>
          <p:nvPr/>
        </p:nvPicPr>
        <p:blipFill>
          <a:blip r:embed="rId4" cstate="print">
            <a:extLst>
              <a:ext uri="{28A0092B-C50C-407E-A947-70E740481C1C}">
                <a14:useLocalDpi xmlns:a14="http://schemas.microsoft.com/office/drawing/2010/main" val="0"/>
              </a:ext>
            </a:extLst>
          </a:blip>
          <a:stretch>
            <a:fillRect/>
          </a:stretch>
        </p:blipFill>
        <p:spPr>
          <a:xfrm>
            <a:off x="1272337" y="1599691"/>
            <a:ext cx="9148670" cy="4876735"/>
          </a:xfrm>
          <a:prstGeom prst="rect">
            <a:avLst/>
          </a:prstGeom>
          <a:ln w="228600" cap="sq" cmpd="thickThin">
            <a:solidFill>
              <a:schemeClr val="tx1"/>
            </a:solidFill>
            <a:prstDash val="solid"/>
            <a:miter lim="800000"/>
          </a:ln>
          <a:effectLst>
            <a:innerShdw blurRad="76200">
              <a:srgbClr val="000000"/>
            </a:innerShdw>
          </a:effectLst>
        </p:spPr>
      </p:pic>
      <p:pic>
        <p:nvPicPr>
          <p:cNvPr id="18" name="Imagen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438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withEffect">
                                  <p:stCondLst>
                                    <p:cond delay="0"/>
                                  </p:stCondLst>
                                  <p:childTnLst>
                                    <p:animMotion origin="layout" path="M 4.375E-6 -4.81481E-6 L -0.12409 -4.81481E-6 C -0.17943 -4.81481E-6 -0.24753 0.18866 -0.24753 0.34283 L -0.24753 0.68588 " pathEditMode="relative" rAng="0" ptsTypes="AAAA">
                                      <p:cBhvr>
                                        <p:cTn id="6" dur="2000" fill="hold"/>
                                        <p:tgtEl>
                                          <p:spTgt spid="7"/>
                                        </p:tgtEl>
                                        <p:attrNameLst>
                                          <p:attrName>ppt_x</p:attrName>
                                          <p:attrName>ppt_y</p:attrName>
                                        </p:attrNameLst>
                                      </p:cBhvr>
                                      <p:rCtr x="-12383" y="34282"/>
                                    </p:animMotion>
                                  </p:childTnLst>
                                </p:cTn>
                              </p:par>
                            </p:childTnLst>
                          </p:cTn>
                        </p:par>
                        <p:par>
                          <p:cTn id="7" fill="hold">
                            <p:stCondLst>
                              <p:cond delay="2000"/>
                            </p:stCondLst>
                            <p:childTnLst>
                              <p:par>
                                <p:cTn id="8" presetID="55" presetClass="exit" presetSubtype="0" fill="hold" grpId="1" nodeType="afterEffect">
                                  <p:stCondLst>
                                    <p:cond delay="0"/>
                                  </p:stCondLst>
                                  <p:childTnLst>
                                    <p:anim calcmode="lin" valueType="num">
                                      <p:cBhvr>
                                        <p:cTn id="9" dur="1000"/>
                                        <p:tgtEl>
                                          <p:spTgt spid="7"/>
                                        </p:tgtEl>
                                        <p:attrNameLst>
                                          <p:attrName>ppt_w</p:attrName>
                                        </p:attrNameLst>
                                      </p:cBhvr>
                                      <p:tavLst>
                                        <p:tav tm="0">
                                          <p:val>
                                            <p:strVal val="ppt_w"/>
                                          </p:val>
                                        </p:tav>
                                        <p:tav tm="100000">
                                          <p:val>
                                            <p:strVal val="ppt_w*0.70"/>
                                          </p:val>
                                        </p:tav>
                                      </p:tavLst>
                                    </p:anim>
                                    <p:anim calcmode="lin" valueType="num">
                                      <p:cBhvr>
                                        <p:cTn id="10" dur="1000"/>
                                        <p:tgtEl>
                                          <p:spTgt spid="7"/>
                                        </p:tgtEl>
                                        <p:attrNameLst>
                                          <p:attrName>ppt_h</p:attrName>
                                        </p:attrNameLst>
                                      </p:cBhvr>
                                      <p:tavLst>
                                        <p:tav tm="0">
                                          <p:val>
                                            <p:strVal val="ppt_h"/>
                                          </p:val>
                                        </p:tav>
                                        <p:tav tm="100000">
                                          <p:val>
                                            <p:strVal val="ppt_h"/>
                                          </p:val>
                                        </p:tav>
                                      </p:tavLst>
                                    </p:anim>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43" presetClass="path" presetSubtype="0" accel="50000" decel="50000" fill="hold" grpId="0" nodeType="withEffect">
                                  <p:stCondLst>
                                    <p:cond delay="0"/>
                                  </p:stCondLst>
                                  <p:childTnLst>
                                    <p:animMotion origin="layout" path="M 0.02513 -0.00995 L 0.18906 -0.00995 C 0.26237 -0.00995 0.353 -0.22708 0.353 -0.40324 L 0.353 -0.79629 " pathEditMode="relative" rAng="0" ptsTypes="AAAA">
                                      <p:cBhvr>
                                        <p:cTn id="19" dur="2000" fill="hold"/>
                                        <p:tgtEl>
                                          <p:spTgt spid="4"/>
                                        </p:tgtEl>
                                        <p:attrNameLst>
                                          <p:attrName>ppt_x</p:attrName>
                                          <p:attrName>ppt_y</p:attrName>
                                        </p:attrNameLst>
                                      </p:cBhvr>
                                      <p:rCtr x="16393" y="-39329"/>
                                    </p:animMotion>
                                  </p:childTnLst>
                                </p:cTn>
                              </p:par>
                            </p:childTnLst>
                          </p:cTn>
                        </p:par>
                        <p:par>
                          <p:cTn id="20" fill="hold">
                            <p:stCondLst>
                              <p:cond delay="4000"/>
                            </p:stCondLst>
                            <p:childTnLst>
                              <p:par>
                                <p:cTn id="21" presetID="55" presetClass="exit" presetSubtype="0" fill="hold" grpId="1" nodeType="afterEffect">
                                  <p:stCondLst>
                                    <p:cond delay="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6" presetClass="emph" presetSubtype="0" fill="hold" grpId="1" nodeType="withEffect">
                                  <p:stCondLst>
                                    <p:cond delay="0"/>
                                  </p:stCondLst>
                                  <p:childTnLst>
                                    <p:animScale>
                                      <p:cBhvr>
                                        <p:cTn id="32" dur="2000" fill="hold"/>
                                        <p:tgtEl>
                                          <p:spTgt spid="8"/>
                                        </p:tgtEl>
                                      </p:cBhvr>
                                      <p:by x="150000" y="150000"/>
                                    </p:animScale>
                                  </p:childTnLst>
                                </p:cTn>
                              </p:par>
                              <p:par>
                                <p:cTn id="33" presetID="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2000"/>
                                        <p:tgtEl>
                                          <p:spTgt spid="13"/>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7" grpId="0"/>
      <p:bldP spid="7" grpId="1"/>
      <p:bldP spid="8" grpId="0"/>
      <p:bldP spid="8" grpId="1"/>
      <p:bldP spid="9" grpId="0"/>
      <p:bldP spid="12" grpId="0" animBg="1"/>
      <p:bldP spid="13"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8616"/>
          </a:xfrm>
          <a:prstGeom prst="rect">
            <a:avLst/>
          </a:prstGeom>
        </p:spPr>
      </p:pic>
      <p:sp>
        <p:nvSpPr>
          <p:cNvPr id="2" name="Título 1"/>
          <p:cNvSpPr>
            <a:spLocks noGrp="1"/>
          </p:cNvSpPr>
          <p:nvPr>
            <p:ph type="title"/>
          </p:nvPr>
        </p:nvSpPr>
        <p:spPr>
          <a:xfrm>
            <a:off x="1831811" y="952423"/>
            <a:ext cx="9905998" cy="1478570"/>
          </a:xfrm>
        </p:spPr>
        <p:txBody>
          <a:bodyPr>
            <a:normAutofit/>
          </a:bodyPr>
          <a:lstStyle/>
          <a:p>
            <a:r>
              <a:rPr lang="es-ES_tradnl" sz="6000" dirty="0" smtClean="0">
                <a:latin typeface="Berlin Sans FB" panose="020E0602020502020306" pitchFamily="34" charset="0"/>
              </a:rPr>
              <a:t>UBICACIÓN GEOGRAFICA</a:t>
            </a:r>
            <a:endParaRPr lang="es-ES_tradnl" sz="6000" dirty="0">
              <a:latin typeface="Berlin Sans FB" panose="020E0602020502020306" pitchFamily="34" charset="0"/>
            </a:endParaRPr>
          </a:p>
        </p:txBody>
      </p:sp>
    </p:spTree>
    <p:extLst>
      <p:ext uri="{BB962C8B-B14F-4D97-AF65-F5344CB8AC3E}">
        <p14:creationId xmlns:p14="http://schemas.microsoft.com/office/powerpoint/2010/main" val="17270262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Override1.xml><?xml version="1.0" encoding="utf-8"?>
<a:themeOverride xmlns:a="http://schemas.openxmlformats.org/drawingml/2006/main">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themeOverride>
</file>

<file path=docProps/app.xml><?xml version="1.0" encoding="utf-8"?>
<Properties xmlns="http://schemas.openxmlformats.org/officeDocument/2006/extended-properties" xmlns:vt="http://schemas.openxmlformats.org/officeDocument/2006/docPropsVTypes">
  <Template/>
  <TotalTime>18156</TotalTime>
  <Words>1958</Words>
  <Application>Microsoft Office PowerPoint</Application>
  <PresentationFormat>Panorámica</PresentationFormat>
  <Paragraphs>223</Paragraphs>
  <Slides>42</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42</vt:i4>
      </vt:variant>
    </vt:vector>
  </HeadingPairs>
  <TitlesOfParts>
    <vt:vector size="55" baseType="lpstr">
      <vt:lpstr>Arial Unicode MS</vt:lpstr>
      <vt:lpstr>Arial</vt:lpstr>
      <vt:lpstr>Arial Rounded MT Bold</vt:lpstr>
      <vt:lpstr>Berlin Sans FB</vt:lpstr>
      <vt:lpstr>Borealis</vt:lpstr>
      <vt:lpstr>Calibri</vt:lpstr>
      <vt:lpstr>Cambria</vt:lpstr>
      <vt:lpstr>Century Gothic</vt:lpstr>
      <vt:lpstr>Times New Roman</vt:lpstr>
      <vt:lpstr>Trebuchet MS</vt:lpstr>
      <vt:lpstr>Tw Cen MT</vt:lpstr>
      <vt:lpstr>Wingdings</vt:lpstr>
      <vt:lpstr>Circuito</vt:lpstr>
      <vt:lpstr>Proyecto final</vt:lpstr>
      <vt:lpstr>El porque del proyecto…</vt:lpstr>
      <vt:lpstr>Presentación de PowerPoint</vt:lpstr>
      <vt:lpstr>Objetivos Generales </vt:lpstr>
      <vt:lpstr>Presentación de PowerPoint</vt:lpstr>
      <vt:lpstr>Antecedentes </vt:lpstr>
      <vt:lpstr>Presentación de PowerPoint</vt:lpstr>
      <vt:lpstr>Presentación de PowerPoint</vt:lpstr>
      <vt:lpstr>UBICACIÓN GEOGRAFICA</vt:lpstr>
      <vt:lpstr>Presentación de PowerPoint</vt:lpstr>
      <vt:lpstr>Presentación de PowerPoint</vt:lpstr>
      <vt:lpstr>Presentación de PowerPoint</vt:lpstr>
      <vt:lpstr>Presentación de PowerPoint</vt:lpstr>
      <vt:lpstr>Presentación de PowerPoint</vt:lpstr>
      <vt:lpstr>Situación de las instalaciones</vt:lpstr>
      <vt:lpstr>Presentación de PowerPoint</vt:lpstr>
      <vt:lpstr>Presentación de PowerPoint</vt:lpstr>
      <vt:lpstr>Presentación de PowerPoint</vt:lpstr>
      <vt:lpstr>Beneficio de la interconexión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final</dc:title>
  <dc:creator>Rojitas</dc:creator>
  <cp:lastModifiedBy>Rojitas</cp:lastModifiedBy>
  <cp:revision>204</cp:revision>
  <dcterms:created xsi:type="dcterms:W3CDTF">2017-01-05T22:33:22Z</dcterms:created>
  <dcterms:modified xsi:type="dcterms:W3CDTF">2017-03-17T11:10:44Z</dcterms:modified>
</cp:coreProperties>
</file>