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4" r:id="rId26"/>
    <p:sldId id="299" r:id="rId27"/>
    <p:sldId id="279" r:id="rId28"/>
    <p:sldId id="280" r:id="rId29"/>
    <p:sldId id="297" r:id="rId30"/>
    <p:sldId id="281" r:id="rId31"/>
    <p:sldId id="282" r:id="rId32"/>
    <p:sldId id="300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5" r:id="rId42"/>
    <p:sldId id="291" r:id="rId43"/>
    <p:sldId id="292" r:id="rId4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A190E-13ED-4C04-AB6F-95AA1E2415E1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DE35787F-EFFA-4EEA-92CB-98750E29988A}">
      <dgm:prSet phldrT="[Texto]"/>
      <dgm:spPr/>
      <dgm:t>
        <a:bodyPr/>
        <a:lstStyle/>
        <a:p>
          <a:r>
            <a:rPr lang="es-ES" dirty="0" smtClean="0"/>
            <a:t>Recolección RSU </a:t>
          </a:r>
          <a:endParaRPr lang="es-ES" dirty="0"/>
        </a:p>
      </dgm:t>
    </dgm:pt>
    <dgm:pt modelId="{276D3138-29D6-42CA-852C-EB9DE8DD7CD0}" type="parTrans" cxnId="{AB2731EB-35F7-47BF-A1B3-AB66D68307E1}">
      <dgm:prSet/>
      <dgm:spPr/>
      <dgm:t>
        <a:bodyPr/>
        <a:lstStyle/>
        <a:p>
          <a:endParaRPr lang="es-ES"/>
        </a:p>
      </dgm:t>
    </dgm:pt>
    <dgm:pt modelId="{6F359B14-7DFF-49EC-8A89-DD011FD32891}" type="sibTrans" cxnId="{AB2731EB-35F7-47BF-A1B3-AB66D68307E1}">
      <dgm:prSet/>
      <dgm:spPr/>
      <dgm:t>
        <a:bodyPr/>
        <a:lstStyle/>
        <a:p>
          <a:endParaRPr lang="es-ES"/>
        </a:p>
      </dgm:t>
    </dgm:pt>
    <dgm:pt modelId="{D4B11835-CB81-412C-B7E2-D6129EA05D3E}">
      <dgm:prSet phldrT="[Texto]"/>
      <dgm:spPr/>
      <dgm:t>
        <a:bodyPr/>
        <a:lstStyle/>
        <a:p>
          <a:r>
            <a:rPr lang="es-ES" dirty="0" smtClean="0"/>
            <a:t>Relleno Sanitario</a:t>
          </a:r>
          <a:endParaRPr lang="es-ES" dirty="0"/>
        </a:p>
      </dgm:t>
    </dgm:pt>
    <dgm:pt modelId="{4C7F1203-E668-4153-B92F-92D8E5A4635F}" type="parTrans" cxnId="{5114FB19-74DA-489D-B3A1-98A74975569E}">
      <dgm:prSet/>
      <dgm:spPr/>
      <dgm:t>
        <a:bodyPr/>
        <a:lstStyle/>
        <a:p>
          <a:endParaRPr lang="es-ES"/>
        </a:p>
      </dgm:t>
    </dgm:pt>
    <dgm:pt modelId="{B561C70C-FC19-457D-BC61-0BD37F0EB1EC}" type="sibTrans" cxnId="{5114FB19-74DA-489D-B3A1-98A74975569E}">
      <dgm:prSet/>
      <dgm:spPr/>
      <dgm:t>
        <a:bodyPr/>
        <a:lstStyle/>
        <a:p>
          <a:endParaRPr lang="es-ES"/>
        </a:p>
      </dgm:t>
    </dgm:pt>
    <dgm:pt modelId="{CB2BBB9C-989F-4FA8-9741-F7CADFCC6601}" type="pres">
      <dgm:prSet presAssocID="{F38A190E-13ED-4C04-AB6F-95AA1E2415E1}" presName="Name0" presStyleCnt="0">
        <dgm:presLayoutVars>
          <dgm:dir/>
          <dgm:resizeHandles val="exact"/>
        </dgm:presLayoutVars>
      </dgm:prSet>
      <dgm:spPr/>
    </dgm:pt>
    <dgm:pt modelId="{3B42444C-FB54-4777-B8CA-0FC1E10F42C4}" type="pres">
      <dgm:prSet presAssocID="{DE35787F-EFFA-4EEA-92CB-98750E29988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F25CFB-9020-4414-856B-5306F2A2FC12}" type="pres">
      <dgm:prSet presAssocID="{6F359B14-7DFF-49EC-8A89-DD011FD32891}" presName="sibTrans" presStyleLbl="sibTrans2D1" presStyleIdx="0" presStyleCnt="1"/>
      <dgm:spPr/>
      <dgm:t>
        <a:bodyPr/>
        <a:lstStyle/>
        <a:p>
          <a:endParaRPr lang="es-ES"/>
        </a:p>
      </dgm:t>
    </dgm:pt>
    <dgm:pt modelId="{AD6B013D-D80D-409A-8AB7-7DBC5F28C8AE}" type="pres">
      <dgm:prSet presAssocID="{6F359B14-7DFF-49EC-8A89-DD011FD32891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AED6D0A4-B0D9-4A6D-ABE5-F1A9B6EEE626}" type="pres">
      <dgm:prSet presAssocID="{D4B11835-CB81-412C-B7E2-D6129EA05D3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C06740-B2E5-4299-B0D9-DFE07DFB88EE}" type="presOf" srcId="{D4B11835-CB81-412C-B7E2-D6129EA05D3E}" destId="{AED6D0A4-B0D9-4A6D-ABE5-F1A9B6EEE626}" srcOrd="0" destOrd="0" presId="urn:microsoft.com/office/officeart/2005/8/layout/process1"/>
    <dgm:cxn modelId="{AB2731EB-35F7-47BF-A1B3-AB66D68307E1}" srcId="{F38A190E-13ED-4C04-AB6F-95AA1E2415E1}" destId="{DE35787F-EFFA-4EEA-92CB-98750E29988A}" srcOrd="0" destOrd="0" parTransId="{276D3138-29D6-42CA-852C-EB9DE8DD7CD0}" sibTransId="{6F359B14-7DFF-49EC-8A89-DD011FD32891}"/>
    <dgm:cxn modelId="{1234DF0F-6F01-4D9D-AF7F-66081E36F97B}" type="presOf" srcId="{6F359B14-7DFF-49EC-8A89-DD011FD32891}" destId="{AD6B013D-D80D-409A-8AB7-7DBC5F28C8AE}" srcOrd="1" destOrd="0" presId="urn:microsoft.com/office/officeart/2005/8/layout/process1"/>
    <dgm:cxn modelId="{3101849D-633D-49B0-BC0C-155203B0A8B3}" type="presOf" srcId="{DE35787F-EFFA-4EEA-92CB-98750E29988A}" destId="{3B42444C-FB54-4777-B8CA-0FC1E10F42C4}" srcOrd="0" destOrd="0" presId="urn:microsoft.com/office/officeart/2005/8/layout/process1"/>
    <dgm:cxn modelId="{5114FB19-74DA-489D-B3A1-98A74975569E}" srcId="{F38A190E-13ED-4C04-AB6F-95AA1E2415E1}" destId="{D4B11835-CB81-412C-B7E2-D6129EA05D3E}" srcOrd="1" destOrd="0" parTransId="{4C7F1203-E668-4153-B92F-92D8E5A4635F}" sibTransId="{B561C70C-FC19-457D-BC61-0BD37F0EB1EC}"/>
    <dgm:cxn modelId="{A694D304-EE88-4899-B52B-0F70D9CD316F}" type="presOf" srcId="{F38A190E-13ED-4C04-AB6F-95AA1E2415E1}" destId="{CB2BBB9C-989F-4FA8-9741-F7CADFCC6601}" srcOrd="0" destOrd="0" presId="urn:microsoft.com/office/officeart/2005/8/layout/process1"/>
    <dgm:cxn modelId="{31349B38-F968-464C-A75D-B9D9CF03B794}" type="presOf" srcId="{6F359B14-7DFF-49EC-8A89-DD011FD32891}" destId="{D5F25CFB-9020-4414-856B-5306F2A2FC12}" srcOrd="0" destOrd="0" presId="urn:microsoft.com/office/officeart/2005/8/layout/process1"/>
    <dgm:cxn modelId="{3CC2B8A0-F018-4C50-86AF-B19D539EEBB6}" type="presParOf" srcId="{CB2BBB9C-989F-4FA8-9741-F7CADFCC6601}" destId="{3B42444C-FB54-4777-B8CA-0FC1E10F42C4}" srcOrd="0" destOrd="0" presId="urn:microsoft.com/office/officeart/2005/8/layout/process1"/>
    <dgm:cxn modelId="{24CFE27D-0D38-4B8B-8F39-0B6E657DBE95}" type="presParOf" srcId="{CB2BBB9C-989F-4FA8-9741-F7CADFCC6601}" destId="{D5F25CFB-9020-4414-856B-5306F2A2FC12}" srcOrd="1" destOrd="0" presId="urn:microsoft.com/office/officeart/2005/8/layout/process1"/>
    <dgm:cxn modelId="{D269F436-84BA-420F-AE12-FF29AF4912C0}" type="presParOf" srcId="{D5F25CFB-9020-4414-856B-5306F2A2FC12}" destId="{AD6B013D-D80D-409A-8AB7-7DBC5F28C8AE}" srcOrd="0" destOrd="0" presId="urn:microsoft.com/office/officeart/2005/8/layout/process1"/>
    <dgm:cxn modelId="{6196CB92-2369-4544-B5DB-63B790293DBD}" type="presParOf" srcId="{CB2BBB9C-989F-4FA8-9741-F7CADFCC6601}" destId="{AED6D0A4-B0D9-4A6D-ABE5-F1A9B6EEE6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A190E-13ED-4C04-AB6F-95AA1E2415E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</dgm:pt>
    <dgm:pt modelId="{DE35787F-EFFA-4EEA-92CB-98750E29988A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Recolección  Diferenciada RSU </a:t>
          </a:r>
          <a:endParaRPr lang="es-ES" dirty="0"/>
        </a:p>
      </dgm:t>
    </dgm:pt>
    <dgm:pt modelId="{276D3138-29D6-42CA-852C-EB9DE8DD7CD0}" type="parTrans" cxnId="{AB2731EB-35F7-47BF-A1B3-AB66D68307E1}">
      <dgm:prSet/>
      <dgm:spPr/>
      <dgm:t>
        <a:bodyPr/>
        <a:lstStyle/>
        <a:p>
          <a:endParaRPr lang="es-ES"/>
        </a:p>
      </dgm:t>
    </dgm:pt>
    <dgm:pt modelId="{6F359B14-7DFF-49EC-8A89-DD011FD32891}" type="sibTrans" cxnId="{AB2731EB-35F7-47BF-A1B3-AB66D68307E1}">
      <dgm:prSet/>
      <dgm:spPr/>
      <dgm:t>
        <a:bodyPr/>
        <a:lstStyle/>
        <a:p>
          <a:endParaRPr lang="es-ES"/>
        </a:p>
      </dgm:t>
    </dgm:pt>
    <dgm:pt modelId="{006FCF10-47D5-4355-9D2D-B994B191D345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Relleno Sanitario</a:t>
          </a:r>
          <a:endParaRPr lang="es-ES" dirty="0"/>
        </a:p>
      </dgm:t>
    </dgm:pt>
    <dgm:pt modelId="{8501C854-D89F-4E34-BC28-D4537F0F6CFB}" type="sibTrans" cxnId="{7324DCD1-27D8-4007-90BE-3C32BDF5F460}">
      <dgm:prSet/>
      <dgm:spPr/>
      <dgm:t>
        <a:bodyPr/>
        <a:lstStyle/>
        <a:p>
          <a:endParaRPr lang="es-ES"/>
        </a:p>
      </dgm:t>
    </dgm:pt>
    <dgm:pt modelId="{60E9D0D6-D281-449A-8963-72146190B4E9}" type="parTrans" cxnId="{7324DCD1-27D8-4007-90BE-3C32BDF5F460}">
      <dgm:prSet/>
      <dgm:spPr/>
      <dgm:t>
        <a:bodyPr/>
        <a:lstStyle/>
        <a:p>
          <a:endParaRPr lang="es-ES"/>
        </a:p>
      </dgm:t>
    </dgm:pt>
    <dgm:pt modelId="{D4B11835-CB81-412C-B7E2-D6129EA05D3E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Planta de Recuperación</a:t>
          </a:r>
          <a:endParaRPr lang="es-ES" dirty="0"/>
        </a:p>
      </dgm:t>
    </dgm:pt>
    <dgm:pt modelId="{B561C70C-FC19-457D-BC61-0BD37F0EB1EC}" type="sibTrans" cxnId="{5114FB19-74DA-489D-B3A1-98A74975569E}">
      <dgm:prSet/>
      <dgm:spPr/>
      <dgm:t>
        <a:bodyPr/>
        <a:lstStyle/>
        <a:p>
          <a:endParaRPr lang="es-ES"/>
        </a:p>
      </dgm:t>
    </dgm:pt>
    <dgm:pt modelId="{4C7F1203-E668-4153-B92F-92D8E5A4635F}" type="parTrans" cxnId="{5114FB19-74DA-489D-B3A1-98A74975569E}">
      <dgm:prSet/>
      <dgm:spPr/>
      <dgm:t>
        <a:bodyPr/>
        <a:lstStyle/>
        <a:p>
          <a:endParaRPr lang="es-ES"/>
        </a:p>
      </dgm:t>
    </dgm:pt>
    <dgm:pt modelId="{F55599C2-D3F9-4900-8956-BC5460A8C675}">
      <dgm:prSet/>
      <dgm:spPr>
        <a:solidFill>
          <a:srgbClr val="00B0F0"/>
        </a:solidFill>
      </dgm:spPr>
      <dgm:t>
        <a:bodyPr/>
        <a:lstStyle/>
        <a:p>
          <a:r>
            <a:rPr lang="es-ES" dirty="0" smtClean="0"/>
            <a:t>Compostaje</a:t>
          </a:r>
          <a:endParaRPr lang="es-ES" dirty="0"/>
        </a:p>
      </dgm:t>
    </dgm:pt>
    <dgm:pt modelId="{928A19CA-ABFD-426F-8E86-E5C1948855AB}" type="sibTrans" cxnId="{8F0C1FD0-6064-467F-B41A-1ABBE953E655}">
      <dgm:prSet/>
      <dgm:spPr/>
      <dgm:t>
        <a:bodyPr/>
        <a:lstStyle/>
        <a:p>
          <a:endParaRPr lang="es-ES"/>
        </a:p>
      </dgm:t>
    </dgm:pt>
    <dgm:pt modelId="{AA40151F-85CB-4B05-8485-E1DCFBC3AE52}" type="parTrans" cxnId="{8F0C1FD0-6064-467F-B41A-1ABBE953E655}">
      <dgm:prSet/>
      <dgm:spPr/>
      <dgm:t>
        <a:bodyPr/>
        <a:lstStyle/>
        <a:p>
          <a:endParaRPr lang="es-ES"/>
        </a:p>
      </dgm:t>
    </dgm:pt>
    <dgm:pt modelId="{263A2586-C58D-442A-A20B-CFC928FD671A}" type="pres">
      <dgm:prSet presAssocID="{F38A190E-13ED-4C04-AB6F-95AA1E241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0F68D5-1EDE-41AE-9380-A680B99A842F}" type="pres">
      <dgm:prSet presAssocID="{DE35787F-EFFA-4EEA-92CB-98750E29988A}" presName="hierRoot1" presStyleCnt="0">
        <dgm:presLayoutVars>
          <dgm:hierBranch val="init"/>
        </dgm:presLayoutVars>
      </dgm:prSet>
      <dgm:spPr/>
    </dgm:pt>
    <dgm:pt modelId="{C69F50DA-0E5B-43F8-B153-BF39728C108D}" type="pres">
      <dgm:prSet presAssocID="{DE35787F-EFFA-4EEA-92CB-98750E29988A}" presName="rootComposite1" presStyleCnt="0"/>
      <dgm:spPr/>
    </dgm:pt>
    <dgm:pt modelId="{466A0562-F0F1-4476-B088-A1DE8D5390CB}" type="pres">
      <dgm:prSet presAssocID="{DE35787F-EFFA-4EEA-92CB-98750E29988A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AE850-B217-4B14-9FF3-DB513BD3B3AC}" type="pres">
      <dgm:prSet presAssocID="{DE35787F-EFFA-4EEA-92CB-98750E29988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546A674-E92C-46A0-85E6-061409DDDA5C}" type="pres">
      <dgm:prSet presAssocID="{DE35787F-EFFA-4EEA-92CB-98750E29988A}" presName="hierChild2" presStyleCnt="0"/>
      <dgm:spPr/>
    </dgm:pt>
    <dgm:pt modelId="{CA4C4CF6-6970-4992-8433-649B1CF80B62}" type="pres">
      <dgm:prSet presAssocID="{DE35787F-EFFA-4EEA-92CB-98750E29988A}" presName="hierChild3" presStyleCnt="0"/>
      <dgm:spPr/>
    </dgm:pt>
    <dgm:pt modelId="{C2F24AD1-9EA4-4013-BA1D-09C342E44D5A}" type="pres">
      <dgm:prSet presAssocID="{D4B11835-CB81-412C-B7E2-D6129EA05D3E}" presName="hierRoot1" presStyleCnt="0">
        <dgm:presLayoutVars>
          <dgm:hierBranch val="init"/>
        </dgm:presLayoutVars>
      </dgm:prSet>
      <dgm:spPr/>
    </dgm:pt>
    <dgm:pt modelId="{18456430-1FC6-4B29-9225-341130A31F85}" type="pres">
      <dgm:prSet presAssocID="{D4B11835-CB81-412C-B7E2-D6129EA05D3E}" presName="rootComposite1" presStyleCnt="0"/>
      <dgm:spPr/>
    </dgm:pt>
    <dgm:pt modelId="{FBF1B156-0D88-43B1-BC75-DCE21B9021E2}" type="pres">
      <dgm:prSet presAssocID="{D4B11835-CB81-412C-B7E2-D6129EA05D3E}" presName="rootText1" presStyleLbl="node0" presStyleIdx="1" presStyleCnt="4" custLinFactNeighborX="34989" custLinFactNeighborY="-6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E79F5A-6444-4D4C-9FD6-B9C8620869BD}" type="pres">
      <dgm:prSet presAssocID="{D4B11835-CB81-412C-B7E2-D6129EA05D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23C2E1-5CFC-4194-AECF-D37E41054230}" type="pres">
      <dgm:prSet presAssocID="{D4B11835-CB81-412C-B7E2-D6129EA05D3E}" presName="hierChild2" presStyleCnt="0"/>
      <dgm:spPr/>
    </dgm:pt>
    <dgm:pt modelId="{AB4B96D6-7076-429F-A44E-A1402C248979}" type="pres">
      <dgm:prSet presAssocID="{D4B11835-CB81-412C-B7E2-D6129EA05D3E}" presName="hierChild3" presStyleCnt="0"/>
      <dgm:spPr/>
    </dgm:pt>
    <dgm:pt modelId="{92D6D19D-092E-4A2B-BAE8-4FAFF95BC7BF}" type="pres">
      <dgm:prSet presAssocID="{006FCF10-47D5-4355-9D2D-B994B191D345}" presName="hierRoot1" presStyleCnt="0">
        <dgm:presLayoutVars>
          <dgm:hierBranch val="init"/>
        </dgm:presLayoutVars>
      </dgm:prSet>
      <dgm:spPr/>
    </dgm:pt>
    <dgm:pt modelId="{3631DE4F-14D8-4CAF-94DA-302DB2AA9569}" type="pres">
      <dgm:prSet presAssocID="{006FCF10-47D5-4355-9D2D-B994B191D345}" presName="rootComposite1" presStyleCnt="0"/>
      <dgm:spPr/>
    </dgm:pt>
    <dgm:pt modelId="{E1EC2917-5F0F-42F1-B43A-6D73F4EBE7F0}" type="pres">
      <dgm:prSet presAssocID="{006FCF10-47D5-4355-9D2D-B994B191D345}" presName="rootText1" presStyleLbl="node0" presStyleIdx="2" presStyleCnt="4" custLinFactNeighborX="80634" custLinFactNeighborY="-60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0E8EC4-6622-45CF-A2DD-E626F1482E05}" type="pres">
      <dgm:prSet presAssocID="{006FCF10-47D5-4355-9D2D-B994B191D34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32E294A-24EC-48B5-96D2-470D93927366}" type="pres">
      <dgm:prSet presAssocID="{006FCF10-47D5-4355-9D2D-B994B191D345}" presName="hierChild2" presStyleCnt="0"/>
      <dgm:spPr/>
    </dgm:pt>
    <dgm:pt modelId="{E85F89A9-A6AA-4F45-AD9A-49AD69A489CC}" type="pres">
      <dgm:prSet presAssocID="{006FCF10-47D5-4355-9D2D-B994B191D345}" presName="hierChild3" presStyleCnt="0"/>
      <dgm:spPr/>
    </dgm:pt>
    <dgm:pt modelId="{CC1DF582-449B-4990-9087-B942BE5347E0}" type="pres">
      <dgm:prSet presAssocID="{F55599C2-D3F9-4900-8956-BC5460A8C675}" presName="hierRoot1" presStyleCnt="0">
        <dgm:presLayoutVars>
          <dgm:hierBranch val="init"/>
        </dgm:presLayoutVars>
      </dgm:prSet>
      <dgm:spPr/>
    </dgm:pt>
    <dgm:pt modelId="{E2B2F030-78B9-4285-A43C-3EBECC9D599E}" type="pres">
      <dgm:prSet presAssocID="{F55599C2-D3F9-4900-8956-BC5460A8C675}" presName="rootComposite1" presStyleCnt="0"/>
      <dgm:spPr/>
    </dgm:pt>
    <dgm:pt modelId="{D12E2C84-0620-493D-8205-96AB40088CB3}" type="pres">
      <dgm:prSet presAssocID="{F55599C2-D3F9-4900-8956-BC5460A8C675}" presName="rootText1" presStyleLbl="node0" presStyleIdx="3" presStyleCnt="4" custLinFactX="-100000" custLinFactNeighborX="-107011" custLinFactNeighborY="58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FFC58F-EC75-472C-B714-9E704376E264}" type="pres">
      <dgm:prSet presAssocID="{F55599C2-D3F9-4900-8956-BC5460A8C6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4FB8C9-0BFF-400E-B7D7-4B972320E557}" type="pres">
      <dgm:prSet presAssocID="{F55599C2-D3F9-4900-8956-BC5460A8C675}" presName="hierChild2" presStyleCnt="0"/>
      <dgm:spPr/>
    </dgm:pt>
    <dgm:pt modelId="{18A53ACA-FA1E-4D7E-872D-F8E1F1FEAF7D}" type="pres">
      <dgm:prSet presAssocID="{F55599C2-D3F9-4900-8956-BC5460A8C675}" presName="hierChild3" presStyleCnt="0"/>
      <dgm:spPr/>
    </dgm:pt>
  </dgm:ptLst>
  <dgm:cxnLst>
    <dgm:cxn modelId="{AB2731EB-35F7-47BF-A1B3-AB66D68307E1}" srcId="{F38A190E-13ED-4C04-AB6F-95AA1E2415E1}" destId="{DE35787F-EFFA-4EEA-92CB-98750E29988A}" srcOrd="0" destOrd="0" parTransId="{276D3138-29D6-42CA-852C-EB9DE8DD7CD0}" sibTransId="{6F359B14-7DFF-49EC-8A89-DD011FD32891}"/>
    <dgm:cxn modelId="{290086DD-42F4-4BA3-BA4B-8322622A44B0}" type="presOf" srcId="{DE35787F-EFFA-4EEA-92CB-98750E29988A}" destId="{539AE850-B217-4B14-9FF3-DB513BD3B3AC}" srcOrd="1" destOrd="0" presId="urn:microsoft.com/office/officeart/2005/8/layout/orgChart1"/>
    <dgm:cxn modelId="{51889A30-9D62-4E4D-9621-9CDE300BF4B2}" type="presOf" srcId="{D4B11835-CB81-412C-B7E2-D6129EA05D3E}" destId="{F9E79F5A-6444-4D4C-9FD6-B9C8620869BD}" srcOrd="1" destOrd="0" presId="urn:microsoft.com/office/officeart/2005/8/layout/orgChart1"/>
    <dgm:cxn modelId="{13AFC223-EBBC-4B15-BF1A-DF46AD5604AB}" type="presOf" srcId="{006FCF10-47D5-4355-9D2D-B994B191D345}" destId="{850E8EC4-6622-45CF-A2DD-E626F1482E05}" srcOrd="1" destOrd="0" presId="urn:microsoft.com/office/officeart/2005/8/layout/orgChart1"/>
    <dgm:cxn modelId="{BFC425EF-A2C3-4CA4-BC2B-622F48DB9525}" type="presOf" srcId="{D4B11835-CB81-412C-B7E2-D6129EA05D3E}" destId="{FBF1B156-0D88-43B1-BC75-DCE21B9021E2}" srcOrd="0" destOrd="0" presId="urn:microsoft.com/office/officeart/2005/8/layout/orgChart1"/>
    <dgm:cxn modelId="{E496346A-1424-4A5D-8201-E895EACA7517}" type="presOf" srcId="{F55599C2-D3F9-4900-8956-BC5460A8C675}" destId="{D12E2C84-0620-493D-8205-96AB40088CB3}" srcOrd="0" destOrd="0" presId="urn:microsoft.com/office/officeart/2005/8/layout/orgChart1"/>
    <dgm:cxn modelId="{7324DCD1-27D8-4007-90BE-3C32BDF5F460}" srcId="{F38A190E-13ED-4C04-AB6F-95AA1E2415E1}" destId="{006FCF10-47D5-4355-9D2D-B994B191D345}" srcOrd="2" destOrd="0" parTransId="{60E9D0D6-D281-449A-8963-72146190B4E9}" sibTransId="{8501C854-D89F-4E34-BC28-D4537F0F6CFB}"/>
    <dgm:cxn modelId="{A7A60416-D105-48A8-84B6-19CF2F8F45BF}" type="presOf" srcId="{F38A190E-13ED-4C04-AB6F-95AA1E2415E1}" destId="{263A2586-C58D-442A-A20B-CFC928FD671A}" srcOrd="0" destOrd="0" presId="urn:microsoft.com/office/officeart/2005/8/layout/orgChart1"/>
    <dgm:cxn modelId="{5114FB19-74DA-489D-B3A1-98A74975569E}" srcId="{F38A190E-13ED-4C04-AB6F-95AA1E2415E1}" destId="{D4B11835-CB81-412C-B7E2-D6129EA05D3E}" srcOrd="1" destOrd="0" parTransId="{4C7F1203-E668-4153-B92F-92D8E5A4635F}" sibTransId="{B561C70C-FC19-457D-BC61-0BD37F0EB1EC}"/>
    <dgm:cxn modelId="{16B9F150-1058-45C2-BB19-B8A48BE5967F}" type="presOf" srcId="{F55599C2-D3F9-4900-8956-BC5460A8C675}" destId="{24FFC58F-EC75-472C-B714-9E704376E264}" srcOrd="1" destOrd="0" presId="urn:microsoft.com/office/officeart/2005/8/layout/orgChart1"/>
    <dgm:cxn modelId="{5DEB9867-6936-4EA0-8AD0-AACCB829D0A9}" type="presOf" srcId="{DE35787F-EFFA-4EEA-92CB-98750E29988A}" destId="{466A0562-F0F1-4476-B088-A1DE8D5390CB}" srcOrd="0" destOrd="0" presId="urn:microsoft.com/office/officeart/2005/8/layout/orgChart1"/>
    <dgm:cxn modelId="{A3348C7C-23BA-4353-843F-15E56092EA89}" type="presOf" srcId="{006FCF10-47D5-4355-9D2D-B994B191D345}" destId="{E1EC2917-5F0F-42F1-B43A-6D73F4EBE7F0}" srcOrd="0" destOrd="0" presId="urn:microsoft.com/office/officeart/2005/8/layout/orgChart1"/>
    <dgm:cxn modelId="{8F0C1FD0-6064-467F-B41A-1ABBE953E655}" srcId="{F38A190E-13ED-4C04-AB6F-95AA1E2415E1}" destId="{F55599C2-D3F9-4900-8956-BC5460A8C675}" srcOrd="3" destOrd="0" parTransId="{AA40151F-85CB-4B05-8485-E1DCFBC3AE52}" sibTransId="{928A19CA-ABFD-426F-8E86-E5C1948855AB}"/>
    <dgm:cxn modelId="{35CB2C4E-41E2-483C-9AE9-75C16C8C93A3}" type="presParOf" srcId="{263A2586-C58D-442A-A20B-CFC928FD671A}" destId="{930F68D5-1EDE-41AE-9380-A680B99A842F}" srcOrd="0" destOrd="0" presId="urn:microsoft.com/office/officeart/2005/8/layout/orgChart1"/>
    <dgm:cxn modelId="{895472A5-37B5-4561-BD81-B574D15F9C82}" type="presParOf" srcId="{930F68D5-1EDE-41AE-9380-A680B99A842F}" destId="{C69F50DA-0E5B-43F8-B153-BF39728C108D}" srcOrd="0" destOrd="0" presId="urn:microsoft.com/office/officeart/2005/8/layout/orgChart1"/>
    <dgm:cxn modelId="{20D4C184-57BA-49D4-BBE3-2D28AD420CFD}" type="presParOf" srcId="{C69F50DA-0E5B-43F8-B153-BF39728C108D}" destId="{466A0562-F0F1-4476-B088-A1DE8D5390CB}" srcOrd="0" destOrd="0" presId="urn:microsoft.com/office/officeart/2005/8/layout/orgChart1"/>
    <dgm:cxn modelId="{074FC559-7C56-4173-8B65-FCFFD991B583}" type="presParOf" srcId="{C69F50DA-0E5B-43F8-B153-BF39728C108D}" destId="{539AE850-B217-4B14-9FF3-DB513BD3B3AC}" srcOrd="1" destOrd="0" presId="urn:microsoft.com/office/officeart/2005/8/layout/orgChart1"/>
    <dgm:cxn modelId="{7209B500-FD72-405E-8C96-8FE3433AB6ED}" type="presParOf" srcId="{930F68D5-1EDE-41AE-9380-A680B99A842F}" destId="{A546A674-E92C-46A0-85E6-061409DDDA5C}" srcOrd="1" destOrd="0" presId="urn:microsoft.com/office/officeart/2005/8/layout/orgChart1"/>
    <dgm:cxn modelId="{F5A7CC0C-18D0-4A18-956E-91A5B5E0EF7A}" type="presParOf" srcId="{930F68D5-1EDE-41AE-9380-A680B99A842F}" destId="{CA4C4CF6-6970-4992-8433-649B1CF80B62}" srcOrd="2" destOrd="0" presId="urn:microsoft.com/office/officeart/2005/8/layout/orgChart1"/>
    <dgm:cxn modelId="{BE010BD3-DEF7-4163-9A9A-7AA509A8ADE3}" type="presParOf" srcId="{263A2586-C58D-442A-A20B-CFC928FD671A}" destId="{C2F24AD1-9EA4-4013-BA1D-09C342E44D5A}" srcOrd="1" destOrd="0" presId="urn:microsoft.com/office/officeart/2005/8/layout/orgChart1"/>
    <dgm:cxn modelId="{731BEC5C-8E8E-4E28-9DB5-987E24713011}" type="presParOf" srcId="{C2F24AD1-9EA4-4013-BA1D-09C342E44D5A}" destId="{18456430-1FC6-4B29-9225-341130A31F85}" srcOrd="0" destOrd="0" presId="urn:microsoft.com/office/officeart/2005/8/layout/orgChart1"/>
    <dgm:cxn modelId="{B807062D-AAD9-4DE0-9C5A-AC822C51AFA5}" type="presParOf" srcId="{18456430-1FC6-4B29-9225-341130A31F85}" destId="{FBF1B156-0D88-43B1-BC75-DCE21B9021E2}" srcOrd="0" destOrd="0" presId="urn:microsoft.com/office/officeart/2005/8/layout/orgChart1"/>
    <dgm:cxn modelId="{8C7BCE24-3DE4-4B47-93B7-C6F7A2E95F19}" type="presParOf" srcId="{18456430-1FC6-4B29-9225-341130A31F85}" destId="{F9E79F5A-6444-4D4C-9FD6-B9C8620869BD}" srcOrd="1" destOrd="0" presId="urn:microsoft.com/office/officeart/2005/8/layout/orgChart1"/>
    <dgm:cxn modelId="{44771EA9-B2D5-4601-AE3B-7CDC14344C06}" type="presParOf" srcId="{C2F24AD1-9EA4-4013-BA1D-09C342E44D5A}" destId="{A323C2E1-5CFC-4194-AECF-D37E41054230}" srcOrd="1" destOrd="0" presId="urn:microsoft.com/office/officeart/2005/8/layout/orgChart1"/>
    <dgm:cxn modelId="{FDF8DE27-66E5-458E-BDB6-BCBCC55F8BD1}" type="presParOf" srcId="{C2F24AD1-9EA4-4013-BA1D-09C342E44D5A}" destId="{AB4B96D6-7076-429F-A44E-A1402C248979}" srcOrd="2" destOrd="0" presId="urn:microsoft.com/office/officeart/2005/8/layout/orgChart1"/>
    <dgm:cxn modelId="{275E0C80-22D8-4823-A84E-D19E80245746}" type="presParOf" srcId="{263A2586-C58D-442A-A20B-CFC928FD671A}" destId="{92D6D19D-092E-4A2B-BAE8-4FAFF95BC7BF}" srcOrd="2" destOrd="0" presId="urn:microsoft.com/office/officeart/2005/8/layout/orgChart1"/>
    <dgm:cxn modelId="{9ADFF2D5-D85C-4FD9-8615-50BEDA364CD4}" type="presParOf" srcId="{92D6D19D-092E-4A2B-BAE8-4FAFF95BC7BF}" destId="{3631DE4F-14D8-4CAF-94DA-302DB2AA9569}" srcOrd="0" destOrd="0" presId="urn:microsoft.com/office/officeart/2005/8/layout/orgChart1"/>
    <dgm:cxn modelId="{5FE4273C-135E-42DC-AD5B-6B476F98331C}" type="presParOf" srcId="{3631DE4F-14D8-4CAF-94DA-302DB2AA9569}" destId="{E1EC2917-5F0F-42F1-B43A-6D73F4EBE7F0}" srcOrd="0" destOrd="0" presId="urn:microsoft.com/office/officeart/2005/8/layout/orgChart1"/>
    <dgm:cxn modelId="{DABD92AC-FF24-499C-9E0B-373408A49172}" type="presParOf" srcId="{3631DE4F-14D8-4CAF-94DA-302DB2AA9569}" destId="{850E8EC4-6622-45CF-A2DD-E626F1482E05}" srcOrd="1" destOrd="0" presId="urn:microsoft.com/office/officeart/2005/8/layout/orgChart1"/>
    <dgm:cxn modelId="{8179918F-E6C4-46F3-8F91-C8395EFAF373}" type="presParOf" srcId="{92D6D19D-092E-4A2B-BAE8-4FAFF95BC7BF}" destId="{E32E294A-24EC-48B5-96D2-470D93927366}" srcOrd="1" destOrd="0" presId="urn:microsoft.com/office/officeart/2005/8/layout/orgChart1"/>
    <dgm:cxn modelId="{3E0E27A1-BD29-4315-B38E-1DBAE030C914}" type="presParOf" srcId="{92D6D19D-092E-4A2B-BAE8-4FAFF95BC7BF}" destId="{E85F89A9-A6AA-4F45-AD9A-49AD69A489CC}" srcOrd="2" destOrd="0" presId="urn:microsoft.com/office/officeart/2005/8/layout/orgChart1"/>
    <dgm:cxn modelId="{5D4C767E-B754-40BD-8766-BA5157E37EA9}" type="presParOf" srcId="{263A2586-C58D-442A-A20B-CFC928FD671A}" destId="{CC1DF582-449B-4990-9087-B942BE5347E0}" srcOrd="3" destOrd="0" presId="urn:microsoft.com/office/officeart/2005/8/layout/orgChart1"/>
    <dgm:cxn modelId="{1CC797DF-2343-4523-A6CF-D2B25C4E3E23}" type="presParOf" srcId="{CC1DF582-449B-4990-9087-B942BE5347E0}" destId="{E2B2F030-78B9-4285-A43C-3EBECC9D599E}" srcOrd="0" destOrd="0" presId="urn:microsoft.com/office/officeart/2005/8/layout/orgChart1"/>
    <dgm:cxn modelId="{CAF5B05A-90F2-4A6B-A26D-8DCA4E3EDB4A}" type="presParOf" srcId="{E2B2F030-78B9-4285-A43C-3EBECC9D599E}" destId="{D12E2C84-0620-493D-8205-96AB40088CB3}" srcOrd="0" destOrd="0" presId="urn:microsoft.com/office/officeart/2005/8/layout/orgChart1"/>
    <dgm:cxn modelId="{ACBCF452-C425-4AD4-8D6B-0FE5624CDB11}" type="presParOf" srcId="{E2B2F030-78B9-4285-A43C-3EBECC9D599E}" destId="{24FFC58F-EC75-472C-B714-9E704376E264}" srcOrd="1" destOrd="0" presId="urn:microsoft.com/office/officeart/2005/8/layout/orgChart1"/>
    <dgm:cxn modelId="{11584EDF-77E8-4613-86CE-B46C313083F4}" type="presParOf" srcId="{CC1DF582-449B-4990-9087-B942BE5347E0}" destId="{854FB8C9-0BFF-400E-B7D7-4B972320E557}" srcOrd="1" destOrd="0" presId="urn:microsoft.com/office/officeart/2005/8/layout/orgChart1"/>
    <dgm:cxn modelId="{2C6DCC5D-A1AC-4FEC-B6B8-C77F1AA24B89}" type="presParOf" srcId="{CC1DF582-449B-4990-9087-B942BE5347E0}" destId="{18A53ACA-FA1E-4D7E-872D-F8E1F1FEAF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2444C-FB54-4777-B8CA-0FC1E10F42C4}">
      <dsp:nvSpPr>
        <dsp:cNvPr id="0" name=""/>
        <dsp:cNvSpPr/>
      </dsp:nvSpPr>
      <dsp:spPr>
        <a:xfrm>
          <a:off x="1251" y="0"/>
          <a:ext cx="2669253" cy="86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Recolección RSU </a:t>
          </a:r>
          <a:endParaRPr lang="es-ES" sz="2700" kern="1200" dirty="0"/>
        </a:p>
      </dsp:txBody>
      <dsp:txXfrm>
        <a:off x="26560" y="25309"/>
        <a:ext cx="2618635" cy="813478"/>
      </dsp:txXfrm>
    </dsp:sp>
    <dsp:sp modelId="{D5F25CFB-9020-4414-856B-5306F2A2FC12}">
      <dsp:nvSpPr>
        <dsp:cNvPr id="0" name=""/>
        <dsp:cNvSpPr/>
      </dsp:nvSpPr>
      <dsp:spPr>
        <a:xfrm>
          <a:off x="2937430" y="101060"/>
          <a:ext cx="565881" cy="6619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2937430" y="233455"/>
        <a:ext cx="396117" cy="397184"/>
      </dsp:txXfrm>
    </dsp:sp>
    <dsp:sp modelId="{AED6D0A4-B0D9-4A6D-ABE5-F1A9B6EEE626}">
      <dsp:nvSpPr>
        <dsp:cNvPr id="0" name=""/>
        <dsp:cNvSpPr/>
      </dsp:nvSpPr>
      <dsp:spPr>
        <a:xfrm>
          <a:off x="3738206" y="0"/>
          <a:ext cx="2669253" cy="86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Relleno Sanitario</a:t>
          </a:r>
          <a:endParaRPr lang="es-ES" sz="2700" kern="1200" dirty="0"/>
        </a:p>
      </dsp:txBody>
      <dsp:txXfrm>
        <a:off x="3763515" y="25309"/>
        <a:ext cx="2618635" cy="813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A0562-F0F1-4476-B088-A1DE8D5390CB}">
      <dsp:nvSpPr>
        <dsp:cNvPr id="0" name=""/>
        <dsp:cNvSpPr/>
      </dsp:nvSpPr>
      <dsp:spPr>
        <a:xfrm>
          <a:off x="3315" y="482407"/>
          <a:ext cx="1382739" cy="69136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Recolección  Diferenciada RSU </a:t>
          </a:r>
          <a:endParaRPr lang="es-ES" sz="1600" kern="1200" dirty="0"/>
        </a:p>
      </dsp:txBody>
      <dsp:txXfrm>
        <a:off x="3315" y="482407"/>
        <a:ext cx="1382739" cy="691369"/>
      </dsp:txXfrm>
    </dsp:sp>
    <dsp:sp modelId="{FBF1B156-0D88-43B1-BC75-DCE21B9021E2}">
      <dsp:nvSpPr>
        <dsp:cNvPr id="0" name=""/>
        <dsp:cNvSpPr/>
      </dsp:nvSpPr>
      <dsp:spPr>
        <a:xfrm>
          <a:off x="2160235" y="49817"/>
          <a:ext cx="1382739" cy="6913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Planta de Recuperación</a:t>
          </a:r>
          <a:endParaRPr lang="es-ES" sz="1600" kern="1200" dirty="0"/>
        </a:p>
      </dsp:txBody>
      <dsp:txXfrm>
        <a:off x="2160235" y="49817"/>
        <a:ext cx="1382739" cy="691369"/>
      </dsp:txXfrm>
    </dsp:sp>
    <dsp:sp modelId="{E1EC2917-5F0F-42F1-B43A-6D73F4EBE7F0}">
      <dsp:nvSpPr>
        <dsp:cNvPr id="0" name=""/>
        <dsp:cNvSpPr/>
      </dsp:nvSpPr>
      <dsp:spPr>
        <a:xfrm>
          <a:off x="4464501" y="62179"/>
          <a:ext cx="1382739" cy="69136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Relleno Sanitario</a:t>
          </a:r>
          <a:endParaRPr lang="es-ES" sz="1600" kern="1200" dirty="0"/>
        </a:p>
      </dsp:txBody>
      <dsp:txXfrm>
        <a:off x="4464501" y="62179"/>
        <a:ext cx="1382739" cy="691369"/>
      </dsp:txXfrm>
    </dsp:sp>
    <dsp:sp modelId="{D12E2C84-0620-493D-8205-96AB40088CB3}">
      <dsp:nvSpPr>
        <dsp:cNvPr id="0" name=""/>
        <dsp:cNvSpPr/>
      </dsp:nvSpPr>
      <dsp:spPr>
        <a:xfrm>
          <a:off x="2160235" y="883996"/>
          <a:ext cx="1382739" cy="6913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Compostaje</a:t>
          </a:r>
          <a:endParaRPr lang="es-ES" sz="1600" kern="1200" dirty="0"/>
        </a:p>
      </dsp:txBody>
      <dsp:txXfrm>
        <a:off x="2160235" y="883996"/>
        <a:ext cx="1382739" cy="69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3085120"/>
      </p:ext>
    </p:extLst>
  </p:cSld>
  <p:clrMapOvr>
    <a:masterClrMapping/>
  </p:clrMapOvr>
  <p:transition spd="slow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9913559"/>
      </p:ext>
    </p:extLst>
  </p:cSld>
  <p:clrMapOvr>
    <a:masterClrMapping/>
  </p:clrMapOvr>
  <p:transition spd="slow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642048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3240622"/>
      </p:ext>
    </p:extLst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6168786"/>
      </p:ext>
    </p:extLst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106191"/>
      </p:ext>
    </p:extLst>
  </p:cSld>
  <p:clrMapOvr>
    <a:masterClrMapping/>
  </p:clrMapOvr>
  <p:transition spd="slow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7934753"/>
      </p:ext>
    </p:extLst>
  </p:cSld>
  <p:clrMapOvr>
    <a:masterClrMapping/>
  </p:clrMapOvr>
  <p:transition spd="slow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7225585"/>
      </p:ext>
    </p:extLst>
  </p:cSld>
  <p:clrMapOvr>
    <a:masterClrMapping/>
  </p:clrMapOvr>
  <p:transition spd="slow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2759672"/>
      </p:ext>
    </p:extLst>
  </p:cSld>
  <p:clrMapOvr>
    <a:masterClrMapping/>
  </p:clrMapOvr>
  <p:transition spd="slow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3163244"/>
      </p:ext>
    </p:extLst>
  </p:cSld>
  <p:clrMapOvr>
    <a:masterClrMapping/>
  </p:clrMapOvr>
  <p:transition spd="slow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499496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9EC5-7689-40CD-9018-B6996DE67CB5}" type="datetimeFigureOut">
              <a:rPr lang="es-AR" smtClean="0"/>
              <a:t>18/12/2019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F6F2-02B9-4B94-86A4-9FC2FAD024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157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480255"/>
            <a:ext cx="6804248" cy="2795160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Diseño de una Planta de Tratamiento de Residuos Solidos Urbanos  para la Ciudad de Gálvez</a:t>
            </a:r>
            <a:endParaRPr lang="es-AR" sz="3600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-29511" y="6072344"/>
            <a:ext cx="4667092" cy="785656"/>
          </a:xfrm>
        </p:spPr>
        <p:txBody>
          <a:bodyPr>
            <a:normAutofit fontScale="77500" lnSpcReduction="20000"/>
          </a:bodyPr>
          <a:lstStyle/>
          <a:p>
            <a:endParaRPr lang="es-AR" dirty="0" smtClean="0">
              <a:solidFill>
                <a:schemeClr val="tx1"/>
              </a:solidFill>
            </a:endParaRPr>
          </a:p>
          <a:p>
            <a:r>
              <a:rPr lang="es-AR" i="1" u="sng" dirty="0" smtClean="0">
                <a:solidFill>
                  <a:schemeClr val="tx1"/>
                </a:solidFill>
              </a:rPr>
              <a:t>Autor</a:t>
            </a:r>
            <a:r>
              <a:rPr lang="es-AR" dirty="0" smtClean="0">
                <a:solidFill>
                  <a:schemeClr val="tx1"/>
                </a:solidFill>
              </a:rPr>
              <a:t>: </a:t>
            </a:r>
            <a:r>
              <a:rPr lang="es-AR" i="1" dirty="0" smtClean="0">
                <a:solidFill>
                  <a:schemeClr val="tx1"/>
                </a:solidFill>
              </a:rPr>
              <a:t>Ribas, Gonzalo</a:t>
            </a:r>
            <a:endParaRPr lang="es-AR" i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66" y="19275"/>
            <a:ext cx="1174934" cy="1384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7835445" y="1370004"/>
            <a:ext cx="1331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b="1" i="1" dirty="0" smtClean="0"/>
              <a:t>UNIVERSIDAD TECNOLOGICA NACIONAL</a:t>
            </a:r>
          </a:p>
          <a:p>
            <a:pPr algn="ctr"/>
            <a:r>
              <a:rPr lang="es-AR" sz="1000" b="1" i="1" dirty="0" smtClean="0"/>
              <a:t>FACULTAD </a:t>
            </a:r>
          </a:p>
          <a:p>
            <a:pPr algn="ctr"/>
            <a:r>
              <a:rPr lang="es-AR" sz="1000" b="1" i="1" dirty="0" smtClean="0"/>
              <a:t>REGIONAL </a:t>
            </a:r>
          </a:p>
          <a:p>
            <a:pPr algn="ctr"/>
            <a:r>
              <a:rPr lang="es-AR" sz="1000" b="1" i="1" dirty="0" smtClean="0"/>
              <a:t>PARANÁ</a:t>
            </a:r>
            <a:endParaRPr lang="es-AR" sz="1000" b="1" i="1" dirty="0"/>
          </a:p>
        </p:txBody>
      </p:sp>
      <p:sp>
        <p:nvSpPr>
          <p:cNvPr id="3" name="2 Rectángulo"/>
          <p:cNvSpPr/>
          <p:nvPr/>
        </p:nvSpPr>
        <p:spPr>
          <a:xfrm>
            <a:off x="251520" y="3937411"/>
            <a:ext cx="4766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i="1" dirty="0"/>
              <a:t>Ingeniería Electromecánica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96" y="3645024"/>
            <a:ext cx="39255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3 – Ante Proyecto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9"/>
            <a:ext cx="6984776" cy="223224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Recolección			Bolsitas </a:t>
            </a:r>
          </a:p>
          <a:p>
            <a:pPr marL="0" indent="0">
              <a:buNone/>
            </a:pPr>
            <a:r>
              <a:rPr lang="es-ES" sz="2000" dirty="0" smtClean="0"/>
              <a:t>				Sistema Pasadena (OSOS)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			Descartes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Disposición Final:</a:t>
            </a:r>
            <a:r>
              <a:rPr lang="es-ES" sz="2000" dirty="0"/>
              <a:t> </a:t>
            </a:r>
            <a:r>
              <a:rPr lang="es-ES" sz="2000" dirty="0" smtClean="0"/>
              <a:t>Basural a Cielo Abierto</a:t>
            </a:r>
          </a:p>
          <a:p>
            <a:endParaRPr lang="es-ES" sz="2400" dirty="0"/>
          </a:p>
          <a:p>
            <a:endParaRPr lang="es-ES" sz="24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785918"/>
            <a:ext cx="612068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- </a:t>
            </a:r>
            <a:r>
              <a:rPr lang="es-ES" i="1" u="sng" dirty="0" smtClean="0"/>
              <a:t>Diagnostico de la Situación Actual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627784" y="227687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2627784" y="263691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627784" y="299695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627784" y="2276872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2195736" y="2276872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73832" y="4941168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Conclusión: Manejo Inadecuado de los RSU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9547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3 – Ante Proyecto</a:t>
            </a:r>
            <a:endParaRPr lang="es-ES" i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785918"/>
            <a:ext cx="612068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- </a:t>
            </a:r>
            <a:r>
              <a:rPr lang="es-ES" i="1" u="sng" dirty="0" smtClean="0"/>
              <a:t>Propuestas de Soluciones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49129113"/>
              </p:ext>
            </p:extLst>
          </p:nvPr>
        </p:nvGraphicFramePr>
        <p:xfrm>
          <a:off x="1475656" y="1916832"/>
          <a:ext cx="64087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95536" y="306896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Ventajas:</a:t>
            </a:r>
          </a:p>
          <a:p>
            <a:endParaRPr lang="es-ES" b="1" dirty="0"/>
          </a:p>
          <a:p>
            <a:endParaRPr lang="es-E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Inversión Inicial Inferior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Menos Costos de Operación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Recupera Gas Metano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Mano de Obra Poco Calificada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25370" y="3068960"/>
            <a:ext cx="4139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Desventajas</a:t>
            </a:r>
          </a:p>
          <a:p>
            <a:endParaRPr lang="es-ES" b="1" dirty="0"/>
          </a:p>
          <a:p>
            <a:endParaRPr lang="es-ES" b="1" dirty="0" smtClean="0"/>
          </a:p>
          <a:p>
            <a:pPr marL="285750" indent="-285750">
              <a:buFont typeface="Calibri" pitchFamily="34" charset="0"/>
              <a:buChar char="x"/>
            </a:pPr>
            <a:r>
              <a:rPr lang="es-ES" dirty="0" smtClean="0"/>
              <a:t>Exige Áreas Extensas</a:t>
            </a:r>
          </a:p>
          <a:p>
            <a:pPr marL="285750" indent="-285750">
              <a:buFont typeface="Calibri" pitchFamily="34" charset="0"/>
              <a:buChar char="x"/>
            </a:pPr>
            <a:endParaRPr lang="es-ES" dirty="0" smtClean="0"/>
          </a:p>
          <a:p>
            <a:pPr marL="285750" indent="-285750">
              <a:buFont typeface="Calibri" pitchFamily="34" charset="0"/>
              <a:buChar char="x"/>
            </a:pPr>
            <a:r>
              <a:rPr lang="es-ES" dirty="0" smtClean="0"/>
              <a:t>Malos Olores</a:t>
            </a:r>
          </a:p>
          <a:p>
            <a:pPr marL="285750" indent="-285750">
              <a:buFont typeface="Calibri" pitchFamily="34" charset="0"/>
              <a:buChar char="x"/>
            </a:pPr>
            <a:endParaRPr lang="es-ES" dirty="0" smtClean="0"/>
          </a:p>
          <a:p>
            <a:pPr marL="285750" indent="-285750">
              <a:buFont typeface="Calibri" pitchFamily="34" charset="0"/>
              <a:buChar char="x"/>
            </a:pPr>
            <a:r>
              <a:rPr lang="es-ES" dirty="0" smtClean="0"/>
              <a:t>Uso Ineficiente de los RSU</a:t>
            </a:r>
          </a:p>
          <a:p>
            <a:pPr marL="285750" indent="-285750">
              <a:buFont typeface="Calibri" pitchFamily="34" charset="0"/>
              <a:buChar char="x"/>
            </a:pPr>
            <a:endParaRPr lang="es-ES" dirty="0" smtClean="0"/>
          </a:p>
          <a:p>
            <a:pPr marL="285750" indent="-285750">
              <a:buFont typeface="Calibri" pitchFamily="34" charset="0"/>
              <a:buChar char="x"/>
            </a:pPr>
            <a:r>
              <a:rPr lang="es-ES" dirty="0" smtClean="0"/>
              <a:t>Generan Efluentes Líquidos y Gaseosos</a:t>
            </a:r>
          </a:p>
          <a:p>
            <a:pPr marL="285750" indent="-285750">
              <a:buFont typeface="Calibri" pitchFamily="34" charset="0"/>
              <a:buChar char="x"/>
            </a:pPr>
            <a:endParaRPr lang="es-ES" dirty="0"/>
          </a:p>
          <a:p>
            <a:pPr marL="285750" indent="-285750">
              <a:buFont typeface="Calibri" pitchFamily="34" charset="0"/>
              <a:buChar char="x"/>
            </a:pPr>
            <a:r>
              <a:rPr lang="es-ES" dirty="0" smtClean="0"/>
              <a:t>Mala Percepción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91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3 – Ante Proyecto</a:t>
            </a:r>
            <a:endParaRPr lang="es-ES" i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785918"/>
            <a:ext cx="612068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- </a:t>
            </a:r>
            <a:r>
              <a:rPr lang="es-ES" i="1" u="sng" dirty="0" smtClean="0"/>
              <a:t>Propuestas de Soluciones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14560934"/>
              </p:ext>
            </p:extLst>
          </p:nvPr>
        </p:nvGraphicFramePr>
        <p:xfrm>
          <a:off x="1475656" y="1546756"/>
          <a:ext cx="640871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95536" y="3501008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Ventajas:</a:t>
            </a:r>
          </a:p>
          <a:p>
            <a:endParaRPr lang="es-ES" b="1" dirty="0"/>
          </a:p>
          <a:p>
            <a:endParaRPr lang="es-E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Económica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Ambiental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Uso Eficiente de los RSU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4872547" y="3501008"/>
            <a:ext cx="4139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Desventajas</a:t>
            </a:r>
          </a:p>
          <a:p>
            <a:endParaRPr lang="es-ES" b="1" dirty="0"/>
          </a:p>
          <a:p>
            <a:endParaRPr lang="es-ES" b="1" dirty="0" smtClean="0"/>
          </a:p>
          <a:p>
            <a:pPr marL="285750" indent="-285750">
              <a:buFont typeface="Calibri" pitchFamily="34" charset="0"/>
              <a:buChar char="x"/>
            </a:pPr>
            <a:r>
              <a:rPr lang="es-ES" dirty="0" smtClean="0"/>
              <a:t>Separación en Origen</a:t>
            </a:r>
          </a:p>
          <a:p>
            <a:pPr marL="285750" indent="-285750">
              <a:buFont typeface="Calibri" pitchFamily="34" charset="0"/>
              <a:buChar char="x"/>
            </a:pPr>
            <a:endParaRPr lang="es-ES" dirty="0" smtClean="0"/>
          </a:p>
          <a:p>
            <a:pPr marL="285750" indent="-285750">
              <a:buFont typeface="Calibri" pitchFamily="34" charset="0"/>
              <a:buChar char="x"/>
            </a:pPr>
            <a:r>
              <a:rPr lang="es-ES" dirty="0" smtClean="0"/>
              <a:t>Inversión Inicial</a:t>
            </a:r>
          </a:p>
          <a:p>
            <a:pPr marL="285750" indent="-285750">
              <a:buFont typeface="Calibri" pitchFamily="34" charset="0"/>
              <a:buChar char="x"/>
            </a:pPr>
            <a:endParaRPr lang="es-ES" dirty="0" smtClean="0"/>
          </a:p>
          <a:p>
            <a:pPr marL="285750" indent="-285750">
              <a:buFont typeface="Calibri" pitchFamily="34" charset="0"/>
              <a:buChar char="x"/>
            </a:pPr>
            <a:r>
              <a:rPr lang="es-ES" dirty="0" smtClean="0"/>
              <a:t>Instalaciones Complejas</a:t>
            </a:r>
          </a:p>
          <a:p>
            <a:pPr marL="285750" indent="-285750">
              <a:buFont typeface="Calibri" pitchFamily="34" charset="0"/>
              <a:buChar char="x"/>
            </a:pPr>
            <a:endParaRPr lang="es-ES" dirty="0" smtClean="0"/>
          </a:p>
        </p:txBody>
      </p:sp>
      <p:sp>
        <p:nvSpPr>
          <p:cNvPr id="12" name="11 Flecha derecha"/>
          <p:cNvSpPr/>
          <p:nvPr/>
        </p:nvSpPr>
        <p:spPr>
          <a:xfrm rot="20181661">
            <a:off x="2915816" y="1916832"/>
            <a:ext cx="540060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897534">
            <a:off x="2935222" y="2245411"/>
            <a:ext cx="540060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5220072" y="1676625"/>
            <a:ext cx="540060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2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3 – Ante Proyecto</a:t>
            </a:r>
            <a:endParaRPr lang="es-ES" i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785918"/>
            <a:ext cx="612068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- </a:t>
            </a:r>
            <a:r>
              <a:rPr lang="es-ES" i="1" u="sng" dirty="0" smtClean="0"/>
              <a:t>Selección de Alternativa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0" y="249289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/>
              <a:t>1 – Recolección – Basural a Cielo Abierto</a:t>
            </a:r>
          </a:p>
          <a:p>
            <a:pPr algn="ctr"/>
            <a:endParaRPr lang="es-ES" sz="2400" i="1" dirty="0"/>
          </a:p>
          <a:p>
            <a:pPr algn="ctr"/>
            <a:r>
              <a:rPr lang="es-ES" sz="2400" i="1" dirty="0" smtClean="0"/>
              <a:t>2 – Recolección – Relleno Sanitario</a:t>
            </a:r>
          </a:p>
          <a:p>
            <a:pPr algn="ctr"/>
            <a:endParaRPr lang="es-ES" sz="2400" i="1" dirty="0"/>
          </a:p>
          <a:p>
            <a:pPr algn="ctr"/>
            <a:r>
              <a:rPr lang="es-ES" sz="2400" i="1" dirty="0" smtClean="0"/>
              <a:t>3 – Recolección Diferenciada – Planta de Tratamiento/Compostaje – Relleno Sanitario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24572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785918"/>
            <a:ext cx="612068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- </a:t>
            </a:r>
            <a:r>
              <a:rPr lang="es-ES" i="1" u="sng" dirty="0" smtClean="0"/>
              <a:t>Metodología Utilizada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0" y="2286164"/>
            <a:ext cx="3131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Recolección Diferenciada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algn="ctr"/>
            <a:r>
              <a:rPr lang="es-ES" i="1" dirty="0" smtClean="0"/>
              <a:t>Separación En Origen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Residuos		Residuos</a:t>
            </a:r>
          </a:p>
          <a:p>
            <a:r>
              <a:rPr lang="es-ES" dirty="0" smtClean="0"/>
              <a:t>Orgánicos	Inorgánicos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131840" y="2287335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Tratamiento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i="1" dirty="0"/>
              <a:t>Residuos		Residuos</a:t>
            </a:r>
          </a:p>
          <a:p>
            <a:r>
              <a:rPr lang="es-ES" i="1" dirty="0"/>
              <a:t>Orgánicos</a:t>
            </a:r>
            <a:r>
              <a:rPr lang="es-ES" dirty="0"/>
              <a:t>	</a:t>
            </a:r>
            <a:r>
              <a:rPr lang="es-ES" i="1" dirty="0" smtClean="0"/>
              <a:t>Inorgánicos</a:t>
            </a:r>
          </a:p>
          <a:p>
            <a:endParaRPr lang="es-ES" i="1" dirty="0"/>
          </a:p>
          <a:p>
            <a:endParaRPr lang="es-ES" i="1" dirty="0" smtClean="0"/>
          </a:p>
          <a:p>
            <a:endParaRPr lang="es-ES" i="1" dirty="0" smtClean="0"/>
          </a:p>
          <a:p>
            <a:r>
              <a:rPr lang="es-ES" dirty="0" smtClean="0"/>
              <a:t>Compost		Separación</a:t>
            </a:r>
          </a:p>
          <a:p>
            <a:r>
              <a:rPr lang="es-ES" dirty="0"/>
              <a:t>	</a:t>
            </a:r>
            <a:r>
              <a:rPr lang="es-ES" dirty="0" smtClean="0"/>
              <a:t>	Según Tipo</a:t>
            </a:r>
            <a:endParaRPr lang="es-ES" dirty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020272" y="2287335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Disposición Final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i="1" dirty="0" smtClean="0"/>
              <a:t>Relleno Sanitario</a:t>
            </a:r>
            <a:endParaRPr lang="es-ES" i="1" dirty="0"/>
          </a:p>
        </p:txBody>
      </p:sp>
      <p:sp>
        <p:nvSpPr>
          <p:cNvPr id="8" name="7 Flecha abajo"/>
          <p:cNvSpPr/>
          <p:nvPr/>
        </p:nvSpPr>
        <p:spPr>
          <a:xfrm>
            <a:off x="1349896" y="2780928"/>
            <a:ext cx="432048" cy="4706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 rot="2366396">
            <a:off x="817542" y="3758999"/>
            <a:ext cx="432048" cy="4706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18973941">
            <a:off x="1724472" y="3758602"/>
            <a:ext cx="432048" cy="4706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2366396">
            <a:off x="3947852" y="2746501"/>
            <a:ext cx="432048" cy="4706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18973941">
            <a:off x="4854782" y="2746104"/>
            <a:ext cx="432048" cy="4706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3455876" y="4146823"/>
            <a:ext cx="432048" cy="4706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>
            <a:off x="5388294" y="4161689"/>
            <a:ext cx="432048" cy="4706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7740352" y="2824246"/>
            <a:ext cx="432048" cy="4706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2987824" y="2456892"/>
            <a:ext cx="900100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819219" y="2468170"/>
            <a:ext cx="900100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8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sz="2000" i="1" u="sng" dirty="0" smtClean="0"/>
              <a:t>Planta de Tratamiento: Descripción del Proceso (Inorgánico)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8" y="1700808"/>
            <a:ext cx="7523163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7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sz="2000" i="1" u="sng" dirty="0" smtClean="0"/>
              <a:t>Planta de Tratamiento: Descripción del Proceso (Orgánico)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37" y="1988840"/>
            <a:ext cx="5544616" cy="415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4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sz="2000" i="1" u="sng" dirty="0" smtClean="0"/>
              <a:t>Planta de Tratamiento: Descripción del Proceso (Orgánico)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pic>
        <p:nvPicPr>
          <p:cNvPr id="1027" name="Picture 3" descr="C:\Users\Gonzalo\Desktop\Proyecto Propio!\Comp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16" y="1728999"/>
            <a:ext cx="4704488" cy="44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Cinta de Transporte Clasificadora</a:t>
            </a:r>
            <a:endParaRPr lang="es-ES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6653" y="1891002"/>
            <a:ext cx="21602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/>
              <a:t>Datos: </a:t>
            </a:r>
            <a:endParaRPr lang="es-ES" i="1" u="sng" dirty="0" smtClean="0"/>
          </a:p>
          <a:p>
            <a:endParaRPr lang="es-ES" i="1" u="sng" dirty="0"/>
          </a:p>
          <a:p>
            <a:r>
              <a:rPr lang="es-ES" sz="1400" dirty="0"/>
              <a:t>𝐀𝐧𝐠𝐮𝐥𝐨 𝛂=𝟎° </a:t>
            </a:r>
            <a:endParaRPr lang="es-ES" sz="1400" dirty="0" smtClean="0"/>
          </a:p>
          <a:p>
            <a:endParaRPr lang="es-ES" sz="1400" dirty="0"/>
          </a:p>
          <a:p>
            <a:r>
              <a:rPr lang="es-ES" sz="1400" dirty="0"/>
              <a:t>𝐋𝐚𝐫𝐠𝐨=𝟏𝟎 [𝐦] </a:t>
            </a:r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𝐀𝐧𝐜𝐡𝐨</a:t>
            </a:r>
            <a:r>
              <a:rPr lang="es-ES" sz="1400" dirty="0"/>
              <a:t>=𝟓𝟎𝟎 [𝐦𝐦</a:t>
            </a:r>
            <a:r>
              <a:rPr lang="es-ES" sz="1400" dirty="0" smtClean="0"/>
              <a:t>]</a:t>
            </a:r>
          </a:p>
          <a:p>
            <a:r>
              <a:rPr lang="es-ES" sz="1400" dirty="0" smtClean="0"/>
              <a:t> </a:t>
            </a:r>
          </a:p>
          <a:p>
            <a:r>
              <a:rPr lang="es-ES" sz="1400" dirty="0" smtClean="0"/>
              <a:t>𝐕𝐞𝐥𝐨𝐜𝐢𝐝𝐚𝐝</a:t>
            </a:r>
            <a:r>
              <a:rPr lang="es-ES" sz="1400" dirty="0"/>
              <a:t>=𝟎,𝟏 [𝐦𝐬]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71" y="2758050"/>
            <a:ext cx="6795923" cy="12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312063" y="4314960"/>
            <a:ext cx="5832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𝛍𝐓 = 𝐜𝐨𝐞𝐟𝐢𝐜𝐢𝐞𝐧𝐭𝐞 </a:t>
            </a:r>
            <a:r>
              <a:rPr lang="es-ES" sz="1400" dirty="0"/>
              <a:t>𝐝𝐞 𝐟𝐫𝐢𝐜𝐜𝐢ó𝐧 𝐝𝐞 𝐦𝐚𝐫𝐜𝐡𝐚 𝐬𝐨𝐛𝐫𝐞 𝐦𝐞𝐬𝐚 </a:t>
            </a:r>
            <a:endParaRPr lang="es-ES" sz="1400" dirty="0" smtClean="0"/>
          </a:p>
          <a:p>
            <a:endParaRPr lang="es-ES" sz="1400" dirty="0"/>
          </a:p>
          <a:p>
            <a:r>
              <a:rPr lang="es-ES" sz="1400" dirty="0" smtClean="0"/>
              <a:t>𝐠 = 𝐠𝐫𝐚𝐯𝐞𝐝𝐚𝐝 </a:t>
            </a:r>
          </a:p>
          <a:p>
            <a:endParaRPr lang="es-ES" sz="1400" dirty="0" smtClean="0"/>
          </a:p>
          <a:p>
            <a:r>
              <a:rPr lang="es-ES" sz="1400" dirty="0" smtClean="0"/>
              <a:t>𝐦 = 𝐦𝐚𝐬𝐚 </a:t>
            </a:r>
            <a:r>
              <a:rPr lang="es-ES" sz="1400" dirty="0"/>
              <a:t>𝐝𝐞 𝐥𝐚 𝐦𝐞𝐫𝐜𝐚𝐧𝐜𝐢𝐚 𝐭𝐫𝐚𝐧𝐬𝐩𝐨𝐫𝐭𝐚𝐝𝐚 𝐞𝐧 𝐭𝐨𝐝𝐚 𝐥𝐚 </a:t>
            </a:r>
            <a:r>
              <a:rPr lang="es-ES" sz="1400" dirty="0" smtClean="0"/>
              <a:t>𝐛𝐚𝐧𝐝𝐚</a:t>
            </a:r>
          </a:p>
          <a:p>
            <a:endParaRPr lang="es-ES" sz="1400" dirty="0" smtClean="0"/>
          </a:p>
          <a:p>
            <a:r>
              <a:rPr lang="es-ES" sz="1400" dirty="0" smtClean="0"/>
              <a:t> 𝐦𝐁 = 𝐦𝐚𝐬𝐚 </a:t>
            </a:r>
            <a:r>
              <a:rPr lang="es-ES" sz="1400" dirty="0"/>
              <a:t>𝐝𝐞 𝐥𝐚 𝐛𝐚𝐧𝐝𝐚 </a:t>
            </a:r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𝛍𝐑 = 𝐜𝐨𝐞𝐟𝐢𝐜𝐢𝐞𝐧𝐭𝐞 </a:t>
            </a:r>
            <a:r>
              <a:rPr lang="es-ES" sz="1400" dirty="0"/>
              <a:t>𝐝𝐞 𝐟𝐫𝐢𝐜𝐜𝐢ó𝐧 𝐝𝐞 𝐦𝐚𝐫𝐜𝐡𝐚 𝐬𝐨𝐛𝐫𝐞 </a:t>
            </a:r>
            <a:r>
              <a:rPr lang="es-ES" sz="1400" dirty="0" smtClean="0"/>
              <a:t>𝐫𝐨𝐝𝐢𝐥𝐥𝐨𝐬</a:t>
            </a:r>
          </a:p>
          <a:p>
            <a:endParaRPr lang="es-ES" sz="1400" dirty="0" smtClean="0"/>
          </a:p>
          <a:p>
            <a:r>
              <a:rPr lang="es-ES" sz="1400" dirty="0" smtClean="0"/>
              <a:t> 𝐦𝐑 = 𝐦𝐚𝐬𝐚 </a:t>
            </a:r>
            <a:r>
              <a:rPr lang="es-ES" sz="1400" dirty="0"/>
              <a:t>𝐝𝐞 𝐥𝐨𝐬 𝐭𝐚𝐦𝐛𝐨𝐫𝐞𝐬 </a:t>
            </a:r>
          </a:p>
        </p:txBody>
      </p:sp>
    </p:spTree>
    <p:extLst>
      <p:ext uri="{BB962C8B-B14F-4D97-AF65-F5344CB8AC3E}">
        <p14:creationId xmlns:p14="http://schemas.microsoft.com/office/powerpoint/2010/main" val="31098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Cinta de Transporte Clasificadora</a:t>
            </a:r>
            <a:endParaRPr lang="es-ES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278092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/>
              <a:t>Potencia del Motor</a:t>
            </a:r>
          </a:p>
          <a:p>
            <a:endParaRPr lang="es-ES" i="1" u="sng" dirty="0"/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743775" y="2814365"/>
                <a:ext cx="1764970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s-E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s-ES" i="1">
                              <a:latin typeface="Cambria Math"/>
                            </a:rPr>
                            <m:t>∗</m:t>
                          </m:r>
                          <m:r>
                            <a:rPr lang="es-ES" i="1">
                              <a:latin typeface="Cambria Math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s-ES" dirty="0"/>
                            <m:t> 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1000 ∗ 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775" y="2814365"/>
                <a:ext cx="1764970" cy="6577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539552" y="393305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/>
              <a:t>Tensión de la Banda</a:t>
            </a:r>
          </a:p>
          <a:p>
            <a:endParaRPr lang="es-ES" i="1" u="sng" dirty="0"/>
          </a:p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9" y="4582206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78" y="5157192"/>
            <a:ext cx="2171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75" y="4876204"/>
            <a:ext cx="2305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Cumplir con el Requerimiento del Plan de Estudios</a:t>
            </a:r>
          </a:p>
          <a:p>
            <a:endParaRPr lang="es-AR" dirty="0"/>
          </a:p>
          <a:p>
            <a:r>
              <a:rPr lang="es-AR" dirty="0" smtClean="0"/>
              <a:t>Mejorar la Calidad de Vida  y la Salud de las Personas y Cuidar el Medio Ambiente</a:t>
            </a:r>
          </a:p>
          <a:p>
            <a:endParaRPr lang="es-AR" dirty="0"/>
          </a:p>
          <a:p>
            <a:r>
              <a:rPr lang="es-AR" dirty="0" smtClean="0"/>
              <a:t>Reducir, Reciclar y Reutilizar los RSU utilizando herramientas de </a:t>
            </a:r>
            <a:r>
              <a:rPr lang="es-AR" smtClean="0"/>
              <a:t>la Ingeniería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2642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Cinta de Transporte Clasificadora</a:t>
            </a:r>
            <a:endParaRPr lang="es-ES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278092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/>
              <a:t>Diseño del  Eje del Tambor Motriz/</a:t>
            </a:r>
            <a:r>
              <a:rPr lang="es-ES" i="1" u="sng" dirty="0" err="1" smtClean="0"/>
              <a:t>Reenvio</a:t>
            </a:r>
            <a:endParaRPr lang="es-ES" i="1" u="sng" dirty="0" smtClean="0"/>
          </a:p>
          <a:p>
            <a:endParaRPr lang="es-ES" i="1" u="sng" dirty="0"/>
          </a:p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3359242" y="3509253"/>
            <a:ext cx="2520950" cy="330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5880192" y="3603319"/>
            <a:ext cx="575394" cy="1424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2845139" y="4221088"/>
                <a:ext cx="350974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AR" b="1" i="1">
                              <a:latin typeface="Cambria Math"/>
                            </a:rPr>
                            <m:t>𝐍</m:t>
                          </m:r>
                        </m:den>
                      </m:f>
                      <m:r>
                        <a:rPr lang="es-AR" b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𝐒</m:t>
                                          </m:r>
                                        </m:e>
                                        <m:sub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𝐲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s-AR" b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𝐒</m:t>
                                          </m:r>
                                        </m:e>
                                        <m:sub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𝐧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AR" b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𝛕</m:t>
                                          </m:r>
                                        </m:e>
                                        <m:sub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𝛕</m:t>
                                          </m:r>
                                        </m:e>
                                        <m:sub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𝐲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s-AR" b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𝛕</m:t>
                                          </m:r>
                                        </m:e>
                                        <m:sub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𝛕</m:t>
                                          </m:r>
                                        </m:e>
                                        <m:sub>
                                          <m:r>
                                            <a:rPr lang="es-AR" b="1" i="1">
                                              <a:latin typeface="Cambria Math"/>
                                            </a:rPr>
                                            <m:t>𝐧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39" y="4221088"/>
                <a:ext cx="3509743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2502024" y="5265305"/>
                <a:ext cx="42484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𝐃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𝟐</m:t>
                      </m:r>
                      <m:r>
                        <a:rPr lang="es-AR" sz="1400" b="1">
                          <a:latin typeface="Cambria Math"/>
                        </a:rPr>
                        <m:t>,</m:t>
                      </m:r>
                      <m:r>
                        <a:rPr lang="es-AR" sz="1400" b="1" i="1">
                          <a:latin typeface="Cambria Math"/>
                        </a:rPr>
                        <m:t>𝟖𝟓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sz="1400" b="1" i="1">
                              <a:latin typeface="Cambria Math"/>
                            </a:rPr>
                            <m:t>𝐂𝐦</m:t>
                          </m:r>
                        </m:e>
                      </m:d>
                    </m:oMath>
                  </m:oMathPara>
                </a14:m>
                <a:endParaRPr lang="es-ES" sz="1400" dirty="0"/>
              </a:p>
              <a:p>
                <a:pPr algn="ctr"/>
                <a:r>
                  <a:rPr lang="es-AR" sz="1400" dirty="0"/>
                  <a:t>Adoptamos un diámetro de Eje igual a 35 [mm]</a:t>
                </a:r>
                <a:endParaRPr lang="es-ES" sz="1400" b="1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24" y="5265305"/>
                <a:ext cx="4248472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2605053" y="6021288"/>
                <a:ext cx="41764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𝐝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𝟐</m:t>
                      </m:r>
                      <m:r>
                        <a:rPr lang="es-AR" sz="1400" b="1">
                          <a:latin typeface="Cambria Math"/>
                        </a:rPr>
                        <m:t>,</m:t>
                      </m:r>
                      <m:r>
                        <a:rPr lang="es-AR" sz="1400" b="1" i="1">
                          <a:latin typeface="Cambria Math"/>
                        </a:rPr>
                        <m:t>𝟎𝟑</m:t>
                      </m:r>
                      <m:r>
                        <a:rPr lang="es-AR" sz="1400" b="1">
                          <a:latin typeface="Cambria Math"/>
                        </a:rPr>
                        <m:t> [</m:t>
                      </m:r>
                      <m:r>
                        <a:rPr lang="es-AR" sz="1400" b="1" i="1">
                          <a:latin typeface="Cambria Math"/>
                        </a:rPr>
                        <m:t>𝐂𝐦</m:t>
                      </m:r>
                      <m:r>
                        <a:rPr lang="es-AR" sz="1400" b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sz="1400" dirty="0"/>
              </a:p>
              <a:p>
                <a:r>
                  <a:rPr lang="es-AR" sz="1400" dirty="0"/>
                  <a:t>Adoptamos un diámetro menor del Eje igual a 25 [mm]</a:t>
                </a:r>
                <a:endParaRPr lang="es-ES" sz="1400" b="1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53" y="6021288"/>
                <a:ext cx="417646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92" b="-104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0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Cinta de Transporte Clasificadora</a:t>
            </a:r>
            <a:endParaRPr lang="es-ES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249289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/>
              <a:t>Selección de Rodamientos</a:t>
            </a:r>
          </a:p>
          <a:p>
            <a:endParaRPr lang="es-ES" i="1" u="sng" dirty="0"/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3143355" y="2477066"/>
                <a:ext cx="1482905" cy="401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b="1" i="1"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s-AR" b="1" i="1">
                              <a:latin typeface="Cambria Math"/>
                            </a:rPr>
                            <m:t>𝐫</m:t>
                          </m:r>
                        </m:sub>
                      </m:sSub>
                      <m:r>
                        <a:rPr lang="es-AR" b="1">
                          <a:latin typeface="Cambria Math"/>
                        </a:rPr>
                        <m:t>=</m:t>
                      </m:r>
                      <m:r>
                        <a:rPr lang="es-AR" b="1" i="1">
                          <a:latin typeface="Cambria Math"/>
                        </a:rPr>
                        <m:t>𝐏</m:t>
                      </m:r>
                      <m:r>
                        <a:rPr lang="es-AR" b="1" i="1">
                          <a:latin typeface="Cambria Math"/>
                        </a:rPr>
                        <m:t>∗</m:t>
                      </m:r>
                      <m:r>
                        <a:rPr lang="es-AR" b="1">
                          <a:latin typeface="Cambria Math"/>
                        </a:rPr>
                        <m:t> </m:t>
                      </m:r>
                      <m:rad>
                        <m:radPr>
                          <m:ctrlPr>
                            <a:rPr lang="es-E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s-AR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s-AR" b="1" i="1">
                              <a:latin typeface="Cambria Math"/>
                            </a:rPr>
                            <m:t>𝐋</m:t>
                          </m:r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355" y="2477066"/>
                <a:ext cx="1482905" cy="401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251520" y="3352064"/>
                <a:ext cx="165618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200" b="1">
                          <a:latin typeface="Cambria Math"/>
                        </a:rPr>
                        <m:t>∅=</m:t>
                      </m:r>
                      <m:r>
                        <a:rPr lang="es-AR" sz="1200" b="1" i="1">
                          <a:latin typeface="Cambria Math"/>
                        </a:rPr>
                        <m:t>𝟑𝟓</m:t>
                      </m:r>
                      <m:r>
                        <a:rPr lang="es-AR" sz="12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sz="1200" b="1" i="1">
                              <a:latin typeface="Cambria Math"/>
                            </a:rPr>
                            <m:t>𝐦𝐦</m:t>
                          </m:r>
                        </m:e>
                      </m:d>
                    </m:oMath>
                  </m:oMathPara>
                </a14:m>
                <a:endParaRPr lang="es-AR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200" b="1" i="1"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s-AR" sz="1200" b="1" i="1">
                              <a:latin typeface="Cambria Math"/>
                            </a:rPr>
                            <m:t>𝐫</m:t>
                          </m:r>
                        </m:sub>
                      </m:sSub>
                      <m:r>
                        <a:rPr lang="es-AR" sz="1200" b="1">
                          <a:latin typeface="Cambria Math"/>
                        </a:rPr>
                        <m:t>=</m:t>
                      </m:r>
                      <m:r>
                        <a:rPr lang="es-AR" sz="1200" b="1" i="1">
                          <a:latin typeface="Cambria Math"/>
                        </a:rPr>
                        <m:t>𝟏𝟎𝟗</m:t>
                      </m:r>
                      <m:r>
                        <a:rPr lang="es-AR" sz="1200" b="1">
                          <a:latin typeface="Cambria Math"/>
                        </a:rPr>
                        <m:t> [</m:t>
                      </m:r>
                      <m:r>
                        <a:rPr lang="es-AR" sz="1200" b="1" i="1">
                          <a:latin typeface="Cambria Math"/>
                        </a:rPr>
                        <m:t>𝐊𝐠</m:t>
                      </m:r>
                      <m:r>
                        <a:rPr lang="es-AR" sz="1200" b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sz="1200" dirty="0"/>
              </a:p>
              <a:p>
                <a:r>
                  <a:rPr lang="es-AR" dirty="0"/>
                  <a:t>	</a:t>
                </a:r>
                <a:endParaRPr lang="es-ES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52064"/>
                <a:ext cx="1656184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12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55" y="2600325"/>
            <a:ext cx="3065145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55" y="4005064"/>
            <a:ext cx="3276600" cy="173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5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Cinta de Transporte Clasificadora</a:t>
            </a:r>
            <a:endParaRPr lang="es-ES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249289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/>
              <a:t>Selección de </a:t>
            </a:r>
            <a:r>
              <a:rPr lang="es-ES" i="1" u="sng" dirty="0" err="1" smtClean="0"/>
              <a:t>Transmicion</a:t>
            </a:r>
            <a:endParaRPr lang="es-ES" i="1" u="sng" dirty="0" smtClean="0"/>
          </a:p>
          <a:p>
            <a:endParaRPr lang="es-ES" i="1" u="sng" dirty="0"/>
          </a:p>
          <a:p>
            <a:endParaRPr lang="es-ES" dirty="0" smtClean="0"/>
          </a:p>
          <a:p>
            <a:r>
              <a:rPr lang="es-ES" dirty="0" smtClean="0"/>
              <a:t>	Motor:						Transmisión			</a:t>
            </a:r>
          </a:p>
          <a:p>
            <a:endParaRPr lang="es-ES" dirty="0"/>
          </a:p>
        </p:txBody>
      </p:sp>
      <p:pic>
        <p:nvPicPr>
          <p:cNvPr id="11" name="1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1" y="3645024"/>
            <a:ext cx="4297748" cy="30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550"/>
            <a:ext cx="303491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Cinta de Transporte Elevadora</a:t>
            </a:r>
            <a:endParaRPr lang="es-E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2689" y="2214156"/>
                <a:ext cx="2469976" cy="246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i="1" dirty="0" smtClean="0"/>
                  <a:t>Datos:</a:t>
                </a:r>
              </a:p>
              <a:p>
                <a:endParaRPr lang="es-ES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𝐀𝐧𝐠𝐮𝐥𝐨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r>
                        <a:rPr lang="es-AR" sz="1400" b="1" i="1">
                          <a:latin typeface="Cambria Math"/>
                        </a:rPr>
                        <m:t>𝛂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𝟑𝟎</m:t>
                      </m:r>
                      <m:r>
                        <a:rPr lang="es-AR" sz="1400" b="1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s-ES" sz="1400" b="1" dirty="0" smtClean="0"/>
              </a:p>
              <a:p>
                <a:pPr/>
                <a:r>
                  <a:rPr lang="es-ES" sz="1400" b="1" dirty="0"/>
                  <a:t/>
                </a:r>
                <a:br>
                  <a:rPr lang="es-ES" sz="1400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𝐋𝐚𝐫𝐠𝐨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𝟒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sz="1400" b="1" i="1">
                              <a:latin typeface="Cambria Math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s-ES" sz="1400" b="1" dirty="0" smtClean="0"/>
              </a:p>
              <a:p>
                <a:pPr/>
                <a:r>
                  <a:rPr lang="es-ES" sz="1400" b="1" dirty="0"/>
                  <a:t/>
                </a:r>
                <a:br>
                  <a:rPr lang="es-ES" sz="1400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𝐀𝐧𝐜𝐡𝐨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𝟓𝟎𝟎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sz="1400" b="1" i="1">
                              <a:latin typeface="Cambria Math"/>
                            </a:rPr>
                            <m:t>𝐦𝐦</m:t>
                          </m:r>
                        </m:e>
                      </m:d>
                    </m:oMath>
                  </m:oMathPara>
                </a14:m>
                <a:endParaRPr lang="es-ES" sz="1400" b="1" dirty="0" smtClean="0"/>
              </a:p>
              <a:p>
                <a:pPr/>
                <a:r>
                  <a:rPr lang="es-ES" sz="1400" b="1" dirty="0"/>
                  <a:t/>
                </a:r>
                <a:br>
                  <a:rPr lang="es-ES" sz="1400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𝐕𝐞𝐥𝐨𝐜𝐢𝐝𝐚𝐝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𝟎</m:t>
                      </m:r>
                      <m:r>
                        <a:rPr lang="es-AR" sz="1400" b="1">
                          <a:latin typeface="Cambria Math"/>
                        </a:rPr>
                        <m:t>,</m:t>
                      </m:r>
                      <m:r>
                        <a:rPr lang="es-AR" sz="1400" b="1" i="1">
                          <a:latin typeface="Cambria Math"/>
                        </a:rPr>
                        <m:t>𝟏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AR" sz="1400" b="1" i="1">
                                  <a:latin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s-AR" sz="1400" b="1" i="1">
                                  <a:latin typeface="Cambria Math"/>
                                </a:rPr>
                                <m:t>𝐬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1400" b="1" dirty="0"/>
              </a:p>
              <a:p>
                <a:endParaRPr lang="es-ES" sz="14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9" y="2214156"/>
                <a:ext cx="2469976" cy="2464906"/>
              </a:xfrm>
              <a:prstGeom prst="rect">
                <a:avLst/>
              </a:prstGeom>
              <a:blipFill rotWithShape="1">
                <a:blip r:embed="rId3"/>
                <a:stretch>
                  <a:fillRect l="-1235" t="-7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590465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2411760" y="4149080"/>
            <a:ext cx="5832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𝛍𝐓 = 𝐜𝐨𝐞𝐟𝐢𝐜𝐢𝐞𝐧𝐭𝐞 </a:t>
            </a:r>
            <a:r>
              <a:rPr lang="es-ES" sz="1400" dirty="0"/>
              <a:t>𝐝𝐞 𝐟𝐫𝐢𝐜𝐜𝐢ó𝐧 𝐝𝐞 𝐦𝐚𝐫𝐜𝐡𝐚 𝐬𝐨𝐛𝐫𝐞 𝐦𝐞𝐬𝐚 </a:t>
            </a:r>
            <a:endParaRPr lang="es-ES" sz="1400" dirty="0" smtClean="0"/>
          </a:p>
          <a:p>
            <a:endParaRPr lang="es-ES" sz="1400" dirty="0"/>
          </a:p>
          <a:p>
            <a:r>
              <a:rPr lang="es-ES" sz="1400" dirty="0" smtClean="0"/>
              <a:t>𝐠 = 𝐠𝐫𝐚𝐯𝐞𝐝𝐚𝐝 </a:t>
            </a:r>
          </a:p>
          <a:p>
            <a:endParaRPr lang="es-ES" sz="1400" dirty="0" smtClean="0"/>
          </a:p>
          <a:p>
            <a:r>
              <a:rPr lang="es-ES" sz="1400" dirty="0" smtClean="0"/>
              <a:t>𝐦 = 𝐦𝐚𝐬𝐚 </a:t>
            </a:r>
            <a:r>
              <a:rPr lang="es-ES" sz="1400" dirty="0"/>
              <a:t>𝐝𝐞 𝐥𝐚 𝐦𝐞𝐫𝐜𝐚𝐧𝐜𝐢𝐚 𝐭𝐫𝐚𝐧𝐬𝐩𝐨𝐫𝐭𝐚𝐝𝐚 𝐞𝐧 𝐭𝐨𝐝𝐚 𝐥𝐚 </a:t>
            </a:r>
            <a:r>
              <a:rPr lang="es-ES" sz="1400" dirty="0" smtClean="0"/>
              <a:t>𝐛𝐚𝐧𝐝𝐚</a:t>
            </a:r>
          </a:p>
          <a:p>
            <a:endParaRPr lang="es-ES" sz="1400" dirty="0" smtClean="0"/>
          </a:p>
          <a:p>
            <a:r>
              <a:rPr lang="es-ES" sz="1400" dirty="0" smtClean="0"/>
              <a:t> 𝐦𝐁 = 𝐦𝐚𝐬𝐚 </a:t>
            </a:r>
            <a:r>
              <a:rPr lang="es-ES" sz="1400" dirty="0"/>
              <a:t>𝐝𝐞 𝐥𝐚 𝐛𝐚𝐧𝐝𝐚 </a:t>
            </a:r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𝛍𝐑 = 𝐜𝐨𝐞𝐟𝐢𝐜𝐢𝐞𝐧𝐭𝐞 </a:t>
            </a:r>
            <a:r>
              <a:rPr lang="es-ES" sz="1400" dirty="0"/>
              <a:t>𝐝𝐞 𝐟𝐫𝐢𝐜𝐜𝐢ó𝐧 𝐝𝐞 𝐦𝐚𝐫𝐜𝐡𝐚 𝐬𝐨𝐛𝐫𝐞 </a:t>
            </a:r>
            <a:r>
              <a:rPr lang="es-ES" sz="1400" dirty="0" smtClean="0"/>
              <a:t>𝐫𝐨𝐝𝐢𝐥𝐥𝐨𝐬</a:t>
            </a:r>
          </a:p>
          <a:p>
            <a:endParaRPr lang="es-ES" sz="1400" dirty="0" smtClean="0"/>
          </a:p>
          <a:p>
            <a:r>
              <a:rPr lang="es-ES" sz="1400" dirty="0" smtClean="0"/>
              <a:t> 𝐦𝐑 = 𝐦𝐚𝐬𝐚 </a:t>
            </a:r>
            <a:r>
              <a:rPr lang="es-ES" sz="1400" dirty="0"/>
              <a:t>𝐝𝐞 𝐥𝐨𝐬 𝐭𝐚𝐦𝐛𝐨𝐫𝐞𝐬 </a:t>
            </a:r>
          </a:p>
        </p:txBody>
      </p:sp>
    </p:spTree>
    <p:extLst>
      <p:ext uri="{BB962C8B-B14F-4D97-AF65-F5344CB8AC3E}">
        <p14:creationId xmlns:p14="http://schemas.microsoft.com/office/powerpoint/2010/main" val="28623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Cinta de Transporte Para Materiales Orgánicos</a:t>
            </a:r>
            <a:endParaRPr lang="es-E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2689" y="2214156"/>
                <a:ext cx="2469976" cy="268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i="1" dirty="0" smtClean="0"/>
                  <a:t>Datos:</a:t>
                </a:r>
              </a:p>
              <a:p>
                <a:endParaRPr lang="es-ES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𝐀𝐧𝐠𝐮𝐥𝐨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r>
                        <a:rPr lang="es-AR" sz="1400" b="1" i="1">
                          <a:latin typeface="Cambria Math"/>
                        </a:rPr>
                        <m:t>𝛂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𝟑𝟎</m:t>
                      </m:r>
                      <m:r>
                        <a:rPr lang="es-AR" sz="1400" b="1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s-AR" sz="1400" i="1" dirty="0" smtClean="0"/>
              </a:p>
              <a:p>
                <a:endParaRPr lang="es-AR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𝐋𝐚𝐫𝐠𝐨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𝟔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sz="1400" b="1" i="1">
                              <a:latin typeface="Cambria Math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s-ES" sz="1400" b="1" dirty="0" smtClean="0"/>
              </a:p>
              <a:p>
                <a:pPr/>
                <a:r>
                  <a:rPr lang="es-ES" sz="1400" b="1" dirty="0"/>
                  <a:t/>
                </a:r>
                <a:br>
                  <a:rPr lang="es-ES" sz="1400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𝐀𝐧𝐜𝐡𝐨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𝟓𝟎𝟎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sz="1400" b="1" i="1">
                              <a:latin typeface="Cambria Math"/>
                            </a:rPr>
                            <m:t>𝐦𝐦</m:t>
                          </m:r>
                        </m:e>
                      </m:d>
                    </m:oMath>
                  </m:oMathPara>
                </a14:m>
                <a:endParaRPr lang="es-ES" sz="1400" b="1" dirty="0" smtClean="0"/>
              </a:p>
              <a:p>
                <a:pPr/>
                <a:r>
                  <a:rPr lang="es-ES" sz="1400" b="1" dirty="0"/>
                  <a:t/>
                </a:r>
                <a:br>
                  <a:rPr lang="es-ES" sz="1400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𝐕𝐞𝐥𝐨𝐜𝐢𝐝𝐚𝐝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𝟎</m:t>
                      </m:r>
                      <m:r>
                        <a:rPr lang="es-AR" sz="1400" b="1">
                          <a:latin typeface="Cambria Math"/>
                        </a:rPr>
                        <m:t>,</m:t>
                      </m:r>
                      <m:r>
                        <a:rPr lang="es-AR" sz="1400" b="1" i="1">
                          <a:latin typeface="Cambria Math"/>
                        </a:rPr>
                        <m:t>𝟑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AR" sz="1400" b="1" i="1">
                                  <a:latin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s-AR" sz="1400" b="1" i="1">
                                  <a:latin typeface="Cambria Math"/>
                                </a:rPr>
                                <m:t>𝐬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1400" b="1" dirty="0"/>
              </a:p>
              <a:p>
                <a:endParaRPr lang="es-ES" sz="1400" b="1" dirty="0"/>
              </a:p>
              <a:p>
                <a:endParaRPr lang="es-ES" sz="14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9" y="2214156"/>
                <a:ext cx="2469976" cy="2680349"/>
              </a:xfrm>
              <a:prstGeom prst="rect">
                <a:avLst/>
              </a:prstGeom>
              <a:blipFill rotWithShape="1">
                <a:blip r:embed="rId3"/>
                <a:stretch>
                  <a:fillRect l="-1235" t="-6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3017339" y="4581128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𝛍𝐓 = 𝐜𝐨𝐞𝐟𝐢𝐜𝐢𝐞𝐧𝐭𝐞 </a:t>
            </a:r>
            <a:r>
              <a:rPr lang="es-ES" sz="1200" dirty="0"/>
              <a:t>𝐝𝐞 𝐟𝐫𝐢𝐜𝐜𝐢ó𝐧 𝐝𝐞 𝐦𝐚𝐫𝐜𝐡𝐚 𝐬𝐨𝐛𝐫𝐞 𝐦𝐞𝐬𝐚 </a:t>
            </a:r>
            <a:endParaRPr lang="es-ES" sz="1200" dirty="0" smtClean="0"/>
          </a:p>
          <a:p>
            <a:endParaRPr lang="es-ES" sz="1200" dirty="0"/>
          </a:p>
          <a:p>
            <a:r>
              <a:rPr lang="es-ES" sz="1200" dirty="0" smtClean="0"/>
              <a:t>𝐠 = 𝐠𝐫𝐚𝐯𝐞𝐝𝐚𝐝 </a:t>
            </a:r>
          </a:p>
          <a:p>
            <a:endParaRPr lang="es-ES" sz="1200" dirty="0" smtClean="0"/>
          </a:p>
          <a:p>
            <a:r>
              <a:rPr lang="es-ES" sz="1200" dirty="0" smtClean="0"/>
              <a:t>𝐦 = 𝐦𝐚𝐬𝐚 </a:t>
            </a:r>
            <a:r>
              <a:rPr lang="es-ES" sz="1200" dirty="0"/>
              <a:t>𝐝𝐞 𝐥𝐚 𝐦𝐞𝐫𝐜𝐚𝐧𝐜𝐢𝐚 𝐭𝐫𝐚𝐧𝐬𝐩𝐨𝐫𝐭𝐚𝐝𝐚 𝐞𝐧 𝐭𝐨𝐝𝐚 𝐥𝐚 </a:t>
            </a:r>
            <a:r>
              <a:rPr lang="es-ES" sz="1200" dirty="0" smtClean="0"/>
              <a:t>𝐛𝐚𝐧𝐝𝐚</a:t>
            </a:r>
          </a:p>
          <a:p>
            <a:endParaRPr lang="es-ES" sz="1200" dirty="0" smtClean="0"/>
          </a:p>
          <a:p>
            <a:r>
              <a:rPr lang="es-ES" sz="1200" dirty="0" smtClean="0"/>
              <a:t> 𝐦𝐁 = 𝐦𝐚𝐬𝐚 </a:t>
            </a:r>
            <a:r>
              <a:rPr lang="es-ES" sz="1200" dirty="0"/>
              <a:t>𝐝𝐞 𝐥𝐚 𝐛𝐚𝐧𝐝𝐚 </a:t>
            </a:r>
            <a:endParaRPr lang="es-ES" sz="1200" dirty="0" smtClean="0"/>
          </a:p>
          <a:p>
            <a:endParaRPr lang="es-ES" sz="1200" dirty="0" smtClean="0"/>
          </a:p>
          <a:p>
            <a:r>
              <a:rPr lang="es-ES" sz="1200" dirty="0" smtClean="0"/>
              <a:t>𝛍𝐑 = 𝐜𝐨𝐞𝐟𝐢𝐜𝐢𝐞𝐧𝐭𝐞 </a:t>
            </a:r>
            <a:r>
              <a:rPr lang="es-ES" sz="1200" dirty="0"/>
              <a:t>𝐝𝐞 𝐟𝐫𝐢𝐜𝐜𝐢ó𝐧 𝐝𝐞 𝐦𝐚𝐫𝐜𝐡𝐚 𝐬𝐨𝐛𝐫𝐞 </a:t>
            </a:r>
            <a:r>
              <a:rPr lang="es-ES" sz="1200" dirty="0" smtClean="0"/>
              <a:t>𝐫𝐨𝐝𝐢𝐥𝐥𝐨𝐬</a:t>
            </a:r>
          </a:p>
          <a:p>
            <a:endParaRPr lang="es-ES" sz="1200" dirty="0" smtClean="0"/>
          </a:p>
          <a:p>
            <a:r>
              <a:rPr lang="es-ES" sz="1200" dirty="0" smtClean="0"/>
              <a:t> 𝐦𝐑 = 𝐦𝐚𝐬𝐚 </a:t>
            </a:r>
            <a:r>
              <a:rPr lang="es-ES" sz="1200" dirty="0"/>
              <a:t>𝐝𝐞 𝐥𝐨𝐬 𝐭𝐚𝐦𝐛𝐨𝐫𝐞𝐬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0631"/>
            <a:ext cx="3888432" cy="148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162371" y="3999341"/>
                <a:ext cx="6966520" cy="462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400" b="1" i="1"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es-AR" sz="1400" b="1" i="1">
                              <a:latin typeface="Cambria Math"/>
                            </a:rPr>
                            <m:t>𝐔</m:t>
                          </m:r>
                        </m:sub>
                      </m:sSub>
                      <m:r>
                        <a:rPr lang="es-AR" sz="1400" b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400" b="1" i="1"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s-AR" sz="1400" b="1" i="1">
                              <a:latin typeface="Cambria Math"/>
                            </a:rPr>
                            <m:t>𝐓</m:t>
                          </m:r>
                        </m:sub>
                      </m:sSub>
                      <m:r>
                        <a:rPr lang="es-AR" sz="1400" b="1" i="1">
                          <a:latin typeface="Cambria Math"/>
                        </a:rPr>
                        <m:t>∗</m:t>
                      </m:r>
                      <m:r>
                        <a:rPr lang="es-AR" sz="1400" b="1" i="1">
                          <a:latin typeface="Cambria Math"/>
                        </a:rPr>
                        <m:t>𝐠</m:t>
                      </m:r>
                      <m:r>
                        <a:rPr lang="es-AR" sz="1400" b="1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sz="1400" b="1" i="1">
                              <a:latin typeface="Cambria Math"/>
                            </a:rPr>
                            <m:t>𝐦</m:t>
                          </m:r>
                          <m:r>
                            <a:rPr lang="es-AR" sz="1400" b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1" i="1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s-AR" sz="1400" b="1" i="1">
                                      <a:latin typeface="Cambria Math"/>
                                    </a:rPr>
                                    <m:t>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s-AR" sz="1400" b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400" b="1" i="1"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s-AR" sz="1400" b="1" i="1">
                              <a:latin typeface="Cambria Math"/>
                            </a:rPr>
                            <m:t>𝐑</m:t>
                          </m:r>
                        </m:sub>
                      </m:sSub>
                      <m:r>
                        <a:rPr lang="es-AR" sz="1400" b="1" i="1">
                          <a:latin typeface="Cambria Math"/>
                        </a:rPr>
                        <m:t>∗</m:t>
                      </m:r>
                      <m:r>
                        <a:rPr lang="es-AR" sz="1400" b="1" i="1">
                          <a:latin typeface="Cambria Math"/>
                        </a:rPr>
                        <m:t>𝐠</m:t>
                      </m:r>
                      <m:r>
                        <a:rPr lang="es-AR" sz="1400" b="1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ES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400" b="1" i="1">
                                  <a:latin typeface="Cambria Math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s-AR" sz="1400" b="1" i="1">
                                  <a:latin typeface="Cambria Math"/>
                                </a:rPr>
                                <m:t>𝐑</m:t>
                              </m:r>
                            </m:sub>
                          </m:sSub>
                          <m:r>
                            <a:rPr lang="es-AR" sz="1400" b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1" i="1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s-AR" sz="1400" b="1" i="1">
                                      <a:latin typeface="Cambria Math"/>
                                    </a:rPr>
                                    <m:t>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s-AR" sz="1400" b="1">
                          <a:latin typeface="Cambria Math"/>
                        </a:rPr>
                        <m:t>+</m:t>
                      </m:r>
                      <m:r>
                        <a:rPr lang="es-AR" sz="1400" b="1" i="1">
                          <a:latin typeface="Cambria Math"/>
                        </a:rPr>
                        <m:t>𝐠</m:t>
                      </m:r>
                      <m:r>
                        <a:rPr lang="es-AR" sz="1400" b="1" i="1">
                          <a:latin typeface="Cambria Math"/>
                        </a:rPr>
                        <m:t>∗</m:t>
                      </m:r>
                      <m:r>
                        <a:rPr lang="es-AR" sz="1400" b="1" i="1">
                          <a:latin typeface="Cambria Math"/>
                        </a:rPr>
                        <m:t>𝐦</m:t>
                      </m:r>
                      <m:r>
                        <a:rPr lang="es-AR" sz="1400" b="1" i="1">
                          <a:latin typeface="Cambria Math"/>
                        </a:rPr>
                        <m:t>∗</m:t>
                      </m:r>
                      <m:r>
                        <a:rPr lang="es-AR" sz="1400" b="1" i="1">
                          <a:latin typeface="Cambria Math"/>
                        </a:rPr>
                        <m:t>𝐬𝐞𝐧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r>
                        <a:rPr lang="es-AR" sz="1400" b="1" i="1">
                          <a:latin typeface="Cambria Math"/>
                        </a:rPr>
                        <m:t>𝛂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371" y="3999341"/>
                <a:ext cx="6966520" cy="462947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8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5862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Pilas de Compostaje</a:t>
            </a:r>
            <a:endParaRPr lang="es-ES" b="1" i="1" dirty="0"/>
          </a:p>
        </p:txBody>
      </p:sp>
      <p:sp>
        <p:nvSpPr>
          <p:cNvPr id="7" name="6 Rectángulo"/>
          <p:cNvSpPr/>
          <p:nvPr/>
        </p:nvSpPr>
        <p:spPr>
          <a:xfrm>
            <a:off x="6156176" y="2420888"/>
            <a:ext cx="1060238" cy="4032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7216414" y="2420888"/>
            <a:ext cx="595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7070841" y="6453336"/>
            <a:ext cx="741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812360" y="2420888"/>
            <a:ext cx="0" cy="403244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7215437" y="2094545"/>
            <a:ext cx="0" cy="359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6156176" y="2094545"/>
            <a:ext cx="0" cy="359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156176" y="2094545"/>
            <a:ext cx="1059261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95536" y="2292993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Residuos Orgánicos Por Semana</a:t>
            </a:r>
            <a:br>
              <a:rPr lang="es-ES" dirty="0" smtClean="0"/>
            </a:b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123.200 Kg/Semana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1 m3 RSU Orgánicos = 250 Kg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Por Pila de Compostaje Necesito: 490 m3</a:t>
            </a:r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546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5862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Pilas de Compostaje</a:t>
            </a:r>
            <a:endParaRPr lang="es-ES" b="1" i="1" dirty="0"/>
          </a:p>
        </p:txBody>
      </p:sp>
      <p:sp>
        <p:nvSpPr>
          <p:cNvPr id="7" name="6 Rectángulo"/>
          <p:cNvSpPr/>
          <p:nvPr/>
        </p:nvSpPr>
        <p:spPr>
          <a:xfrm>
            <a:off x="6156176" y="2420888"/>
            <a:ext cx="1060238" cy="4032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7216414" y="2420888"/>
            <a:ext cx="595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7070841" y="6453336"/>
            <a:ext cx="741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812360" y="2420888"/>
            <a:ext cx="0" cy="403244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 rot="16200000">
            <a:off x="7145055" y="4113400"/>
            <a:ext cx="8740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36 m</a:t>
            </a:r>
            <a:endParaRPr lang="es-ES" dirty="0"/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7215437" y="2094545"/>
            <a:ext cx="0" cy="359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6156176" y="2094545"/>
            <a:ext cx="0" cy="359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156176" y="2094545"/>
            <a:ext cx="1059261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339184" y="1782180"/>
            <a:ext cx="8740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8 m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5536" y="2292993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 Pila de Compostaje Necesito: 490 m3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Angulo de Reposo: 35º - 45º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0581"/>
            <a:ext cx="268128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5840" y="5260558"/>
            <a:ext cx="472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Determinamos una altura de Pila: 3,5 a 4 metros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Cada Pila Contendrá de 504 a  576 m3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8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-25152" y="12779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Prensa Enfardadora</a:t>
            </a:r>
            <a:endParaRPr lang="es-E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-25152" y="1650378"/>
                <a:ext cx="6920036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– </a:t>
                </a:r>
                <a:r>
                  <a:rPr lang="es-ES" sz="1400" dirty="0" smtClean="0"/>
                  <a:t>Ensayos con Diferentes Probetas</a:t>
                </a:r>
              </a:p>
              <a:p>
                <a:endParaRPr lang="es-ES" sz="1400" dirty="0"/>
              </a:p>
              <a:p>
                <a:pPr marL="285750" indent="-285750">
                  <a:buFontTx/>
                  <a:buChar char="-"/>
                </a:pPr>
                <a:r>
                  <a:rPr lang="es-ES" sz="1400" dirty="0" smtClean="0"/>
                  <a:t>Mayor Fuerza Compactado –  48 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[</a:t>
                </a:r>
                <a:r>
                  <a:rPr lang="es-ES" sz="1400" dirty="0" smtClean="0"/>
                  <a:t>Kg x Lata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]</a:t>
                </a:r>
                <a:r>
                  <a:rPr lang="es-ES" sz="1400" dirty="0" smtClean="0"/>
                  <a:t> </a:t>
                </a:r>
              </a:p>
              <a:p>
                <a:pPr marL="285750" indent="-285750">
                  <a:buFontTx/>
                  <a:buChar char="-"/>
                </a:pPr>
                <a:endParaRPr lang="es-ES" sz="1400" dirty="0"/>
              </a:p>
              <a:p>
                <a:pPr marL="285750" indent="-285750">
                  <a:buFontTx/>
                  <a:buChar char="-"/>
                </a:pPr>
                <a:r>
                  <a:rPr lang="es-ES" sz="1400" dirty="0" smtClean="0"/>
                  <a:t>Volumen Inicial unitario : 0,0006 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[</a:t>
                </a:r>
                <a:r>
                  <a:rPr lang="es-ES" sz="1400" dirty="0" smtClean="0"/>
                  <a:t>m3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]</a:t>
                </a:r>
                <a:endParaRPr lang="es-ES" sz="1400" dirty="0" smtClean="0"/>
              </a:p>
              <a:p>
                <a:pPr marL="285750" indent="-285750">
                  <a:buFontTx/>
                  <a:buChar char="-"/>
                </a:pPr>
                <a:endParaRPr lang="es-ES" sz="1400" dirty="0"/>
              </a:p>
              <a:p>
                <a:pPr marL="285750" indent="-285750">
                  <a:buFontTx/>
                  <a:buChar char="-"/>
                </a:pPr>
                <a:r>
                  <a:rPr lang="es-ES" sz="1400" dirty="0" smtClean="0"/>
                  <a:t>Volumen Final unitario : 0,00039 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[</a:t>
                </a:r>
                <a:r>
                  <a:rPr lang="es-ES" sz="1400" dirty="0" smtClean="0"/>
                  <a:t>m3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]</a:t>
                </a:r>
                <a:endParaRPr lang="es-ES" sz="1400" dirty="0" smtClean="0"/>
              </a:p>
              <a:p>
                <a:pPr marL="285750" indent="-285750">
                  <a:buFontTx/>
                  <a:buChar char="-"/>
                </a:pPr>
                <a:endParaRPr lang="es-ES" sz="1400" dirty="0"/>
              </a:p>
              <a:p>
                <a:pPr marL="285750" indent="-285750">
                  <a:buFontTx/>
                  <a:buChar char="-"/>
                </a:pPr>
                <a:r>
                  <a:rPr lang="es-ES" sz="1400" dirty="0" smtClean="0"/>
                  <a:t>Tamaños de Fardos : 0,5 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[</a:t>
                </a:r>
                <a:r>
                  <a:rPr lang="es-ES" sz="1400" dirty="0" smtClean="0"/>
                  <a:t>m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]</a:t>
                </a:r>
                <a:r>
                  <a:rPr lang="es-ES" sz="1400" dirty="0" smtClean="0"/>
                  <a:t> x 0,5 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[</a:t>
                </a:r>
                <a:r>
                  <a:rPr lang="es-ES" sz="1400" dirty="0" smtClean="0"/>
                  <a:t>m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]</a:t>
                </a:r>
                <a:r>
                  <a:rPr lang="es-ES" sz="1400" dirty="0" smtClean="0"/>
                  <a:t> x 0,5</a:t>
                </a:r>
                <a:r>
                  <a:rPr lang="es-ES" sz="1400" dirty="0">
                    <a:latin typeface="Times New Roman"/>
                    <a:cs typeface="Times New Roman"/>
                  </a:rPr>
                  <a:t> 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[</a:t>
                </a:r>
                <a:r>
                  <a:rPr lang="es-ES" sz="1400" dirty="0" smtClean="0"/>
                  <a:t>m</a:t>
                </a:r>
                <a:r>
                  <a:rPr lang="es-ES" sz="1400" dirty="0" smtClean="0">
                    <a:latin typeface="Times New Roman"/>
                    <a:cs typeface="Times New Roman"/>
                  </a:rPr>
                  <a:t>]</a:t>
                </a:r>
                <a:endParaRPr lang="es-ES" sz="1400" dirty="0" smtClean="0"/>
              </a:p>
              <a:p>
                <a:pPr marL="285750" indent="-285750">
                  <a:buFontTx/>
                  <a:buChar char="-"/>
                </a:pPr>
                <a:endParaRPr lang="es-ES" sz="1400" dirty="0" smtClean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s-ES" sz="1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s-ES" sz="1400" b="1" i="1" smtClean="0">
                        <a:latin typeface="Cambria Math"/>
                      </a:rPr>
                      <m:t>=</m:t>
                    </m:r>
                    <m:r>
                      <a:rPr lang="es-ES" sz="1400" b="1" i="1" smtClean="0">
                        <a:latin typeface="Cambria Math"/>
                      </a:rPr>
                      <m:t>𝟒𝟖</m:t>
                    </m:r>
                    <m:r>
                      <a:rPr lang="es-ES" sz="1400" b="1" i="1" smtClean="0">
                        <a:latin typeface="Cambria Math"/>
                      </a:rPr>
                      <m:t>,</m:t>
                    </m:r>
                    <m:r>
                      <a:rPr lang="es-ES" sz="1400" b="1" i="1" smtClean="0">
                        <a:latin typeface="Cambria Math"/>
                      </a:rPr>
                      <m:t>𝟑</m:t>
                    </m:r>
                    <m:r>
                      <a:rPr lang="es-ES" sz="1400" b="1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s-ES" sz="1400" dirty="0">
                        <a:latin typeface="Times New Roman"/>
                        <a:cs typeface="Times New Roman"/>
                      </a:rPr>
                      <m:t>[</m:t>
                    </m:r>
                    <m:r>
                      <a:rPr lang="es-ES" sz="1400" b="1" i="1" smtClean="0">
                        <a:latin typeface="Cambria Math"/>
                      </a:rPr>
                      <m:t>𝑲𝒈𝒇</m:t>
                    </m:r>
                    <m:r>
                      <m:rPr>
                        <m:nor/>
                      </m:rPr>
                      <a:rPr lang="es-ES" sz="1400" dirty="0">
                        <a:latin typeface="Times New Roman"/>
                        <a:cs typeface="Times New Roman"/>
                      </a:rPr>
                      <m:t>]</m:t>
                    </m:r>
                    <m:r>
                      <m:rPr>
                        <m:nor/>
                      </m:rPr>
                      <a:rPr lang="es-ES" sz="1400" b="0" i="0" dirty="0" smtClean="0">
                        <a:latin typeface="Times New Roman"/>
                        <a:cs typeface="Times New Roman"/>
                      </a:rPr>
                      <m:t> </m:t>
                    </m:r>
                    <m:r>
                      <a:rPr lang="es-ES" sz="1400" b="1" i="1" smtClean="0">
                        <a:latin typeface="Cambria Math"/>
                      </a:rPr>
                      <m:t>𝑿</m:t>
                    </m:r>
                    <m:r>
                      <a:rPr lang="es-ES" sz="1400" b="1" i="1" smtClean="0">
                        <a:latin typeface="Cambria Math"/>
                      </a:rPr>
                      <m:t>  </m:t>
                    </m:r>
                    <m:r>
                      <a:rPr lang="es-ES" sz="1400" b="1" i="1" smtClean="0">
                        <a:latin typeface="Cambria Math"/>
                      </a:rPr>
                      <m:t>𝟑𝟐𝟎</m:t>
                    </m:r>
                    <m:r>
                      <m:rPr>
                        <m:nor/>
                      </m:rPr>
                      <a:rPr lang="es-ES" sz="1400" dirty="0">
                        <a:latin typeface="Times New Roman"/>
                        <a:cs typeface="Times New Roman"/>
                      </a:rPr>
                      <m:t>[</m:t>
                    </m:r>
                    <m:r>
                      <a:rPr lang="es-ES" sz="1400" b="1" i="1" smtClean="0">
                        <a:latin typeface="Cambria Math"/>
                      </a:rPr>
                      <m:t>𝑳𝒂𝒕𝒂𝒔</m:t>
                    </m:r>
                    <m:r>
                      <m:rPr>
                        <m:nor/>
                      </m:rPr>
                      <a:rPr lang="es-ES" sz="1400" dirty="0">
                        <a:latin typeface="Times New Roman"/>
                        <a:cs typeface="Times New Roman"/>
                      </a:rPr>
                      <m:t>]</m:t>
                    </m:r>
                    <m:r>
                      <a:rPr lang="es-ES" sz="1400" b="1" i="1" smtClean="0">
                        <a:latin typeface="Cambria Math"/>
                      </a:rPr>
                      <m:t>=</m:t>
                    </m:r>
                    <m:r>
                      <a:rPr lang="es-ES" sz="1400" b="1" i="1" smtClean="0">
                        <a:latin typeface="Cambria Math"/>
                      </a:rPr>
                      <m:t>𝟏𝟓𝟓𝟎𝟎</m:t>
                    </m:r>
                    <m:r>
                      <a:rPr lang="es-ES" sz="1400" b="1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s-ES" sz="1400" dirty="0">
                        <a:latin typeface="Times New Roman"/>
                        <a:cs typeface="Times New Roman"/>
                      </a:rPr>
                      <m:t>[</m:t>
                    </m:r>
                    <m:r>
                      <a:rPr lang="es-ES" sz="1400" b="1" i="1" smtClean="0">
                        <a:latin typeface="Cambria Math"/>
                      </a:rPr>
                      <m:t>𝑲𝒈𝒇</m:t>
                    </m:r>
                    <m:r>
                      <m:rPr>
                        <m:nor/>
                      </m:rPr>
                      <a:rPr lang="es-ES" sz="1400" dirty="0">
                        <a:latin typeface="Times New Roman"/>
                        <a:cs typeface="Times New Roman"/>
                      </a:rPr>
                      <m:t>]</m:t>
                    </m:r>
                  </m:oMath>
                </a14:m>
                <a:endParaRPr lang="es-ES" sz="1400" b="1" dirty="0"/>
              </a:p>
              <a:p>
                <a:pPr marL="285750" indent="-285750">
                  <a:buFontTx/>
                  <a:buChar char="-"/>
                </a:pPr>
                <a:endParaRPr lang="es-ES" sz="14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52" y="1650378"/>
                <a:ext cx="6920036" cy="2739211"/>
              </a:xfrm>
              <a:prstGeom prst="rect">
                <a:avLst/>
              </a:prstGeom>
              <a:blipFill rotWithShape="1">
                <a:blip r:embed="rId3"/>
                <a:stretch>
                  <a:fillRect l="-793" t="-11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47" y="4184849"/>
            <a:ext cx="6258006" cy="26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3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4260" y="12779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Prensa Enfardadora</a:t>
            </a:r>
            <a:endParaRPr lang="es-E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" y="2970728"/>
            <a:ext cx="4950583" cy="284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V="1">
            <a:off x="4427984" y="2641769"/>
            <a:ext cx="0" cy="1110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5148064" y="3365658"/>
            <a:ext cx="1008112" cy="776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538736" y="494116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131840" y="494116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547664" y="52292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840154" y="2173506"/>
            <a:ext cx="292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Chapa Acero 3/16 (4,75mm)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156176" y="306896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Refuerzos Perfil Rectangular (80 x 40 x 3,2)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83309" y="461800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Soportes Cilindro – Perfil Rectangular (80 x 40 x 3,2)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382954" y="6021288"/>
            <a:ext cx="216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Cilindro Hidráulico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27584" y="612405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Central </a:t>
            </a:r>
            <a:br>
              <a:rPr lang="es-ES" dirty="0" smtClean="0"/>
            </a:br>
            <a:r>
              <a:rPr lang="es-ES" dirty="0" smtClean="0"/>
              <a:t>Hidráulica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8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-25152" y="12779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Prensa Enfardadora</a:t>
            </a:r>
            <a:endParaRPr lang="es-E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2416"/>
            <a:ext cx="4680520" cy="34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194920" y="2430280"/>
            <a:ext cx="3923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Tamaño Inicial : 1m x 0,5m x 0,5m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Tamaño Final : 0,5m x 0,5m x 0,5m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Fuerza Máxima Avance : 28000 </a:t>
            </a:r>
            <a:r>
              <a:rPr lang="es-ES" dirty="0" err="1" smtClean="0"/>
              <a:t>Kgf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P. Nominal : 250 </a:t>
            </a:r>
            <a:r>
              <a:rPr lang="es-ES" dirty="0" err="1" smtClean="0"/>
              <a:t>Kgf</a:t>
            </a:r>
            <a:r>
              <a:rPr lang="es-ES" dirty="0" smtClean="0"/>
              <a:t>/cm2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P. Trabajo : 135 </a:t>
            </a:r>
            <a:r>
              <a:rPr lang="es-ES" dirty="0" err="1" smtClean="0"/>
              <a:t>Kgf</a:t>
            </a:r>
            <a:r>
              <a:rPr lang="es-ES" dirty="0" smtClean="0"/>
              <a:t>/cm2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3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INTRODUCCION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endParaRPr lang="es-AR" dirty="0" smtClean="0"/>
          </a:p>
          <a:p>
            <a:r>
              <a:rPr lang="es-AR" dirty="0" smtClean="0"/>
              <a:t>La Gestión de los RSU es un desafío de Políticas Publicas</a:t>
            </a:r>
          </a:p>
          <a:p>
            <a:endParaRPr lang="es-AR" dirty="0"/>
          </a:p>
          <a:p>
            <a:r>
              <a:rPr lang="es-AR" dirty="0" smtClean="0"/>
              <a:t>Los Gobiernos Comprometen importantes Recursos</a:t>
            </a:r>
          </a:p>
          <a:p>
            <a:endParaRPr lang="es-AR" dirty="0"/>
          </a:p>
          <a:p>
            <a:r>
              <a:rPr lang="es-AR" dirty="0" smtClean="0"/>
              <a:t>En Argentina esta Gestión es de competencia Municipal</a:t>
            </a:r>
          </a:p>
          <a:p>
            <a:endParaRPr lang="es-AR" dirty="0"/>
          </a:p>
          <a:p>
            <a:r>
              <a:rPr lang="es-AR" dirty="0" smtClean="0"/>
              <a:t>En la Actualidad, se convirtió en uno de los principales problemas ambientales</a:t>
            </a:r>
          </a:p>
          <a:p>
            <a:endParaRPr lang="es-AR" dirty="0"/>
          </a:p>
          <a:p>
            <a:r>
              <a:rPr lang="es-AR" dirty="0" smtClean="0"/>
              <a:t>Lo que resta es dotar a los municipios de instrumentos de Gestión</a:t>
            </a:r>
          </a:p>
        </p:txBody>
      </p:sp>
    </p:spTree>
    <p:extLst>
      <p:ext uri="{BB962C8B-B14F-4D97-AF65-F5344CB8AC3E}">
        <p14:creationId xmlns:p14="http://schemas.microsoft.com/office/powerpoint/2010/main" val="37028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-32395" y="14625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Iluminación Galpón</a:t>
            </a:r>
            <a:endParaRPr lang="es-ES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95" y="2462039"/>
            <a:ext cx="2718048" cy="196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-35793" y="1981250"/>
                <a:ext cx="2469976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i="1" dirty="0" smtClean="0"/>
                  <a:t>Datos:</a:t>
                </a:r>
              </a:p>
              <a:p>
                <a:endParaRPr lang="es-AR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𝐋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𝟐𝟎</m:t>
                      </m:r>
                      <m:r>
                        <a:rPr lang="es-AR" sz="14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AR" sz="1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sz="1400" b="1" i="1">
                              <a:latin typeface="Cambria Math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s-ES" sz="1400" b="1" dirty="0" smtClean="0"/>
              </a:p>
              <a:p>
                <a:endParaRPr lang="es-ES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𝐀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𝟐𝟎</m:t>
                      </m:r>
                      <m:r>
                        <a:rPr lang="es-AR" sz="1400" b="1">
                          <a:latin typeface="Cambria Math"/>
                        </a:rPr>
                        <m:t> [</m:t>
                      </m:r>
                      <m:r>
                        <a:rPr lang="es-AR" sz="1400" b="1" i="1">
                          <a:latin typeface="Cambria Math"/>
                        </a:rPr>
                        <m:t>𝐦</m:t>
                      </m:r>
                      <m:r>
                        <a:rPr lang="es-AR" sz="1400" b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sz="1400" b="1" dirty="0" smtClean="0"/>
              </a:p>
              <a:p>
                <a:endParaRPr lang="es-ES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𝐇</m:t>
                      </m:r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𝟓</m:t>
                      </m:r>
                      <m:r>
                        <a:rPr lang="es-AR" sz="1400" b="1">
                          <a:latin typeface="Cambria Math"/>
                        </a:rPr>
                        <m:t> [</m:t>
                      </m:r>
                      <m:r>
                        <a:rPr lang="es-AR" sz="1400" b="1" i="1">
                          <a:latin typeface="Cambria Math"/>
                        </a:rPr>
                        <m:t>𝐦</m:t>
                      </m:r>
                      <m:r>
                        <a:rPr lang="es-AR" sz="1400" b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sz="1400" b="1" dirty="0"/>
              </a:p>
              <a:p>
                <a:endParaRPr lang="es-ES" sz="14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793" y="1981250"/>
                <a:ext cx="2469976" cy="1877437"/>
              </a:xfrm>
              <a:prstGeom prst="rect">
                <a:avLst/>
              </a:prstGeom>
              <a:blipFill rotWithShape="1">
                <a:blip r:embed="rId4"/>
                <a:stretch>
                  <a:fillRect l="-1235" t="-9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5436096" y="1981250"/>
            <a:ext cx="246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/>
              <a:t>Selección Luminaria</a:t>
            </a:r>
            <a:endParaRPr lang="es-ES" sz="1400" dirty="0"/>
          </a:p>
        </p:txBody>
      </p:sp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26" y="2460129"/>
            <a:ext cx="4648200" cy="176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Imagen 5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35" y="4990559"/>
            <a:ext cx="30575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9178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5820" y="6611430"/>
            <a:ext cx="3995936" cy="2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9178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Tabla 4.49. Normas IRAM – AADL J 20-06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632" y="4644112"/>
            <a:ext cx="340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/>
              <a:t>Determinación Valores de Iluminación</a:t>
            </a:r>
            <a:endParaRPr lang="es-ES" sz="14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250292" y="5589240"/>
            <a:ext cx="3057525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052789" y="4652005"/>
            <a:ext cx="340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/>
              <a:t>Determinación Cantidad de Equipos</a:t>
            </a:r>
            <a:endParaRPr lang="es-E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4432126" y="4990559"/>
                <a:ext cx="4572000" cy="18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 smtClean="0">
                          <a:latin typeface="Cambria Math"/>
                        </a:rPr>
                        <m:t>𝐍</m:t>
                      </m:r>
                      <m:r>
                        <a:rPr lang="es-AR" sz="1400" b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sz="1400" b="1" i="1">
                              <a:latin typeface="Cambria Math"/>
                            </a:rPr>
                            <m:t>𝐄</m:t>
                          </m:r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𝐒</m:t>
                          </m:r>
                        </m:num>
                        <m:den>
                          <m:sSub>
                            <m:sSub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400" b="1" i="1"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s-AR" sz="1400" b="1" i="1">
                                  <a:latin typeface="Cambria Math"/>
                                </a:rPr>
                                <m:t>𝐮</m:t>
                              </m:r>
                            </m:sub>
                          </m:sSub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400" b="1">
                                  <a:latin typeface="Cambria Math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s-AR" sz="1400" b="1" i="1">
                                  <a:latin typeface="Cambria Math"/>
                                </a:rPr>
                                <m:t>𝐥</m:t>
                              </m:r>
                            </m:sub>
                          </m:sSub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𝐧</m:t>
                          </m:r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𝐝</m:t>
                          </m:r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𝐞</m:t>
                          </m:r>
                        </m:den>
                      </m:f>
                    </m:oMath>
                  </m:oMathPara>
                </a14:m>
                <a:endParaRPr lang="es-ES" sz="1400" i="1" dirty="0" smtClean="0"/>
              </a:p>
              <a:p>
                <a:endParaRPr lang="es-ES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0" smtClean="0">
                          <a:latin typeface="Cambria Math"/>
                        </a:rPr>
                        <m:t>𝐍</m:t>
                      </m:r>
                      <m:r>
                        <a:rPr lang="es-AR" sz="1400" b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sz="1400" b="1" i="1">
                              <a:latin typeface="Cambria Math"/>
                            </a:rPr>
                            <m:t>𝟑𝟎𝟎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AR" sz="1400" b="1" i="1">
                                  <a:latin typeface="Cambria Math"/>
                                </a:rPr>
                                <m:t>𝐋𝐮𝐱</m:t>
                              </m:r>
                            </m:e>
                          </m:d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𝟒𝟎𝟎</m:t>
                          </m:r>
                          <m:r>
                            <a:rPr lang="es-AR" sz="1400" b="1">
                              <a:latin typeface="Cambria Math"/>
                            </a:rPr>
                            <m:t> [</m:t>
                          </m:r>
                          <m:sSup>
                            <m:sSup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AR" sz="1400" b="1" i="1">
                                  <a:latin typeface="Cambria Math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s-AR" sz="1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AR" sz="1400" b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s-AR" sz="1400" b="1" i="1">
                              <a:latin typeface="Cambria Math"/>
                            </a:rPr>
                            <m:t>𝟎</m:t>
                          </m:r>
                          <m:r>
                            <a:rPr lang="es-AR" sz="1400" b="1">
                              <a:latin typeface="Cambria Math"/>
                            </a:rPr>
                            <m:t>,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𝟓𝟒</m:t>
                          </m:r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𝟑𝟏𝟎𝟎𝟎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AR" sz="1400" b="1" i="1">
                                  <a:latin typeface="Cambria Math"/>
                                </a:rPr>
                                <m:t>𝐋𝐦</m:t>
                              </m:r>
                            </m:e>
                          </m:d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𝟏</m:t>
                          </m:r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𝟎</m:t>
                          </m:r>
                          <m:r>
                            <a:rPr lang="es-AR" sz="1400" b="1">
                              <a:latin typeface="Cambria Math"/>
                            </a:rPr>
                            <m:t>,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𝟖</m:t>
                          </m:r>
                          <m:r>
                            <a:rPr lang="es-AR" sz="1400" b="1" i="1">
                              <a:latin typeface="Cambria Math"/>
                            </a:rPr>
                            <m:t>∗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𝟎</m:t>
                          </m:r>
                          <m:r>
                            <a:rPr lang="es-AR" sz="1400" b="1">
                              <a:latin typeface="Cambria Math"/>
                            </a:rPr>
                            <m:t>,</m:t>
                          </m:r>
                          <m:r>
                            <a:rPr lang="es-AR" sz="1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s-AR" sz="1400" b="1">
                          <a:latin typeface="Cambria Math"/>
                        </a:rPr>
                        <m:t>=</m:t>
                      </m:r>
                      <m:r>
                        <a:rPr lang="es-AR" sz="1400" b="1" i="1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es-ES" sz="1400" b="1" dirty="0" smtClean="0"/>
              </a:p>
              <a:p>
                <a:endParaRPr lang="es-ES" sz="1400" b="1" dirty="0"/>
              </a:p>
              <a:p>
                <a:pPr algn="ctr"/>
                <a:r>
                  <a:rPr lang="es-AR" sz="1400" dirty="0"/>
                  <a:t>La cantidad de equipos que se colocaran para lograr una distribución equivalente es 16</a:t>
                </a:r>
                <a:endParaRPr lang="es-ES" sz="1400" b="1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126" y="4990559"/>
                <a:ext cx="4572000" cy="1869551"/>
              </a:xfrm>
              <a:prstGeom prst="rect">
                <a:avLst/>
              </a:prstGeom>
              <a:blipFill rotWithShape="1">
                <a:blip r:embed="rId8"/>
                <a:stretch>
                  <a:fillRect b="-26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0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-25152" y="14625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Área de Trabajo</a:t>
            </a:r>
            <a:endParaRPr lang="es-ES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" y="2348880"/>
            <a:ext cx="57230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3024336" cy="25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0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-25152" y="14625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Equipamiento a Adquirir</a:t>
            </a:r>
            <a:endParaRPr lang="es-ES" b="1" i="1" dirty="0"/>
          </a:p>
        </p:txBody>
      </p:sp>
      <p:pic>
        <p:nvPicPr>
          <p:cNvPr id="4098" name="Picture 2" descr="C:\Users\Gonzalo\Desktop\IMG-20191217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051976" cy="40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onzalo\Desktop\IMG-20191217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2619613" cy="40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onzalo\Desktop\758363-MLA31087468789_062019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54" y="2868703"/>
            <a:ext cx="2831161" cy="28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-25152" y="14625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Diagrama de Gantt</a:t>
            </a:r>
            <a:endParaRPr lang="es-ES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306285" cy="174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" y="1847920"/>
            <a:ext cx="8958122" cy="395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-25152" y="14625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Computo y Presupuesto</a:t>
            </a:r>
            <a:endParaRPr lang="es-ES" b="1" i="1" dirty="0"/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1922"/>
            <a:ext cx="2926457" cy="22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69" y="1841476"/>
            <a:ext cx="2707382" cy="126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34" y="1841476"/>
            <a:ext cx="2995414" cy="127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69" y="3356992"/>
            <a:ext cx="2707382" cy="334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58" y="3360416"/>
            <a:ext cx="2655565" cy="3338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3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4</a:t>
            </a:r>
            <a:r>
              <a:rPr lang="es-ES" i="1" dirty="0" smtClean="0"/>
              <a:t> – Proyecto Definitivo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785918"/>
            <a:ext cx="9252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- </a:t>
            </a:r>
            <a:r>
              <a:rPr lang="es-ES" u="sng" dirty="0" smtClean="0"/>
              <a:t>Diseño y Cálculos</a:t>
            </a: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-25152" y="14625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Computo y Presupuesto</a:t>
            </a:r>
            <a:endParaRPr lang="es-ES" b="1" i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46" y="1988840"/>
            <a:ext cx="48482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179" y="260648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5 – Análisis Económico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-48691" y="2204864"/>
            <a:ext cx="9180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s-ES" dirty="0" smtClean="0"/>
              <a:t> Uno de los Puntos Mas Importante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es-ES" dirty="0"/>
          </a:p>
          <a:p>
            <a:pPr marL="285750" indent="-285750" algn="ctr">
              <a:buFont typeface="Wingdings" pitchFamily="2" charset="2"/>
              <a:buChar char="§"/>
            </a:pPr>
            <a:endParaRPr lang="es-ES" dirty="0" smtClean="0"/>
          </a:p>
          <a:p>
            <a:pPr marL="285750" indent="-285750" algn="ctr">
              <a:buFont typeface="Wingdings" pitchFamily="2" charset="2"/>
              <a:buChar char="§"/>
            </a:pPr>
            <a:endParaRPr lang="es-ES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es-ES" dirty="0" smtClean="0"/>
              <a:t>Necesidad Social, Política y Medio Ambiental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es-ES" dirty="0"/>
          </a:p>
          <a:p>
            <a:pPr marL="285750" indent="-285750" algn="ctr">
              <a:buFont typeface="Wingdings" pitchFamily="2" charset="2"/>
              <a:buChar char="§"/>
            </a:pPr>
            <a:endParaRPr lang="es-ES" dirty="0" smtClean="0"/>
          </a:p>
          <a:p>
            <a:pPr marL="285750" indent="-285750" algn="ctr">
              <a:buFont typeface="Wingdings" pitchFamily="2" charset="2"/>
              <a:buChar char="§"/>
            </a:pPr>
            <a:endParaRPr lang="es-ES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es-ES" dirty="0" smtClean="0"/>
              <a:t>Varias Posibilidades de Financiamiento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05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258" y="47667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5 – Análisis Económico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-33411" y="1412776"/>
            <a:ext cx="23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s-ES" dirty="0" smtClean="0"/>
              <a:t> Tabla de Ingresos</a:t>
            </a: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8733"/>
            <a:ext cx="747964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2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258" y="47667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5 – Análisis Económico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-33411" y="1412776"/>
            <a:ext cx="23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s-ES" dirty="0" smtClean="0"/>
              <a:t> Tabla de Egresos</a:t>
            </a: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13" y="2060848"/>
            <a:ext cx="6489397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4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258" y="47667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5 – Análisis Económico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-33411" y="1412776"/>
            <a:ext cx="23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s-ES" dirty="0" smtClean="0"/>
              <a:t> Flujo de Fondo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424936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4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ETAPAS DEL PROYECTO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AR" dirty="0" smtClean="0"/>
              <a:t>Estudio de Necesidad</a:t>
            </a:r>
          </a:p>
          <a:p>
            <a:pPr marL="514350" indent="-514350">
              <a:buFont typeface="+mj-lt"/>
              <a:buAutoNum type="arabicPeriod"/>
            </a:pPr>
            <a:endParaRPr lang="es-AR" dirty="0" smtClean="0"/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Pre factibilidad Técnica – Económica</a:t>
            </a:r>
          </a:p>
          <a:p>
            <a:pPr marL="514350" indent="-514350">
              <a:buFont typeface="+mj-lt"/>
              <a:buAutoNum type="arabicPeriod"/>
            </a:pPr>
            <a:endParaRPr lang="es-AR" dirty="0" smtClean="0"/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Ante Proyecto</a:t>
            </a:r>
          </a:p>
          <a:p>
            <a:pPr marL="514350" indent="-514350">
              <a:buFont typeface="+mj-lt"/>
              <a:buAutoNum type="arabicPeriod"/>
            </a:pPr>
            <a:endParaRPr lang="es-AR" dirty="0" smtClean="0"/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Proyecto Definitivo</a:t>
            </a:r>
          </a:p>
          <a:p>
            <a:pPr marL="514350" indent="-514350">
              <a:buFont typeface="+mj-lt"/>
              <a:buAutoNum type="arabicPeriod"/>
            </a:pPr>
            <a:endParaRPr lang="es-AR" dirty="0" smtClean="0"/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Análisis Económico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854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5078" y="-100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5 – Análisis Económico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-33411" y="692696"/>
            <a:ext cx="33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s-ES" dirty="0" smtClean="0"/>
              <a:t> Indicadores Económicos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Rectángulo"/>
              <p:cNvSpPr/>
              <p:nvPr/>
            </p:nvSpPr>
            <p:spPr>
              <a:xfrm>
                <a:off x="683567" y="1148192"/>
                <a:ext cx="2242857" cy="877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>
                          <a:latin typeface="Cambria Math"/>
                        </a:rPr>
                        <m:t>𝑽𝑨𝑵</m:t>
                      </m:r>
                      <m:r>
                        <a:rPr lang="es-AR" b="1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AR" b="1" i="1">
                              <a:latin typeface="Cambria Math"/>
                            </a:rPr>
                            <m:t>𝒏</m:t>
                          </m:r>
                          <m:r>
                            <a:rPr lang="es-AR" b="1" i="1">
                              <a:latin typeface="Cambria Math"/>
                            </a:rPr>
                            <m:t>=</m:t>
                          </m:r>
                          <m:r>
                            <a:rPr lang="es-AR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s-AR" b="1" i="1">
                              <a:latin typeface="Cambria Math"/>
                            </a:rPr>
                            <m:t>𝟏𝟎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AR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s-AR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s-A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AR" b="1" i="1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s-AR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AR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s-AR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AR" b="1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s-AR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148192"/>
                <a:ext cx="2242857" cy="877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Rectángulo"/>
              <p:cNvSpPr/>
              <p:nvPr/>
            </p:nvSpPr>
            <p:spPr>
              <a:xfrm>
                <a:off x="5076056" y="1148192"/>
                <a:ext cx="3039550" cy="877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>
                          <a:latin typeface="Cambria Math"/>
                        </a:rPr>
                        <m:t>𝑻</m:t>
                      </m:r>
                      <m:r>
                        <a:rPr lang="es-AR" b="1" i="1">
                          <a:latin typeface="Cambria Math"/>
                        </a:rPr>
                        <m:t>.</m:t>
                      </m:r>
                      <m:r>
                        <a:rPr lang="es-AR" b="1" i="1">
                          <a:latin typeface="Cambria Math"/>
                        </a:rPr>
                        <m:t>𝑰</m:t>
                      </m:r>
                      <m:r>
                        <a:rPr lang="es-AR" b="1" i="1">
                          <a:latin typeface="Cambria Math"/>
                        </a:rPr>
                        <m:t>. </m:t>
                      </m:r>
                      <m:r>
                        <a:rPr lang="es-AR" b="1" i="1">
                          <a:latin typeface="Cambria Math"/>
                        </a:rPr>
                        <m:t>𝑹</m:t>
                      </m:r>
                      <m:r>
                        <a:rPr lang="es-AR" b="1" i="1">
                          <a:latin typeface="Cambria Math"/>
                        </a:rPr>
                        <m:t>.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AR" b="1" i="1">
                              <a:latin typeface="Cambria Math"/>
                            </a:rPr>
                            <m:t>𝒏</m:t>
                          </m:r>
                          <m:r>
                            <a:rPr lang="es-AR" b="1" i="1">
                              <a:latin typeface="Cambria Math"/>
                            </a:rPr>
                            <m:t>=</m:t>
                          </m:r>
                          <m:r>
                            <a:rPr lang="es-AR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s-AR" b="1" i="1">
                              <a:latin typeface="Cambria Math"/>
                            </a:rPr>
                            <m:t>𝟏𝟎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AR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s-AR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s-A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AR" b="1" i="1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s-AR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AR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s-AR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AR" b="1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s-AR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1" i="1">
                              <a:latin typeface="Cambria Math"/>
                            </a:rPr>
                            <m:t>−</m:t>
                          </m:r>
                          <m:r>
                            <a:rPr lang="es-AR" b="1" i="1">
                              <a:latin typeface="Cambria Math"/>
                            </a:rPr>
                            <m:t>𝑰𝑻</m:t>
                          </m:r>
                          <m:r>
                            <a:rPr lang="es-AR" b="1" i="1">
                              <a:latin typeface="Cambria Math"/>
                            </a:rPr>
                            <m:t>=</m:t>
                          </m:r>
                          <m:r>
                            <a:rPr lang="es-AR" b="1" i="1">
                              <a:latin typeface="Cambria Math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148192"/>
                <a:ext cx="3039550" cy="877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377787" y="2026189"/>
            <a:ext cx="8388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Aplicando las dos fórmulas y con una tasa de descuento del 50% obtenemos</a:t>
            </a:r>
            <a:r>
              <a:rPr lang="es-AR" dirty="0" smtClean="0"/>
              <a:t>:</a:t>
            </a:r>
          </a:p>
          <a:p>
            <a:endParaRPr lang="es-ES" b="1" dirty="0"/>
          </a:p>
          <a:p>
            <a:r>
              <a:rPr lang="es-AR" dirty="0"/>
              <a:t>VAN = </a:t>
            </a:r>
            <a:r>
              <a:rPr lang="es-AR" dirty="0" smtClean="0"/>
              <a:t>-4.528.931</a:t>
            </a:r>
          </a:p>
          <a:p>
            <a:endParaRPr lang="es-ES" b="1" dirty="0"/>
          </a:p>
          <a:p>
            <a:r>
              <a:rPr lang="es-AR" dirty="0"/>
              <a:t>TIR = </a:t>
            </a:r>
            <a:r>
              <a:rPr lang="es-AR" dirty="0" smtClean="0"/>
              <a:t>30,84%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1305" y="5380672"/>
            <a:ext cx="91426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En principio la inversión no es recomendable, pero </a:t>
            </a:r>
            <a:r>
              <a:rPr lang="es-AR" dirty="0" smtClean="0"/>
              <a:t>para este tipo de Proyectos existen dos tipos de financiamientos:</a:t>
            </a:r>
          </a:p>
          <a:p>
            <a:endParaRPr lang="es-AR" dirty="0" smtClean="0"/>
          </a:p>
          <a:p>
            <a:r>
              <a:rPr lang="es-AR" dirty="0" smtClean="0"/>
              <a:t>1- Aportes no Reembolsables por parte del Gobierno Nacional</a:t>
            </a:r>
          </a:p>
          <a:p>
            <a:r>
              <a:rPr lang="es-AR" dirty="0" smtClean="0"/>
              <a:t>2- </a:t>
            </a:r>
            <a:r>
              <a:rPr lang="es-AR" dirty="0" smtClean="0"/>
              <a:t>Financiamientos del BID a tasas muy bajas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" y="3496139"/>
            <a:ext cx="8964488" cy="184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258" y="47667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5 – Análisis Económico</a:t>
            </a:r>
            <a:endParaRPr lang="es-ES" i="1" dirty="0"/>
          </a:p>
        </p:txBody>
      </p:sp>
      <p:sp>
        <p:nvSpPr>
          <p:cNvPr id="7" name="6 Rectángulo"/>
          <p:cNvSpPr/>
          <p:nvPr/>
        </p:nvSpPr>
        <p:spPr>
          <a:xfrm>
            <a:off x="-6235" y="1628800"/>
            <a:ext cx="91439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 	Los Indicadores Económicos no son muy buenos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	El proyecto:</a:t>
            </a:r>
          </a:p>
          <a:p>
            <a:endParaRPr lang="es-AR" dirty="0" smtClean="0"/>
          </a:p>
          <a:p>
            <a:r>
              <a:rPr lang="es-AR" dirty="0"/>
              <a:t>	 </a:t>
            </a:r>
            <a:r>
              <a:rPr lang="es-AR" dirty="0" smtClean="0"/>
              <a:t>  	  * Contempla </a:t>
            </a:r>
            <a:r>
              <a:rPr lang="es-AR" dirty="0"/>
              <a:t>una problemática que se da a nivel </a:t>
            </a:r>
            <a:r>
              <a:rPr lang="es-AR" dirty="0" smtClean="0"/>
              <a:t>Global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 smtClean="0"/>
              <a:t>	   	  * Produce un cambio cultural en la Sociedad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	   	  * Mejora la Calidad de Vida de los Habitantes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	  	   *  Atiende la contaminación Medio Ambiental</a:t>
            </a:r>
          </a:p>
          <a:p>
            <a:endParaRPr lang="es-AR" dirty="0"/>
          </a:p>
          <a:p>
            <a:r>
              <a:rPr lang="es-AR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85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-1" y="0"/>
            <a:ext cx="9143999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CONCLUSION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2182738" y="2924944"/>
            <a:ext cx="50765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Podemos decir que aplicando la Ingeniería logramos</a:t>
            </a:r>
          </a:p>
          <a:p>
            <a:endParaRPr lang="es-AR" dirty="0"/>
          </a:p>
          <a:p>
            <a:r>
              <a:rPr lang="es-AR" dirty="0" smtClean="0"/>
              <a:t>Cuidar el medio ambiente, pero también mejoramos</a:t>
            </a:r>
          </a:p>
          <a:p>
            <a:endParaRPr lang="es-AR" dirty="0"/>
          </a:p>
          <a:p>
            <a:r>
              <a:rPr lang="es-AR" dirty="0" smtClean="0"/>
              <a:t>La calidad de vida de las personas convirtiendo los </a:t>
            </a:r>
          </a:p>
          <a:p>
            <a:endParaRPr lang="es-AR" dirty="0"/>
          </a:p>
          <a:p>
            <a:r>
              <a:rPr lang="es-AR" dirty="0" smtClean="0"/>
              <a:t>Residuos Solidos Urbanos  en Recursos Económicos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49021" y="59542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>
                <a:solidFill>
                  <a:schemeClr val="bg1">
                    <a:lumMod val="50000"/>
                  </a:schemeClr>
                </a:solidFill>
              </a:rPr>
              <a:t>LA INGENIERIA AL SERVICIO DE LA SOCIEDAD</a:t>
            </a:r>
            <a:endParaRPr lang="es-ES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148064" y="5287962"/>
            <a:ext cx="3995936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/>
              <a:t>MUCHAS GRACIAS POR SU ATENCION</a:t>
            </a:r>
            <a:endParaRPr lang="es-AR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908066" y="2276872"/>
            <a:ext cx="5652121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7200" dirty="0" smtClean="0"/>
              <a:t>FIN</a:t>
            </a:r>
            <a:endParaRPr lang="es-AR" sz="7200" dirty="0"/>
          </a:p>
        </p:txBody>
      </p:sp>
    </p:spTree>
    <p:extLst>
      <p:ext uri="{BB962C8B-B14F-4D97-AF65-F5344CB8AC3E}">
        <p14:creationId xmlns:p14="http://schemas.microsoft.com/office/powerpoint/2010/main" val="7765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i="1" dirty="0" smtClean="0"/>
              <a:t>1- Estudio de Necesidad</a:t>
            </a:r>
            <a:endParaRPr lang="es-AR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Inquietud  de la Sociedad por el Medio Ambiente</a:t>
            </a:r>
          </a:p>
          <a:p>
            <a:r>
              <a:rPr lang="es-AR" dirty="0" smtClean="0"/>
              <a:t>Micro Basurales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1026" name="Picture 2" descr="C:\Users\Gonzalo\Desktop\Proyecto Propio!\Otros (info)\Fotos 12-3-18\20180312_171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00007"/>
            <a:ext cx="4205437" cy="3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onzalo\Desktop\Proyecto Propio!\Otros (info)\Fotos 12-3-18\20180312_170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63" y="3638583"/>
            <a:ext cx="4281600" cy="32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36" y="2345467"/>
            <a:ext cx="2798739" cy="370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Municipio - BCA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Perdida de Recursos</a:t>
            </a:r>
            <a:endParaRPr lang="es-AR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i="1" dirty="0" smtClean="0"/>
              <a:t>1- Estudio de Necesidad</a:t>
            </a:r>
            <a:endParaRPr lang="es-AR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8" y="2348881"/>
            <a:ext cx="61295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5507711" y="4365104"/>
            <a:ext cx="4320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5966144" y="4578331"/>
            <a:ext cx="575671" cy="288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38749" y="6051528"/>
            <a:ext cx="311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/>
              <a:t>Basural a Cielo Abierto</a:t>
            </a:r>
            <a:endParaRPr lang="es-ES" sz="2400" b="1" i="1" dirty="0"/>
          </a:p>
        </p:txBody>
      </p:sp>
    </p:spTree>
    <p:extLst>
      <p:ext uri="{BB962C8B-B14F-4D97-AF65-F5344CB8AC3E}">
        <p14:creationId xmlns:p14="http://schemas.microsoft.com/office/powerpoint/2010/main" val="2935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605700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2 – Pre factibilidad Técnica - Económica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5508104" cy="676672"/>
          </a:xfrm>
        </p:spPr>
        <p:txBody>
          <a:bodyPr/>
          <a:lstStyle/>
          <a:p>
            <a:r>
              <a:rPr lang="es-ES" i="1" u="sng" dirty="0" smtClean="0"/>
              <a:t>Pre factibilidad Económica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139952" y="27089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Mercado de los RSU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529723" cy="415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139952" y="465313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 Financiamiento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090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605700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2 – Pre factibilidad Técnica - Económica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5508104" cy="676672"/>
          </a:xfrm>
        </p:spPr>
        <p:txBody>
          <a:bodyPr/>
          <a:lstStyle/>
          <a:p>
            <a:r>
              <a:rPr lang="es-ES" i="1" u="sng" dirty="0" smtClean="0"/>
              <a:t>Pre factibilidad Técnica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" y="215440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 smtClean="0"/>
              <a:t>Gran Variedad de Diseños posibles</a:t>
            </a:r>
          </a:p>
          <a:p>
            <a:pPr marL="285750" indent="-285750">
              <a:buFontTx/>
              <a:buChar char="-"/>
            </a:pPr>
            <a:endParaRPr lang="es-ES" sz="2400" dirty="0" smtClean="0"/>
          </a:p>
          <a:p>
            <a:pPr marL="285750" indent="-285750">
              <a:buFontTx/>
              <a:buChar char="-"/>
            </a:pPr>
            <a:endParaRPr lang="es-ES" sz="2400" dirty="0" smtClean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Equipos Simples y de Fácil Construcción</a:t>
            </a:r>
          </a:p>
          <a:p>
            <a:pPr marL="285750" indent="-285750">
              <a:buFontTx/>
              <a:buChar char="-"/>
            </a:pPr>
            <a:endParaRPr lang="es-ES" sz="2400" dirty="0" smtClean="0"/>
          </a:p>
          <a:p>
            <a:pPr marL="285750" indent="-285750">
              <a:buFontTx/>
              <a:buChar char="-"/>
            </a:pP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De muy poco Mantenimiento</a:t>
            </a:r>
          </a:p>
          <a:p>
            <a:pPr marL="285750" indent="-285750">
              <a:buFontTx/>
              <a:buChar char="-"/>
            </a:pPr>
            <a:endParaRPr lang="es-ES" sz="2400" dirty="0" smtClean="0"/>
          </a:p>
          <a:p>
            <a:pPr marL="285750" indent="-285750">
              <a:buFontTx/>
              <a:buChar char="-"/>
            </a:pP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Materiales Nacionales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10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3 – Ante Proyecto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093915"/>
          </a:xfrm>
        </p:spPr>
        <p:txBody>
          <a:bodyPr>
            <a:normAutofit/>
          </a:bodyPr>
          <a:lstStyle/>
          <a:p>
            <a:r>
              <a:rPr lang="es-ES" sz="2400" dirty="0" smtClean="0"/>
              <a:t>Habitantes: 22.000 Personas</a:t>
            </a:r>
          </a:p>
          <a:p>
            <a:endParaRPr lang="es-ES" sz="2400" dirty="0" smtClean="0"/>
          </a:p>
          <a:p>
            <a:r>
              <a:rPr lang="es-ES" sz="2400" dirty="0" smtClean="0"/>
              <a:t>Kg/</a:t>
            </a:r>
            <a:r>
              <a:rPr lang="es-ES" sz="2400" dirty="0" err="1" smtClean="0"/>
              <a:t>Hab</a:t>
            </a:r>
            <a:r>
              <a:rPr lang="es-ES" sz="2400" dirty="0" smtClean="0"/>
              <a:t>/</a:t>
            </a:r>
            <a:r>
              <a:rPr lang="es-ES" sz="2400" dirty="0" err="1" smtClean="0"/>
              <a:t>Dia</a:t>
            </a:r>
            <a:r>
              <a:rPr lang="es-ES" sz="2400" dirty="0" smtClean="0"/>
              <a:t> : 0,7 </a:t>
            </a:r>
            <a:r>
              <a:rPr lang="es-ES" sz="2400" dirty="0" smtClean="0">
                <a:latin typeface="Calibri"/>
                <a:cs typeface="Calibri"/>
              </a:rPr>
              <a:t>[Kg]</a:t>
            </a:r>
          </a:p>
          <a:p>
            <a:endParaRPr lang="es-ES" sz="2400" dirty="0">
              <a:latin typeface="Calibri"/>
              <a:cs typeface="Calibri"/>
            </a:endParaRPr>
          </a:p>
          <a:p>
            <a:endParaRPr lang="es-ES" sz="2400" dirty="0" smtClean="0">
              <a:latin typeface="Calibri"/>
              <a:cs typeface="Calibri"/>
            </a:endParaRPr>
          </a:p>
          <a:p>
            <a:endParaRPr lang="es-ES" sz="2400" dirty="0">
              <a:latin typeface="Calibri"/>
              <a:cs typeface="Calibri"/>
            </a:endParaRPr>
          </a:p>
          <a:p>
            <a:r>
              <a:rPr lang="es-ES" sz="2400" dirty="0" smtClean="0">
                <a:latin typeface="Calibri"/>
                <a:cs typeface="Calibri"/>
              </a:rPr>
              <a:t>Total : </a:t>
            </a:r>
            <a:r>
              <a:rPr lang="es-ES" sz="2400" dirty="0">
                <a:cs typeface="Calibri"/>
              </a:rPr>
              <a:t>15.400 [</a:t>
            </a:r>
            <a:r>
              <a:rPr lang="es-ES" sz="2400" dirty="0" smtClean="0">
                <a:cs typeface="Calibri"/>
              </a:rPr>
              <a:t>Kg x Día]</a:t>
            </a:r>
            <a:endParaRPr lang="es-ES" sz="24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785918"/>
            <a:ext cx="612068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- </a:t>
            </a:r>
            <a:r>
              <a:rPr lang="es-ES" i="1" u="sng" dirty="0" smtClean="0"/>
              <a:t>Diagnostico de la Situación Actual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3750946"/>
            <a:ext cx="6477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5373216"/>
            <a:ext cx="6534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2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1534</Words>
  <Application>Microsoft Office PowerPoint</Application>
  <PresentationFormat>Presentación en pantalla (4:3)</PresentationFormat>
  <Paragraphs>427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Diseño de una Planta de Tratamiento de Residuos Solidos Urbanos  para la Ciudad de Gálvez</vt:lpstr>
      <vt:lpstr>OBJETIVOS</vt:lpstr>
      <vt:lpstr>INTRODUCCION</vt:lpstr>
      <vt:lpstr>ETAPAS DEL PROYECTO </vt:lpstr>
      <vt:lpstr>1- Estudio de Necesidad</vt:lpstr>
      <vt:lpstr>Presentación de PowerPoint</vt:lpstr>
      <vt:lpstr>2 – Pre factibilidad Técnica - Económica</vt:lpstr>
      <vt:lpstr>2 – Pre factibilidad Técnica - Económica</vt:lpstr>
      <vt:lpstr>3 – Ante Proyecto</vt:lpstr>
      <vt:lpstr>3 – Ante Proyecto</vt:lpstr>
      <vt:lpstr>3 – Ante Proyecto</vt:lpstr>
      <vt:lpstr>3 – Ante Proyecto</vt:lpstr>
      <vt:lpstr>3 – Ante Proyecto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4 – Proyecto Definitivo</vt:lpstr>
      <vt:lpstr>5 – Análisis Económico</vt:lpstr>
      <vt:lpstr>5 – Análisis Económico</vt:lpstr>
      <vt:lpstr>5 – Análisis Económico</vt:lpstr>
      <vt:lpstr>5 – Análisis Económico</vt:lpstr>
      <vt:lpstr>5 – Análisis Económico</vt:lpstr>
      <vt:lpstr>5 – Análisis Económico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</dc:creator>
  <cp:lastModifiedBy>Windows User</cp:lastModifiedBy>
  <cp:revision>86</cp:revision>
  <dcterms:created xsi:type="dcterms:W3CDTF">2019-10-22T14:07:20Z</dcterms:created>
  <dcterms:modified xsi:type="dcterms:W3CDTF">2019-12-18T20:28:38Z</dcterms:modified>
</cp:coreProperties>
</file>