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84" r:id="rId2"/>
    <p:sldId id="385" r:id="rId3"/>
    <p:sldId id="386" r:id="rId4"/>
    <p:sldId id="387" r:id="rId5"/>
    <p:sldId id="388" r:id="rId6"/>
    <p:sldId id="396" r:id="rId7"/>
    <p:sldId id="397" r:id="rId8"/>
    <p:sldId id="398" r:id="rId9"/>
    <p:sldId id="399" r:id="rId10"/>
    <p:sldId id="400" r:id="rId11"/>
    <p:sldId id="401" r:id="rId12"/>
    <p:sldId id="376" r:id="rId13"/>
    <p:sldId id="377" r:id="rId14"/>
    <p:sldId id="378" r:id="rId15"/>
    <p:sldId id="383" r:id="rId16"/>
    <p:sldId id="379" r:id="rId17"/>
    <p:sldId id="380" r:id="rId18"/>
    <p:sldId id="409" r:id="rId19"/>
    <p:sldId id="390" r:id="rId20"/>
    <p:sldId id="391" r:id="rId21"/>
    <p:sldId id="408" r:id="rId22"/>
    <p:sldId id="393" r:id="rId23"/>
    <p:sldId id="394" r:id="rId24"/>
    <p:sldId id="402" r:id="rId25"/>
    <p:sldId id="403" r:id="rId26"/>
    <p:sldId id="404" r:id="rId27"/>
    <p:sldId id="405" r:id="rId28"/>
    <p:sldId id="406" r:id="rId29"/>
    <p:sldId id="410" r:id="rId30"/>
    <p:sldId id="407" r:id="rId31"/>
    <p:sldId id="329" r:id="rId32"/>
    <p:sldId id="349" r:id="rId33"/>
    <p:sldId id="350" r:id="rId34"/>
    <p:sldId id="351" r:id="rId35"/>
    <p:sldId id="34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5E3"/>
    <a:srgbClr val="7BB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07" autoAdjust="0"/>
  </p:normalViewPr>
  <p:slideViewPr>
    <p:cSldViewPr>
      <p:cViewPr>
        <p:scale>
          <a:sx n="66" d="100"/>
          <a:sy n="66" d="100"/>
        </p:scale>
        <p:origin x="-1410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0382243607670671"/>
          <c:h val="0.892218765816143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explosion val="25"/>
          <c:dPt>
            <c:idx val="0"/>
            <c:bubble3D val="0"/>
            <c:explosion val="18"/>
          </c:dPt>
          <c:cat>
            <c:strRef>
              <c:f>Hoja1!$A$2:$A$5</c:f>
              <c:strCache>
                <c:ptCount val="4"/>
                <c:pt idx="0">
                  <c:v>Pino (54%)</c:v>
                </c:pt>
                <c:pt idx="1">
                  <c:v>Eucalipto (32%)</c:v>
                </c:pt>
                <c:pt idx="2">
                  <c:v>Salicáceas (11%)</c:v>
                </c:pt>
                <c:pt idx="3">
                  <c:v>Otras especies (3%)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54</c:v>
                </c:pt>
                <c:pt idx="1">
                  <c:v>32</c:v>
                </c:pt>
                <c:pt idx="2">
                  <c:v>11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792980518504468"/>
          <c:y val="9.7747269273603721E-2"/>
          <c:w val="0.36764281092950457"/>
          <c:h val="0.73137673049877927"/>
        </c:manualLayout>
      </c:layout>
      <c:overlay val="0"/>
      <c:txPr>
        <a:bodyPr/>
        <a:lstStyle/>
        <a:p>
          <a:pPr>
            <a:defRPr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25468080821509"/>
          <c:y val="5.3534972694945393E-2"/>
          <c:w val="0.84271214554776341"/>
          <c:h val="0.67255881699263387"/>
        </c:manualLayout>
      </c:layout>
      <c:scatterChart>
        <c:scatterStyle val="lineMarker"/>
        <c:varyColors val="0"/>
        <c:ser>
          <c:idx val="0"/>
          <c:order val="0"/>
          <c:tx>
            <c:strRef>
              <c:f>Nudosidad!$AC$78</c:f>
              <c:strCache>
                <c:ptCount val="1"/>
                <c:pt idx="0">
                  <c:v>Pinus elliottii</c:v>
                </c:pt>
              </c:strCache>
            </c:strRef>
          </c:tx>
          <c:spPr>
            <a:ln w="28575">
              <a:noFill/>
            </a:ln>
          </c:spPr>
          <c:trendline>
            <c:spPr>
              <a:ln>
                <a:solidFill>
                  <a:schemeClr val="accent1"/>
                </a:solidFill>
              </a:ln>
            </c:spPr>
            <c:trendlineType val="linear"/>
            <c:dispRSqr val="0"/>
            <c:dispEq val="0"/>
          </c:trendline>
          <c:xVal>
            <c:numRef>
              <c:f>Nudosidad!$H$6:$H$105</c:f>
              <c:numCache>
                <c:formatCode>0.00</c:formatCode>
                <c:ptCount val="100"/>
                <c:pt idx="0">
                  <c:v>0.33176403677841321</c:v>
                </c:pt>
                <c:pt idx="1">
                  <c:v>0.27831984388496112</c:v>
                </c:pt>
                <c:pt idx="2">
                  <c:v>0.52341340312178708</c:v>
                </c:pt>
                <c:pt idx="3">
                  <c:v>0.27977617905675461</c:v>
                </c:pt>
                <c:pt idx="4">
                  <c:v>0.31339031339031342</c:v>
                </c:pt>
                <c:pt idx="5">
                  <c:v>0.3118994360606156</c:v>
                </c:pt>
                <c:pt idx="6">
                  <c:v>0</c:v>
                </c:pt>
                <c:pt idx="7">
                  <c:v>0.23820867079561697</c:v>
                </c:pt>
                <c:pt idx="8">
                  <c:v>0.31927630703738191</c:v>
                </c:pt>
                <c:pt idx="9">
                  <c:v>0.27228342513770659</c:v>
                </c:pt>
                <c:pt idx="10">
                  <c:v>0.47987203412423346</c:v>
                </c:pt>
                <c:pt idx="11">
                  <c:v>0.47513462147608487</c:v>
                </c:pt>
                <c:pt idx="12">
                  <c:v>0.16894005756476035</c:v>
                </c:pt>
                <c:pt idx="13">
                  <c:v>0.2635707561970505</c:v>
                </c:pt>
                <c:pt idx="14">
                  <c:v>0.15906680805938495</c:v>
                </c:pt>
                <c:pt idx="15">
                  <c:v>0.22746659084446974</c:v>
                </c:pt>
                <c:pt idx="16">
                  <c:v>0.31193874657340009</c:v>
                </c:pt>
                <c:pt idx="17">
                  <c:v>0.59956905973831309</c:v>
                </c:pt>
                <c:pt idx="18">
                  <c:v>0.20767125011799503</c:v>
                </c:pt>
                <c:pt idx="19">
                  <c:v>0.49826989619377166</c:v>
                </c:pt>
                <c:pt idx="20">
                  <c:v>0.87536473530637771</c:v>
                </c:pt>
                <c:pt idx="21">
                  <c:v>0.29202122648915124</c:v>
                </c:pt>
                <c:pt idx="22">
                  <c:v>0.15125732652675367</c:v>
                </c:pt>
                <c:pt idx="23">
                  <c:v>0.1730214674783723</c:v>
                </c:pt>
                <c:pt idx="24">
                  <c:v>0.66518847006651893</c:v>
                </c:pt>
                <c:pt idx="25">
                  <c:v>0.24731285075620663</c:v>
                </c:pt>
                <c:pt idx="26">
                  <c:v>0.67076579094466182</c:v>
                </c:pt>
                <c:pt idx="27">
                  <c:v>0.32967032967032966</c:v>
                </c:pt>
                <c:pt idx="28">
                  <c:v>0.87427144046627814</c:v>
                </c:pt>
                <c:pt idx="29">
                  <c:v>0.21676300578034682</c:v>
                </c:pt>
                <c:pt idx="30">
                  <c:v>0.17138504506791927</c:v>
                </c:pt>
                <c:pt idx="31">
                  <c:v>0.38538663992981581</c:v>
                </c:pt>
                <c:pt idx="32">
                  <c:v>0.40460433459837525</c:v>
                </c:pt>
                <c:pt idx="33">
                  <c:v>0.46667911144297181</c:v>
                </c:pt>
                <c:pt idx="34">
                  <c:v>0.33195020746887971</c:v>
                </c:pt>
                <c:pt idx="35">
                  <c:v>0.66380860185313229</c:v>
                </c:pt>
                <c:pt idx="36">
                  <c:v>0.16145882799886027</c:v>
                </c:pt>
                <c:pt idx="37">
                  <c:v>0.33398274422488172</c:v>
                </c:pt>
                <c:pt idx="38">
                  <c:v>0.29557589626239511</c:v>
                </c:pt>
                <c:pt idx="39">
                  <c:v>0.63983941285324475</c:v>
                </c:pt>
                <c:pt idx="40">
                  <c:v>0.70500414708321812</c:v>
                </c:pt>
                <c:pt idx="41">
                  <c:v>0.47370914258645191</c:v>
                </c:pt>
                <c:pt idx="42">
                  <c:v>0.53319198029372339</c:v>
                </c:pt>
                <c:pt idx="43">
                  <c:v>0.58276675454419302</c:v>
                </c:pt>
                <c:pt idx="44">
                  <c:v>0.34070475409318901</c:v>
                </c:pt>
                <c:pt idx="45">
                  <c:v>0.21608417888012027</c:v>
                </c:pt>
                <c:pt idx="46">
                  <c:v>0.3740130211940712</c:v>
                </c:pt>
                <c:pt idx="47">
                  <c:v>0.30116702221106789</c:v>
                </c:pt>
                <c:pt idx="48">
                  <c:v>1</c:v>
                </c:pt>
                <c:pt idx="49">
                  <c:v>0.75545607162842765</c:v>
                </c:pt>
                <c:pt idx="50">
                  <c:v>0.20831360666603538</c:v>
                </c:pt>
                <c:pt idx="51">
                  <c:v>0.7226980728051392</c:v>
                </c:pt>
                <c:pt idx="52">
                  <c:v>0.64308681672025703</c:v>
                </c:pt>
                <c:pt idx="53">
                  <c:v>0.43065784546248909</c:v>
                </c:pt>
                <c:pt idx="54">
                  <c:v>0.16051364365971107</c:v>
                </c:pt>
                <c:pt idx="55">
                  <c:v>0.27377430927056456</c:v>
                </c:pt>
                <c:pt idx="56">
                  <c:v>0.38514529058116231</c:v>
                </c:pt>
                <c:pt idx="57">
                  <c:v>0.45707030630058726</c:v>
                </c:pt>
                <c:pt idx="58">
                  <c:v>0.24447578749412321</c:v>
                </c:pt>
                <c:pt idx="59">
                  <c:v>1.0032102728731942</c:v>
                </c:pt>
                <c:pt idx="60">
                  <c:v>0.31995733902146378</c:v>
                </c:pt>
                <c:pt idx="61">
                  <c:v>0.22833946467081059</c:v>
                </c:pt>
                <c:pt idx="62">
                  <c:v>0.63863757317722203</c:v>
                </c:pt>
                <c:pt idx="63">
                  <c:v>0.37550458428513317</c:v>
                </c:pt>
                <c:pt idx="64">
                  <c:v>0.51735490546514906</c:v>
                </c:pt>
                <c:pt idx="65">
                  <c:v>0.17994128231840137</c:v>
                </c:pt>
                <c:pt idx="66">
                  <c:v>0.41418261688107938</c:v>
                </c:pt>
                <c:pt idx="67">
                  <c:v>0.43604651162790692</c:v>
                </c:pt>
                <c:pt idx="68">
                  <c:v>0.23974427277570587</c:v>
                </c:pt>
                <c:pt idx="69">
                  <c:v>0.19933554817275745</c:v>
                </c:pt>
                <c:pt idx="70">
                  <c:v>0.28374160597748982</c:v>
                </c:pt>
                <c:pt idx="71">
                  <c:v>0.34148038068738734</c:v>
                </c:pt>
                <c:pt idx="72">
                  <c:v>0.78631535384190931</c:v>
                </c:pt>
                <c:pt idx="73">
                  <c:v>0.24788660776711374</c:v>
                </c:pt>
                <c:pt idx="74">
                  <c:v>0.83206212730550555</c:v>
                </c:pt>
                <c:pt idx="75">
                  <c:v>0.36975002370192467</c:v>
                </c:pt>
                <c:pt idx="76">
                  <c:v>0.70705670317482328</c:v>
                </c:pt>
                <c:pt idx="77">
                  <c:v>0.74606244819010781</c:v>
                </c:pt>
                <c:pt idx="78">
                  <c:v>0.26708212775428447</c:v>
                </c:pt>
                <c:pt idx="79">
                  <c:v>0.62189054726368154</c:v>
                </c:pt>
                <c:pt idx="80">
                  <c:v>0.53867403314917139</c:v>
                </c:pt>
                <c:pt idx="81">
                  <c:v>0.50461001744330924</c:v>
                </c:pt>
                <c:pt idx="82">
                  <c:v>0.75219389887170907</c:v>
                </c:pt>
                <c:pt idx="83">
                  <c:v>0.6234413965087281</c:v>
                </c:pt>
                <c:pt idx="84">
                  <c:v>0.62309609526446963</c:v>
                </c:pt>
                <c:pt idx="85">
                  <c:v>0.29049661087287321</c:v>
                </c:pt>
                <c:pt idx="86">
                  <c:v>0.30000937529297789</c:v>
                </c:pt>
                <c:pt idx="87">
                  <c:v>0.74875207986688841</c:v>
                </c:pt>
                <c:pt idx="88">
                  <c:v>0.30556704968647547</c:v>
                </c:pt>
                <c:pt idx="89">
                  <c:v>0.61949339207048459</c:v>
                </c:pt>
                <c:pt idx="90">
                  <c:v>0.46140807934963429</c:v>
                </c:pt>
                <c:pt idx="91">
                  <c:v>0.33651149747616382</c:v>
                </c:pt>
                <c:pt idx="92">
                  <c:v>0.24951483227058496</c:v>
                </c:pt>
                <c:pt idx="93">
                  <c:v>0.41608876560332875</c:v>
                </c:pt>
                <c:pt idx="94">
                  <c:v>0.62439295129734973</c:v>
                </c:pt>
                <c:pt idx="95">
                  <c:v>0.45909849749582643</c:v>
                </c:pt>
                <c:pt idx="96">
                  <c:v>0.78751036197844715</c:v>
                </c:pt>
                <c:pt idx="97">
                  <c:v>0.34835551092141603</c:v>
                </c:pt>
                <c:pt idx="98">
                  <c:v>0.25395033860045146</c:v>
                </c:pt>
                <c:pt idx="99">
                  <c:v>0.16713091922005571</c:v>
                </c:pt>
              </c:numCache>
            </c:numRef>
          </c:xVal>
          <c:yVal>
            <c:numRef>
              <c:f>Nudosidad!$F$6:$F$105</c:f>
              <c:numCache>
                <c:formatCode>0.0</c:formatCode>
                <c:ptCount val="100"/>
                <c:pt idx="0">
                  <c:v>35.810789227115158</c:v>
                </c:pt>
                <c:pt idx="1">
                  <c:v>66.37776591617741</c:v>
                </c:pt>
                <c:pt idx="2">
                  <c:v>16.993372664444856</c:v>
                </c:pt>
                <c:pt idx="3">
                  <c:v>19.582308085788316</c:v>
                </c:pt>
                <c:pt idx="4">
                  <c:v>27.096124047906891</c:v>
                </c:pt>
                <c:pt idx="5">
                  <c:v>33.053187918253165</c:v>
                </c:pt>
                <c:pt idx="6">
                  <c:v>41.300295128493289</c:v>
                </c:pt>
                <c:pt idx="7">
                  <c:v>34.701621589819368</c:v>
                </c:pt>
                <c:pt idx="8">
                  <c:v>30.969708930277736</c:v>
                </c:pt>
                <c:pt idx="9">
                  <c:v>28.409640335800479</c:v>
                </c:pt>
                <c:pt idx="10">
                  <c:v>19.679646576757079</c:v>
                </c:pt>
                <c:pt idx="11">
                  <c:v>19.943853437968755</c:v>
                </c:pt>
                <c:pt idx="12">
                  <c:v>33.437454909251315</c:v>
                </c:pt>
                <c:pt idx="13">
                  <c:v>33.248185477546379</c:v>
                </c:pt>
                <c:pt idx="14">
                  <c:v>24.759842682822548</c:v>
                </c:pt>
                <c:pt idx="15">
                  <c:v>27.211130595212691</c:v>
                </c:pt>
                <c:pt idx="16">
                  <c:v>32.812563283956273</c:v>
                </c:pt>
                <c:pt idx="17">
                  <c:v>28.121302508237896</c:v>
                </c:pt>
                <c:pt idx="18">
                  <c:v>28.940613514298565</c:v>
                </c:pt>
                <c:pt idx="19">
                  <c:v>27.514204903534321</c:v>
                </c:pt>
                <c:pt idx="20">
                  <c:v>14.378701669035019</c:v>
                </c:pt>
                <c:pt idx="21">
                  <c:v>23.18879772044675</c:v>
                </c:pt>
                <c:pt idx="22">
                  <c:v>25.05736185445398</c:v>
                </c:pt>
                <c:pt idx="23">
                  <c:v>56.437048871061499</c:v>
                </c:pt>
                <c:pt idx="24">
                  <c:v>14.277552375967069</c:v>
                </c:pt>
                <c:pt idx="25">
                  <c:v>32.93368671427794</c:v>
                </c:pt>
                <c:pt idx="26">
                  <c:v>39.271856970435906</c:v>
                </c:pt>
                <c:pt idx="27">
                  <c:v>27.988213274424229</c:v>
                </c:pt>
                <c:pt idx="28">
                  <c:v>20.696989767018351</c:v>
                </c:pt>
                <c:pt idx="29">
                  <c:v>41.540206132881018</c:v>
                </c:pt>
                <c:pt idx="30">
                  <c:v>32.319425545810844</c:v>
                </c:pt>
                <c:pt idx="31">
                  <c:v>20.146408845445084</c:v>
                </c:pt>
                <c:pt idx="32">
                  <c:v>17.219634817261397</c:v>
                </c:pt>
                <c:pt idx="33">
                  <c:v>24.671526200908016</c:v>
                </c:pt>
                <c:pt idx="34">
                  <c:v>25.922895974526796</c:v>
                </c:pt>
                <c:pt idx="35">
                  <c:v>16.942137068203277</c:v>
                </c:pt>
                <c:pt idx="36">
                  <c:v>35.218525629558833</c:v>
                </c:pt>
                <c:pt idx="37">
                  <c:v>16.824561825582741</c:v>
                </c:pt>
                <c:pt idx="38">
                  <c:v>45.430173890071515</c:v>
                </c:pt>
                <c:pt idx="39">
                  <c:v>23.556032635170698</c:v>
                </c:pt>
                <c:pt idx="40">
                  <c:v>16.19513080544878</c:v>
                </c:pt>
                <c:pt idx="41">
                  <c:v>27.783107237759463</c:v>
                </c:pt>
                <c:pt idx="42">
                  <c:v>23.400432997712478</c:v>
                </c:pt>
                <c:pt idx="43">
                  <c:v>21.916083109133496</c:v>
                </c:pt>
                <c:pt idx="44">
                  <c:v>32.498773614052624</c:v>
                </c:pt>
                <c:pt idx="45">
                  <c:v>44.579355960596409</c:v>
                </c:pt>
                <c:pt idx="46">
                  <c:v>31.021038742854664</c:v>
                </c:pt>
                <c:pt idx="47">
                  <c:v>23.819424628699625</c:v>
                </c:pt>
                <c:pt idx="48">
                  <c:v>24.920545134627265</c:v>
                </c:pt>
                <c:pt idx="49">
                  <c:v>20.989306309923965</c:v>
                </c:pt>
                <c:pt idx="50">
                  <c:v>43.608276801274307</c:v>
                </c:pt>
                <c:pt idx="51">
                  <c:v>31.725754306683168</c:v>
                </c:pt>
                <c:pt idx="52">
                  <c:v>19.720982442583814</c:v>
                </c:pt>
                <c:pt idx="53">
                  <c:v>16.279202886560213</c:v>
                </c:pt>
                <c:pt idx="54">
                  <c:v>37.65274705944789</c:v>
                </c:pt>
                <c:pt idx="55">
                  <c:v>34.906494067123234</c:v>
                </c:pt>
                <c:pt idx="56">
                  <c:v>37.620702913930494</c:v>
                </c:pt>
                <c:pt idx="57">
                  <c:v>27.628917327191623</c:v>
                </c:pt>
                <c:pt idx="58">
                  <c:v>21.754650829096903</c:v>
                </c:pt>
                <c:pt idx="59">
                  <c:v>14.975476595761872</c:v>
                </c:pt>
                <c:pt idx="60">
                  <c:v>31.990450084524575</c:v>
                </c:pt>
                <c:pt idx="61">
                  <c:v>31.312947347582298</c:v>
                </c:pt>
                <c:pt idx="62">
                  <c:v>25.452208094825686</c:v>
                </c:pt>
                <c:pt idx="63">
                  <c:v>25.787738361461429</c:v>
                </c:pt>
                <c:pt idx="64">
                  <c:v>26.901701726411233</c:v>
                </c:pt>
                <c:pt idx="65">
                  <c:v>40.824803781767947</c:v>
                </c:pt>
                <c:pt idx="66">
                  <c:v>35.731589746874214</c:v>
                </c:pt>
                <c:pt idx="67">
                  <c:v>26.031134301838168</c:v>
                </c:pt>
                <c:pt idx="68">
                  <c:v>36.163548885582735</c:v>
                </c:pt>
                <c:pt idx="69">
                  <c:v>33.883478928106513</c:v>
                </c:pt>
                <c:pt idx="70">
                  <c:v>33.789352057350129</c:v>
                </c:pt>
                <c:pt idx="71">
                  <c:v>22.955220884253791</c:v>
                </c:pt>
                <c:pt idx="72">
                  <c:v>22.34539718255856</c:v>
                </c:pt>
                <c:pt idx="73">
                  <c:v>39.092465692517507</c:v>
                </c:pt>
                <c:pt idx="74">
                  <c:v>16.733860516234284</c:v>
                </c:pt>
                <c:pt idx="75">
                  <c:v>17.067352639522458</c:v>
                </c:pt>
                <c:pt idx="76">
                  <c:v>16.822505739441457</c:v>
                </c:pt>
                <c:pt idx="77">
                  <c:v>24.759789142101219</c:v>
                </c:pt>
                <c:pt idx="78">
                  <c:v>53.640248704413558</c:v>
                </c:pt>
                <c:pt idx="79">
                  <c:v>39.659643857866413</c:v>
                </c:pt>
                <c:pt idx="80">
                  <c:v>14.761865275509477</c:v>
                </c:pt>
                <c:pt idx="81">
                  <c:v>13.845400996012943</c:v>
                </c:pt>
                <c:pt idx="82">
                  <c:v>13.072984298007157</c:v>
                </c:pt>
                <c:pt idx="83">
                  <c:v>15.607099079685925</c:v>
                </c:pt>
                <c:pt idx="84">
                  <c:v>19.083972415317465</c:v>
                </c:pt>
                <c:pt idx="85">
                  <c:v>32.296923026182611</c:v>
                </c:pt>
                <c:pt idx="86">
                  <c:v>31.325434844259966</c:v>
                </c:pt>
                <c:pt idx="87">
                  <c:v>13.707140028599987</c:v>
                </c:pt>
                <c:pt idx="88">
                  <c:v>32.733423652334508</c:v>
                </c:pt>
                <c:pt idx="89">
                  <c:v>28.504800509817969</c:v>
                </c:pt>
                <c:pt idx="90">
                  <c:v>18.733272037274954</c:v>
                </c:pt>
                <c:pt idx="91">
                  <c:v>58.815259057489797</c:v>
                </c:pt>
                <c:pt idx="92">
                  <c:v>40.518811196723028</c:v>
                </c:pt>
                <c:pt idx="93">
                  <c:v>28.798462435499069</c:v>
                </c:pt>
                <c:pt idx="94">
                  <c:v>32.137797536629037</c:v>
                </c:pt>
                <c:pt idx="95">
                  <c:v>26.15505347786403</c:v>
                </c:pt>
                <c:pt idx="96">
                  <c:v>16.279389159226731</c:v>
                </c:pt>
                <c:pt idx="97">
                  <c:v>25.574976490395176</c:v>
                </c:pt>
                <c:pt idx="98">
                  <c:v>54.367614932562425</c:v>
                </c:pt>
                <c:pt idx="99">
                  <c:v>18.777903767580298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Nudosidad!$AD$78</c:f>
              <c:strCache>
                <c:ptCount val="1"/>
                <c:pt idx="0">
                  <c:v>Pinus taeda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</c:marker>
          <c:dPt>
            <c:idx val="13"/>
            <c:bubble3D val="0"/>
          </c:dPt>
          <c:trendline>
            <c:spPr>
              <a:ln>
                <a:solidFill>
                  <a:schemeClr val="accent2"/>
                </a:solidFill>
              </a:ln>
            </c:spPr>
            <c:trendlineType val="linear"/>
            <c:dispRSqr val="0"/>
            <c:dispEq val="0"/>
          </c:trendline>
          <c:xVal>
            <c:numRef>
              <c:f>Nudosidad!$H$106:$H$205</c:f>
              <c:numCache>
                <c:formatCode>0.00</c:formatCode>
                <c:ptCount val="100"/>
                <c:pt idx="0">
                  <c:v>0.45368620037807184</c:v>
                </c:pt>
                <c:pt idx="1">
                  <c:v>0.25924147863658187</c:v>
                </c:pt>
                <c:pt idx="2">
                  <c:v>0.30421142694172448</c:v>
                </c:pt>
                <c:pt idx="3">
                  <c:v>0.23761246990242049</c:v>
                </c:pt>
                <c:pt idx="4">
                  <c:v>0.13273497250489855</c:v>
                </c:pt>
                <c:pt idx="5">
                  <c:v>0.40569257518191776</c:v>
                </c:pt>
                <c:pt idx="6">
                  <c:v>0.40796503156872266</c:v>
                </c:pt>
                <c:pt idx="7">
                  <c:v>0.42608256533266003</c:v>
                </c:pt>
                <c:pt idx="8">
                  <c:v>0.48051254671649762</c:v>
                </c:pt>
                <c:pt idx="9">
                  <c:v>0.419473751112241</c:v>
                </c:pt>
                <c:pt idx="10">
                  <c:v>0.19369209413435776</c:v>
                </c:pt>
                <c:pt idx="11">
                  <c:v>1</c:v>
                </c:pt>
                <c:pt idx="12">
                  <c:v>0.37365866121614716</c:v>
                </c:pt>
                <c:pt idx="13">
                  <c:v>0.2197102372233721</c:v>
                </c:pt>
                <c:pt idx="14">
                  <c:v>0.80117505674989986</c:v>
                </c:pt>
                <c:pt idx="15">
                  <c:v>0.24795752932574625</c:v>
                </c:pt>
                <c:pt idx="16">
                  <c:v>0.4951909341967432</c:v>
                </c:pt>
                <c:pt idx="17">
                  <c:v>0.36478832677354323</c:v>
                </c:pt>
                <c:pt idx="18">
                  <c:v>0.46874999999999994</c:v>
                </c:pt>
                <c:pt idx="19">
                  <c:v>0</c:v>
                </c:pt>
                <c:pt idx="20">
                  <c:v>0.2321681929575648</c:v>
                </c:pt>
                <c:pt idx="21">
                  <c:v>0.60419157907986665</c:v>
                </c:pt>
                <c:pt idx="22">
                  <c:v>1</c:v>
                </c:pt>
                <c:pt idx="23">
                  <c:v>0.74989584779891694</c:v>
                </c:pt>
                <c:pt idx="24">
                  <c:v>0.49916805324459229</c:v>
                </c:pt>
                <c:pt idx="25">
                  <c:v>0.75208913649025066</c:v>
                </c:pt>
                <c:pt idx="26">
                  <c:v>0.70735090152565883</c:v>
                </c:pt>
                <c:pt idx="27">
                  <c:v>0.39229444409006825</c:v>
                </c:pt>
                <c:pt idx="28">
                  <c:v>0.45681063122923593</c:v>
                </c:pt>
                <c:pt idx="29">
                  <c:v>0.99585062240663913</c:v>
                </c:pt>
                <c:pt idx="30">
                  <c:v>0.34511407937623828</c:v>
                </c:pt>
                <c:pt idx="31">
                  <c:v>0.30549898167006106</c:v>
                </c:pt>
                <c:pt idx="32">
                  <c:v>0.62430632630410654</c:v>
                </c:pt>
                <c:pt idx="33">
                  <c:v>0.40108228553238906</c:v>
                </c:pt>
                <c:pt idx="34">
                  <c:v>0.3037013603290098</c:v>
                </c:pt>
                <c:pt idx="35">
                  <c:v>0.79013030219018576</c:v>
                </c:pt>
                <c:pt idx="36">
                  <c:v>0.22027134876296886</c:v>
                </c:pt>
                <c:pt idx="37">
                  <c:v>0.91298934845760138</c:v>
                </c:pt>
                <c:pt idx="38">
                  <c:v>0.36471830310010561</c:v>
                </c:pt>
                <c:pt idx="39">
                  <c:v>0.45877936883080767</c:v>
                </c:pt>
                <c:pt idx="40">
                  <c:v>0.27787537129898748</c:v>
                </c:pt>
                <c:pt idx="41">
                  <c:v>0.38698442387693893</c:v>
                </c:pt>
                <c:pt idx="42">
                  <c:v>0.24029219530949633</c:v>
                </c:pt>
                <c:pt idx="43">
                  <c:v>0.58276675454419324</c:v>
                </c:pt>
                <c:pt idx="44">
                  <c:v>0.28547865254076005</c:v>
                </c:pt>
                <c:pt idx="45">
                  <c:v>0.37203090718305831</c:v>
                </c:pt>
                <c:pt idx="46">
                  <c:v>0.31170303202040239</c:v>
                </c:pt>
                <c:pt idx="47">
                  <c:v>0</c:v>
                </c:pt>
                <c:pt idx="48">
                  <c:v>0.40905631659056313</c:v>
                </c:pt>
                <c:pt idx="49">
                  <c:v>0.13342652010928269</c:v>
                </c:pt>
                <c:pt idx="50">
                  <c:v>0.60175751400916955</c:v>
                </c:pt>
                <c:pt idx="51">
                  <c:v>0.36288397262454247</c:v>
                </c:pt>
                <c:pt idx="52">
                  <c:v>0.40830537443818449</c:v>
                </c:pt>
                <c:pt idx="53">
                  <c:v>0.99840255591054305</c:v>
                </c:pt>
                <c:pt idx="54">
                  <c:v>0.75797872340425543</c:v>
                </c:pt>
                <c:pt idx="55">
                  <c:v>0.1167731681209251</c:v>
                </c:pt>
                <c:pt idx="56">
                  <c:v>0.35947924088347694</c:v>
                </c:pt>
                <c:pt idx="57">
                  <c:v>0.27528160992279455</c:v>
                </c:pt>
                <c:pt idx="58">
                  <c:v>0</c:v>
                </c:pt>
                <c:pt idx="59">
                  <c:v>0.28585948418244184</c:v>
                </c:pt>
                <c:pt idx="60">
                  <c:v>0.52069425901201594</c:v>
                </c:pt>
                <c:pt idx="61">
                  <c:v>1</c:v>
                </c:pt>
                <c:pt idx="62">
                  <c:v>1</c:v>
                </c:pt>
                <c:pt idx="63">
                  <c:v>0.67990934542061054</c:v>
                </c:pt>
                <c:pt idx="64">
                  <c:v>0.63948840927258199</c:v>
                </c:pt>
                <c:pt idx="65">
                  <c:v>0.28606846571946221</c:v>
                </c:pt>
                <c:pt idx="66">
                  <c:v>0.35588329592818213</c:v>
                </c:pt>
                <c:pt idx="67">
                  <c:v>0.45374338290899918</c:v>
                </c:pt>
                <c:pt idx="68">
                  <c:v>0.20242264563184781</c:v>
                </c:pt>
                <c:pt idx="69">
                  <c:v>0.39043900580897062</c:v>
                </c:pt>
                <c:pt idx="70">
                  <c:v>0.47903426691789353</c:v>
                </c:pt>
                <c:pt idx="71">
                  <c:v>0.31298409787866333</c:v>
                </c:pt>
                <c:pt idx="72">
                  <c:v>0.99819769859975049</c:v>
                </c:pt>
                <c:pt idx="73">
                  <c:v>0.87439278278972943</c:v>
                </c:pt>
                <c:pt idx="74">
                  <c:v>0.54039074407648602</c:v>
                </c:pt>
                <c:pt idx="75">
                  <c:v>0.58150619637750245</c:v>
                </c:pt>
                <c:pt idx="76">
                  <c:v>0.36350881668314144</c:v>
                </c:pt>
                <c:pt idx="77">
                  <c:v>0.37489586226048321</c:v>
                </c:pt>
                <c:pt idx="78">
                  <c:v>0.7477153143173636</c:v>
                </c:pt>
                <c:pt idx="79">
                  <c:v>0.58855171977343934</c:v>
                </c:pt>
                <c:pt idx="80">
                  <c:v>0.26803663167299535</c:v>
                </c:pt>
                <c:pt idx="81">
                  <c:v>0.99819769859975049</c:v>
                </c:pt>
                <c:pt idx="82">
                  <c:v>0.32494424976107045</c:v>
                </c:pt>
                <c:pt idx="83">
                  <c:v>0.38538120624317551</c:v>
                </c:pt>
                <c:pt idx="84">
                  <c:v>0.7885998893193138</c:v>
                </c:pt>
                <c:pt idx="85">
                  <c:v>0.53199911333481109</c:v>
                </c:pt>
                <c:pt idx="86">
                  <c:v>0.71662897729082387</c:v>
                </c:pt>
                <c:pt idx="87">
                  <c:v>0.49132310793360845</c:v>
                </c:pt>
                <c:pt idx="88">
                  <c:v>0.2975619120752544</c:v>
                </c:pt>
                <c:pt idx="89">
                  <c:v>0.58292852185981947</c:v>
                </c:pt>
                <c:pt idx="90">
                  <c:v>0.41286605856937114</c:v>
                </c:pt>
                <c:pt idx="91">
                  <c:v>0.23241550727912455</c:v>
                </c:pt>
                <c:pt idx="92">
                  <c:v>0.33670033670033667</c:v>
                </c:pt>
                <c:pt idx="93">
                  <c:v>0.25501369517992634</c:v>
                </c:pt>
                <c:pt idx="94">
                  <c:v>0.29077817779008586</c:v>
                </c:pt>
                <c:pt idx="95">
                  <c:v>0.41713014460511683</c:v>
                </c:pt>
                <c:pt idx="96">
                  <c:v>0.75072987626859455</c:v>
                </c:pt>
                <c:pt idx="97">
                  <c:v>0.63851763748474133</c:v>
                </c:pt>
                <c:pt idx="98">
                  <c:v>0.1719307182883342</c:v>
                </c:pt>
                <c:pt idx="99">
                  <c:v>0.26754148485524093</c:v>
                </c:pt>
              </c:numCache>
            </c:numRef>
          </c:xVal>
          <c:yVal>
            <c:numRef>
              <c:f>Nudosidad!$F$106:$F$205</c:f>
              <c:numCache>
                <c:formatCode>0.0</c:formatCode>
                <c:ptCount val="100"/>
                <c:pt idx="0">
                  <c:v>15.953393970682766</c:v>
                </c:pt>
                <c:pt idx="1">
                  <c:v>23.091334418059621</c:v>
                </c:pt>
                <c:pt idx="2">
                  <c:v>40.970245216948591</c:v>
                </c:pt>
                <c:pt idx="3">
                  <c:v>33.370926492326191</c:v>
                </c:pt>
                <c:pt idx="4">
                  <c:v>25.634293673762723</c:v>
                </c:pt>
                <c:pt idx="5">
                  <c:v>20.321164916137764</c:v>
                </c:pt>
                <c:pt idx="6">
                  <c:v>25.678751632371576</c:v>
                </c:pt>
                <c:pt idx="7">
                  <c:v>21.621007431071952</c:v>
                </c:pt>
                <c:pt idx="8">
                  <c:v>35.614055663501524</c:v>
                </c:pt>
                <c:pt idx="9">
                  <c:v>26.267831660200375</c:v>
                </c:pt>
                <c:pt idx="10">
                  <c:v>34.153039046330647</c:v>
                </c:pt>
                <c:pt idx="11">
                  <c:v>28.246513061009839</c:v>
                </c:pt>
                <c:pt idx="12">
                  <c:v>36.908225438047687</c:v>
                </c:pt>
                <c:pt idx="13">
                  <c:v>31.059646217816002</c:v>
                </c:pt>
                <c:pt idx="14">
                  <c:v>32.012892344727533</c:v>
                </c:pt>
                <c:pt idx="15">
                  <c:v>26.735823639044629</c:v>
                </c:pt>
                <c:pt idx="16">
                  <c:v>28.33865562184824</c:v>
                </c:pt>
                <c:pt idx="17">
                  <c:v>35.706476086092763</c:v>
                </c:pt>
                <c:pt idx="18">
                  <c:v>24.704644604754737</c:v>
                </c:pt>
                <c:pt idx="19">
                  <c:v>59.783055624012967</c:v>
                </c:pt>
                <c:pt idx="20">
                  <c:v>44.147437243761736</c:v>
                </c:pt>
                <c:pt idx="21">
                  <c:v>29.836424661063134</c:v>
                </c:pt>
                <c:pt idx="22">
                  <c:v>12.086185459198971</c:v>
                </c:pt>
                <c:pt idx="23">
                  <c:v>23.053135117131383</c:v>
                </c:pt>
                <c:pt idx="24">
                  <c:v>16.737297355768423</c:v>
                </c:pt>
                <c:pt idx="25">
                  <c:v>22.130448024781678</c:v>
                </c:pt>
                <c:pt idx="26">
                  <c:v>21.817044720101222</c:v>
                </c:pt>
                <c:pt idx="27">
                  <c:v>26.423061871627894</c:v>
                </c:pt>
                <c:pt idx="28">
                  <c:v>17.96492550676761</c:v>
                </c:pt>
                <c:pt idx="29">
                  <c:v>24.718660198337357</c:v>
                </c:pt>
                <c:pt idx="30">
                  <c:v>31.07065564160192</c:v>
                </c:pt>
                <c:pt idx="31">
                  <c:v>27.620637381674502</c:v>
                </c:pt>
                <c:pt idx="32">
                  <c:v>23.782443326938495</c:v>
                </c:pt>
                <c:pt idx="33">
                  <c:v>26.352015071232632</c:v>
                </c:pt>
                <c:pt idx="34">
                  <c:v>21.5963683167978</c:v>
                </c:pt>
                <c:pt idx="35">
                  <c:v>15.540406761893303</c:v>
                </c:pt>
                <c:pt idx="36">
                  <c:v>24.682900959402378</c:v>
                </c:pt>
                <c:pt idx="37">
                  <c:v>22.886838775729881</c:v>
                </c:pt>
                <c:pt idx="38">
                  <c:v>21.536446851678882</c:v>
                </c:pt>
                <c:pt idx="39">
                  <c:v>24.506316049090223</c:v>
                </c:pt>
                <c:pt idx="40">
                  <c:v>30.631450562808777</c:v>
                </c:pt>
                <c:pt idx="41">
                  <c:v>30.142078654100523</c:v>
                </c:pt>
                <c:pt idx="42">
                  <c:v>31.362322462499236</c:v>
                </c:pt>
                <c:pt idx="43">
                  <c:v>25.727327227147153</c:v>
                </c:pt>
                <c:pt idx="44">
                  <c:v>43.286278475214772</c:v>
                </c:pt>
                <c:pt idx="45">
                  <c:v>22.502309424070329</c:v>
                </c:pt>
                <c:pt idx="46">
                  <c:v>30.047121580772192</c:v>
                </c:pt>
                <c:pt idx="47">
                  <c:v>34.652609528837694</c:v>
                </c:pt>
                <c:pt idx="48">
                  <c:v>23.405816032699178</c:v>
                </c:pt>
                <c:pt idx="49">
                  <c:v>36.68972204729468</c:v>
                </c:pt>
                <c:pt idx="50">
                  <c:v>26.534174709819272</c:v>
                </c:pt>
                <c:pt idx="51">
                  <c:v>29.994004292601254</c:v>
                </c:pt>
                <c:pt idx="52">
                  <c:v>18.272343972974951</c:v>
                </c:pt>
                <c:pt idx="53">
                  <c:v>19.724620222899414</c:v>
                </c:pt>
                <c:pt idx="54">
                  <c:v>18.515631268382084</c:v>
                </c:pt>
                <c:pt idx="55">
                  <c:v>47.654180276760101</c:v>
                </c:pt>
                <c:pt idx="56">
                  <c:v>36.248655327952967</c:v>
                </c:pt>
                <c:pt idx="57">
                  <c:v>39.006983528300559</c:v>
                </c:pt>
                <c:pt idx="58">
                  <c:v>66.422139509439461</c:v>
                </c:pt>
                <c:pt idx="59">
                  <c:v>36.64492368379095</c:v>
                </c:pt>
                <c:pt idx="60">
                  <c:v>15.378295388071674</c:v>
                </c:pt>
                <c:pt idx="61">
                  <c:v>18.510284255184452</c:v>
                </c:pt>
                <c:pt idx="62">
                  <c:v>15.441926026324914</c:v>
                </c:pt>
                <c:pt idx="63">
                  <c:v>30.894090595216774</c:v>
                </c:pt>
                <c:pt idx="64">
                  <c:v>31.476432320133988</c:v>
                </c:pt>
                <c:pt idx="65">
                  <c:v>32.061587892255417</c:v>
                </c:pt>
                <c:pt idx="66">
                  <c:v>31.296307469442073</c:v>
                </c:pt>
                <c:pt idx="67">
                  <c:v>25.411694182851033</c:v>
                </c:pt>
                <c:pt idx="68">
                  <c:v>39.700515075533971</c:v>
                </c:pt>
                <c:pt idx="69">
                  <c:v>25.682924216353413</c:v>
                </c:pt>
                <c:pt idx="70">
                  <c:v>23.441430025284198</c:v>
                </c:pt>
                <c:pt idx="71">
                  <c:v>24.738996709483651</c:v>
                </c:pt>
                <c:pt idx="72">
                  <c:v>19.89417007971754</c:v>
                </c:pt>
                <c:pt idx="73">
                  <c:v>45.011247272062931</c:v>
                </c:pt>
                <c:pt idx="74">
                  <c:v>18.780111382378117</c:v>
                </c:pt>
                <c:pt idx="75">
                  <c:v>18.822391674045683</c:v>
                </c:pt>
                <c:pt idx="76">
                  <c:v>34.855086513921336</c:v>
                </c:pt>
                <c:pt idx="77">
                  <c:v>20.461655488900039</c:v>
                </c:pt>
                <c:pt idx="78">
                  <c:v>20.441551058078819</c:v>
                </c:pt>
                <c:pt idx="79">
                  <c:v>27.600976932296923</c:v>
                </c:pt>
                <c:pt idx="80">
                  <c:v>25.679400890163535</c:v>
                </c:pt>
                <c:pt idx="81">
                  <c:v>21.968911222080894</c:v>
                </c:pt>
                <c:pt idx="82">
                  <c:v>47.217357746840811</c:v>
                </c:pt>
                <c:pt idx="83">
                  <c:v>35.99568318945915</c:v>
                </c:pt>
                <c:pt idx="84">
                  <c:v>12.005660850799725</c:v>
                </c:pt>
                <c:pt idx="85">
                  <c:v>16.57348341748655</c:v>
                </c:pt>
                <c:pt idx="86">
                  <c:v>19.642794061519506</c:v>
                </c:pt>
                <c:pt idx="87">
                  <c:v>24.578073079090977</c:v>
                </c:pt>
                <c:pt idx="88">
                  <c:v>39.89077910726467</c:v>
                </c:pt>
                <c:pt idx="89">
                  <c:v>26.073875209595393</c:v>
                </c:pt>
                <c:pt idx="90">
                  <c:v>28.958375950885838</c:v>
                </c:pt>
                <c:pt idx="91">
                  <c:v>24.015303734404416</c:v>
                </c:pt>
                <c:pt idx="92">
                  <c:v>30.646068720948971</c:v>
                </c:pt>
                <c:pt idx="93">
                  <c:v>21.997421261485478</c:v>
                </c:pt>
                <c:pt idx="94">
                  <c:v>34.465034330433589</c:v>
                </c:pt>
                <c:pt idx="95">
                  <c:v>22.454932557241452</c:v>
                </c:pt>
                <c:pt idx="96">
                  <c:v>24.216676237361003</c:v>
                </c:pt>
                <c:pt idx="97">
                  <c:v>22.814614421720112</c:v>
                </c:pt>
                <c:pt idx="98">
                  <c:v>30.97800974069904</c:v>
                </c:pt>
                <c:pt idx="99">
                  <c:v>38.086870660683452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536448"/>
        <c:axId val="96555008"/>
      </c:scatterChart>
      <c:valAx>
        <c:axId val="96536448"/>
        <c:scaling>
          <c:orientation val="minMax"/>
          <c:max val="1.0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sz="1300" noProof="0" dirty="0" smtClean="0"/>
                  <a:t>Nudosidad</a:t>
                </a:r>
                <a:endParaRPr lang="es-ES" sz="1300" noProof="0" dirty="0"/>
              </a:p>
            </c:rich>
          </c:tx>
          <c:layout>
            <c:manualLayout>
              <c:xMode val="edge"/>
              <c:yMode val="edge"/>
              <c:x val="0.45773186669246685"/>
              <c:y val="0.81297704470408927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96555008"/>
        <c:crosses val="autoZero"/>
        <c:crossBetween val="midCat"/>
      </c:valAx>
      <c:valAx>
        <c:axId val="9655500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s-ES" sz="1300" b="1" noProof="0" dirty="0" smtClean="0"/>
                  <a:t>Tensión de rotura </a:t>
                </a:r>
                <a:r>
                  <a:rPr lang="es-ES" sz="1300" b="1" baseline="0" noProof="0" dirty="0" smtClean="0"/>
                  <a:t>(</a:t>
                </a:r>
                <a:r>
                  <a:rPr lang="es-ES" sz="1300" b="1" noProof="0" dirty="0" smtClean="0"/>
                  <a:t>N/mm</a:t>
                </a:r>
                <a:r>
                  <a:rPr lang="es-ES" sz="1300" b="1" baseline="30000" noProof="0" dirty="0" smtClean="0"/>
                  <a:t>2</a:t>
                </a:r>
                <a:r>
                  <a:rPr lang="en-US" sz="1300" b="1" baseline="0" dirty="0" smtClean="0"/>
                  <a:t>)</a:t>
                </a:r>
                <a:endParaRPr lang="en-US" sz="1300" b="1" baseline="0" dirty="0"/>
              </a:p>
            </c:rich>
          </c:tx>
          <c:layout>
            <c:manualLayout>
              <c:xMode val="edge"/>
              <c:yMode val="edge"/>
              <c:x val="1.2091830065359478E-2"/>
              <c:y val="0.177198611111111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96536448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7700767973856211"/>
          <c:y val="0.84166861111111113"/>
          <c:w val="0.20095840074785173"/>
          <c:h val="0.11952073279146558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572030718382424"/>
          <c:y val="6.9741792608585221E-2"/>
          <c:w val="0.77755890630843871"/>
          <c:h val="0.69407656118456895"/>
        </c:manualLayout>
      </c:layout>
      <c:scatterChart>
        <c:scatterStyle val="lineMarker"/>
        <c:varyColors val="0"/>
        <c:ser>
          <c:idx val="0"/>
          <c:order val="0"/>
          <c:tx>
            <c:strRef>
              <c:f>Tablas!$O$4</c:f>
              <c:strCache>
                <c:ptCount val="1"/>
                <c:pt idx="0">
                  <c:v>Pinus elliottii</c:v>
                </c:pt>
              </c:strCache>
            </c:strRef>
          </c:tx>
          <c:spPr>
            <a:ln w="28575">
              <a:noFill/>
            </a:ln>
          </c:spPr>
          <c:trendline>
            <c:spPr>
              <a:ln>
                <a:solidFill>
                  <a:schemeClr val="accent1"/>
                </a:solidFill>
              </a:ln>
            </c:spPr>
            <c:trendlineType val="linear"/>
            <c:dispRSqr val="0"/>
            <c:dispEq val="0"/>
          </c:trendline>
          <c:xVal>
            <c:numRef>
              <c:f>Tablas!$L$7:$L$106</c:f>
              <c:numCache>
                <c:formatCode>0.0</c:formatCode>
                <c:ptCount val="100"/>
                <c:pt idx="0">
                  <c:v>13</c:v>
                </c:pt>
                <c:pt idx="1">
                  <c:v>7</c:v>
                </c:pt>
                <c:pt idx="2">
                  <c:v>16</c:v>
                </c:pt>
                <c:pt idx="3">
                  <c:v>17</c:v>
                </c:pt>
                <c:pt idx="4">
                  <c:v>14</c:v>
                </c:pt>
                <c:pt idx="5">
                  <c:v>10</c:v>
                </c:pt>
                <c:pt idx="6">
                  <c:v>12</c:v>
                </c:pt>
                <c:pt idx="7">
                  <c:v>7</c:v>
                </c:pt>
                <c:pt idx="8">
                  <c:v>13</c:v>
                </c:pt>
                <c:pt idx="9">
                  <c:v>13</c:v>
                </c:pt>
                <c:pt idx="10">
                  <c:v>9</c:v>
                </c:pt>
                <c:pt idx="11">
                  <c:v>11</c:v>
                </c:pt>
                <c:pt idx="12">
                  <c:v>13.5</c:v>
                </c:pt>
                <c:pt idx="13">
                  <c:v>14.5</c:v>
                </c:pt>
                <c:pt idx="14">
                  <c:v>10</c:v>
                </c:pt>
                <c:pt idx="15">
                  <c:v>9.5</c:v>
                </c:pt>
                <c:pt idx="16">
                  <c:v>14.5</c:v>
                </c:pt>
                <c:pt idx="17">
                  <c:v>10</c:v>
                </c:pt>
                <c:pt idx="18">
                  <c:v>12.5</c:v>
                </c:pt>
                <c:pt idx="19">
                  <c:v>16</c:v>
                </c:pt>
                <c:pt idx="20">
                  <c:v>13.5</c:v>
                </c:pt>
                <c:pt idx="21">
                  <c:v>7</c:v>
                </c:pt>
                <c:pt idx="22">
                  <c:v>13</c:v>
                </c:pt>
                <c:pt idx="23">
                  <c:v>7.5</c:v>
                </c:pt>
                <c:pt idx="24">
                  <c:v>12.5</c:v>
                </c:pt>
                <c:pt idx="25">
                  <c:v>9</c:v>
                </c:pt>
                <c:pt idx="26">
                  <c:v>8</c:v>
                </c:pt>
                <c:pt idx="27">
                  <c:v>12</c:v>
                </c:pt>
                <c:pt idx="28">
                  <c:v>11</c:v>
                </c:pt>
                <c:pt idx="29">
                  <c:v>9</c:v>
                </c:pt>
                <c:pt idx="30">
                  <c:v>16</c:v>
                </c:pt>
                <c:pt idx="31">
                  <c:v>20</c:v>
                </c:pt>
                <c:pt idx="32">
                  <c:v>14.5</c:v>
                </c:pt>
                <c:pt idx="33">
                  <c:v>16</c:v>
                </c:pt>
                <c:pt idx="34">
                  <c:v>13</c:v>
                </c:pt>
                <c:pt idx="35">
                  <c:v>14.5</c:v>
                </c:pt>
                <c:pt idx="36">
                  <c:v>10</c:v>
                </c:pt>
                <c:pt idx="37">
                  <c:v>23.5</c:v>
                </c:pt>
                <c:pt idx="38">
                  <c:v>8.5</c:v>
                </c:pt>
                <c:pt idx="39">
                  <c:v>13.5</c:v>
                </c:pt>
                <c:pt idx="40">
                  <c:v>20</c:v>
                </c:pt>
                <c:pt idx="41">
                  <c:v>8</c:v>
                </c:pt>
                <c:pt idx="42">
                  <c:v>13</c:v>
                </c:pt>
                <c:pt idx="43">
                  <c:v>16</c:v>
                </c:pt>
                <c:pt idx="44">
                  <c:v>15</c:v>
                </c:pt>
                <c:pt idx="45">
                  <c:v>10.5</c:v>
                </c:pt>
                <c:pt idx="46">
                  <c:v>15.5</c:v>
                </c:pt>
                <c:pt idx="47">
                  <c:v>10</c:v>
                </c:pt>
                <c:pt idx="48">
                  <c:v>9</c:v>
                </c:pt>
                <c:pt idx="49">
                  <c:v>14.5</c:v>
                </c:pt>
                <c:pt idx="50">
                  <c:v>13</c:v>
                </c:pt>
                <c:pt idx="51">
                  <c:v>9</c:v>
                </c:pt>
                <c:pt idx="52">
                  <c:v>27</c:v>
                </c:pt>
                <c:pt idx="53">
                  <c:v>13.5</c:v>
                </c:pt>
                <c:pt idx="54">
                  <c:v>13.5</c:v>
                </c:pt>
                <c:pt idx="55">
                  <c:v>11.5</c:v>
                </c:pt>
                <c:pt idx="56">
                  <c:v>15</c:v>
                </c:pt>
                <c:pt idx="57">
                  <c:v>13</c:v>
                </c:pt>
                <c:pt idx="58">
                  <c:v>16</c:v>
                </c:pt>
                <c:pt idx="59">
                  <c:v>13</c:v>
                </c:pt>
                <c:pt idx="60">
                  <c:v>11.5</c:v>
                </c:pt>
                <c:pt idx="61">
                  <c:v>9.5</c:v>
                </c:pt>
                <c:pt idx="62">
                  <c:v>10.5</c:v>
                </c:pt>
                <c:pt idx="63">
                  <c:v>17.5</c:v>
                </c:pt>
                <c:pt idx="64">
                  <c:v>12</c:v>
                </c:pt>
                <c:pt idx="65">
                  <c:v>9</c:v>
                </c:pt>
                <c:pt idx="66">
                  <c:v>13.5</c:v>
                </c:pt>
                <c:pt idx="67">
                  <c:v>10</c:v>
                </c:pt>
                <c:pt idx="68">
                  <c:v>12.5</c:v>
                </c:pt>
                <c:pt idx="69">
                  <c:v>11.5</c:v>
                </c:pt>
                <c:pt idx="70">
                  <c:v>15</c:v>
                </c:pt>
                <c:pt idx="71">
                  <c:v>9</c:v>
                </c:pt>
                <c:pt idx="72">
                  <c:v>15</c:v>
                </c:pt>
                <c:pt idx="73">
                  <c:v>19</c:v>
                </c:pt>
                <c:pt idx="74">
                  <c:v>18</c:v>
                </c:pt>
                <c:pt idx="75">
                  <c:v>16</c:v>
                </c:pt>
                <c:pt idx="76">
                  <c:v>12</c:v>
                </c:pt>
                <c:pt idx="77">
                  <c:v>16.5</c:v>
                </c:pt>
                <c:pt idx="78">
                  <c:v>9</c:v>
                </c:pt>
                <c:pt idx="79">
                  <c:v>6</c:v>
                </c:pt>
                <c:pt idx="80">
                  <c:v>19</c:v>
                </c:pt>
                <c:pt idx="81">
                  <c:v>15</c:v>
                </c:pt>
                <c:pt idx="82">
                  <c:v>20</c:v>
                </c:pt>
                <c:pt idx="83">
                  <c:v>17.5</c:v>
                </c:pt>
                <c:pt idx="84">
                  <c:v>14</c:v>
                </c:pt>
                <c:pt idx="85">
                  <c:v>19</c:v>
                </c:pt>
                <c:pt idx="86">
                  <c:v>14.5</c:v>
                </c:pt>
                <c:pt idx="87">
                  <c:v>20</c:v>
                </c:pt>
                <c:pt idx="88">
                  <c:v>9</c:v>
                </c:pt>
                <c:pt idx="89">
                  <c:v>12</c:v>
                </c:pt>
                <c:pt idx="90">
                  <c:v>20</c:v>
                </c:pt>
                <c:pt idx="91">
                  <c:v>8</c:v>
                </c:pt>
                <c:pt idx="92">
                  <c:v>12.5</c:v>
                </c:pt>
                <c:pt idx="93">
                  <c:v>15</c:v>
                </c:pt>
                <c:pt idx="94">
                  <c:v>15</c:v>
                </c:pt>
                <c:pt idx="95">
                  <c:v>12</c:v>
                </c:pt>
                <c:pt idx="96">
                  <c:v>15</c:v>
                </c:pt>
                <c:pt idx="97">
                  <c:v>9</c:v>
                </c:pt>
                <c:pt idx="98">
                  <c:v>7</c:v>
                </c:pt>
                <c:pt idx="99">
                  <c:v>21</c:v>
                </c:pt>
              </c:numCache>
            </c:numRef>
          </c:xVal>
          <c:yVal>
            <c:numRef>
              <c:f>Tablas!$H$7:$H$106</c:f>
              <c:numCache>
                <c:formatCode>0</c:formatCode>
                <c:ptCount val="100"/>
                <c:pt idx="0">
                  <c:v>7232.6393836530078</c:v>
                </c:pt>
                <c:pt idx="1">
                  <c:v>16003.324126372991</c:v>
                </c:pt>
                <c:pt idx="2">
                  <c:v>4072.6815430166444</c:v>
                </c:pt>
                <c:pt idx="3">
                  <c:v>5000.8991068063888</c:v>
                </c:pt>
                <c:pt idx="4">
                  <c:v>5805.2591527334553</c:v>
                </c:pt>
                <c:pt idx="5">
                  <c:v>7664.6450407882066</c:v>
                </c:pt>
                <c:pt idx="6">
                  <c:v>7859.5364773194269</c:v>
                </c:pt>
                <c:pt idx="7">
                  <c:v>9134.3614067182243</c:v>
                </c:pt>
                <c:pt idx="8">
                  <c:v>4996.7865226946878</c:v>
                </c:pt>
                <c:pt idx="9">
                  <c:v>5535.2885090896034</c:v>
                </c:pt>
                <c:pt idx="10">
                  <c:v>5393.1938384847863</c:v>
                </c:pt>
                <c:pt idx="11">
                  <c:v>6178.1723796610149</c:v>
                </c:pt>
                <c:pt idx="12">
                  <c:v>4872.2363154155237</c:v>
                </c:pt>
                <c:pt idx="13">
                  <c:v>7912.5426612168721</c:v>
                </c:pt>
                <c:pt idx="14">
                  <c:v>4881.1866124684102</c:v>
                </c:pt>
                <c:pt idx="15">
                  <c:v>9146.4457093623005</c:v>
                </c:pt>
                <c:pt idx="16">
                  <c:v>6954.6363154187584</c:v>
                </c:pt>
                <c:pt idx="17">
                  <c:v>7080.699695456814</c:v>
                </c:pt>
                <c:pt idx="18">
                  <c:v>5037.1212027971369</c:v>
                </c:pt>
                <c:pt idx="19">
                  <c:v>7643.3099598776826</c:v>
                </c:pt>
                <c:pt idx="20">
                  <c:v>4485.3481778390505</c:v>
                </c:pt>
                <c:pt idx="21">
                  <c:v>6302.6266387090936</c:v>
                </c:pt>
                <c:pt idx="22">
                  <c:v>8510.1044051996669</c:v>
                </c:pt>
                <c:pt idx="23">
                  <c:v>15253.011901620597</c:v>
                </c:pt>
                <c:pt idx="24">
                  <c:v>3476.0352522452772</c:v>
                </c:pt>
                <c:pt idx="25">
                  <c:v>7710.7943547713849</c:v>
                </c:pt>
                <c:pt idx="26">
                  <c:v>10052.14875215756</c:v>
                </c:pt>
                <c:pt idx="27">
                  <c:v>4437.0026656926984</c:v>
                </c:pt>
                <c:pt idx="28">
                  <c:v>5773.1705534954472</c:v>
                </c:pt>
                <c:pt idx="29">
                  <c:v>7974.6218948477444</c:v>
                </c:pt>
                <c:pt idx="30">
                  <c:v>6004.6684161237727</c:v>
                </c:pt>
                <c:pt idx="31">
                  <c:v>3031.3279294543117</c:v>
                </c:pt>
                <c:pt idx="32">
                  <c:v>4468.2574914162669</c:v>
                </c:pt>
                <c:pt idx="33">
                  <c:v>4333.9667377816013</c:v>
                </c:pt>
                <c:pt idx="34">
                  <c:v>6082.7312787023047</c:v>
                </c:pt>
                <c:pt idx="35">
                  <c:v>4001.3050373978308</c:v>
                </c:pt>
                <c:pt idx="36">
                  <c:v>7004.6649652237766</c:v>
                </c:pt>
                <c:pt idx="37">
                  <c:v>4174.5361258858829</c:v>
                </c:pt>
                <c:pt idx="38">
                  <c:v>13887.483063057449</c:v>
                </c:pt>
                <c:pt idx="39">
                  <c:v>4841.3969425026362</c:v>
                </c:pt>
                <c:pt idx="40">
                  <c:v>3990.8482469501828</c:v>
                </c:pt>
                <c:pt idx="41">
                  <c:v>8328.0857477338322</c:v>
                </c:pt>
                <c:pt idx="42">
                  <c:v>5180.3881451755133</c:v>
                </c:pt>
                <c:pt idx="43">
                  <c:v>4765.6012446058039</c:v>
                </c:pt>
                <c:pt idx="44">
                  <c:v>5865.0822286098655</c:v>
                </c:pt>
                <c:pt idx="45">
                  <c:v>9781.6148316818635</c:v>
                </c:pt>
                <c:pt idx="46">
                  <c:v>5073.4772537140061</c:v>
                </c:pt>
                <c:pt idx="47">
                  <c:v>6179.7895242482018</c:v>
                </c:pt>
                <c:pt idx="48">
                  <c:v>7155.3776492798952</c:v>
                </c:pt>
                <c:pt idx="49">
                  <c:v>4252.9708038648641</c:v>
                </c:pt>
                <c:pt idx="50">
                  <c:v>9296.5461618477166</c:v>
                </c:pt>
                <c:pt idx="51">
                  <c:v>9521.6224494417111</c:v>
                </c:pt>
                <c:pt idx="52">
                  <c:v>4164.8961409911626</c:v>
                </c:pt>
                <c:pt idx="53">
                  <c:v>4206.3277130034603</c:v>
                </c:pt>
                <c:pt idx="54">
                  <c:v>5022.3579562398354</c:v>
                </c:pt>
                <c:pt idx="55">
                  <c:v>6911.9472707379537</c:v>
                </c:pt>
                <c:pt idx="56">
                  <c:v>7070.425438333652</c:v>
                </c:pt>
                <c:pt idx="57">
                  <c:v>8134.6145145204782</c:v>
                </c:pt>
                <c:pt idx="58">
                  <c:v>3967.2226899255925</c:v>
                </c:pt>
                <c:pt idx="59">
                  <c:v>3641.7085235940967</c:v>
                </c:pt>
                <c:pt idx="60">
                  <c:v>4071.8807777131783</c:v>
                </c:pt>
                <c:pt idx="61">
                  <c:v>8339.9232330177692</c:v>
                </c:pt>
                <c:pt idx="62">
                  <c:v>5787.8774683379652</c:v>
                </c:pt>
                <c:pt idx="63">
                  <c:v>4921.5191209204195</c:v>
                </c:pt>
                <c:pt idx="64">
                  <c:v>5057.880589866405</c:v>
                </c:pt>
                <c:pt idx="65">
                  <c:v>9688.7951788685623</c:v>
                </c:pt>
                <c:pt idx="66">
                  <c:v>7347.3684515302266</c:v>
                </c:pt>
                <c:pt idx="67">
                  <c:v>8351.8049887470697</c:v>
                </c:pt>
                <c:pt idx="68">
                  <c:v>4897.504222164408</c:v>
                </c:pt>
                <c:pt idx="69">
                  <c:v>8137.4319981178069</c:v>
                </c:pt>
                <c:pt idx="70">
                  <c:v>7140.1133077610793</c:v>
                </c:pt>
                <c:pt idx="71">
                  <c:v>6970.0103777561899</c:v>
                </c:pt>
                <c:pt idx="72">
                  <c:v>5472.3388284268613</c:v>
                </c:pt>
                <c:pt idx="73">
                  <c:v>5831.9538405854501</c:v>
                </c:pt>
                <c:pt idx="74">
                  <c:v>3779.2720149897227</c:v>
                </c:pt>
                <c:pt idx="75">
                  <c:v>4952.5174463952526</c:v>
                </c:pt>
                <c:pt idx="76">
                  <c:v>6094.3254435723275</c:v>
                </c:pt>
                <c:pt idx="77">
                  <c:v>5082.9729358976047</c:v>
                </c:pt>
                <c:pt idx="78">
                  <c:v>12862.903158851617</c:v>
                </c:pt>
                <c:pt idx="79">
                  <c:v>10007.795456609529</c:v>
                </c:pt>
                <c:pt idx="80">
                  <c:v>4956.6539904577412</c:v>
                </c:pt>
                <c:pt idx="81">
                  <c:v>3039.4944967348251</c:v>
                </c:pt>
                <c:pt idx="82">
                  <c:v>3659.6838170092333</c:v>
                </c:pt>
                <c:pt idx="83">
                  <c:v>3807.4897787375071</c:v>
                </c:pt>
                <c:pt idx="84">
                  <c:v>5182.9492948250399</c:v>
                </c:pt>
                <c:pt idx="85">
                  <c:v>4369.032755992971</c:v>
                </c:pt>
                <c:pt idx="86">
                  <c:v>3839.3297461406828</c:v>
                </c:pt>
                <c:pt idx="87">
                  <c:v>3793.8694730357852</c:v>
                </c:pt>
                <c:pt idx="88">
                  <c:v>11625.557716776224</c:v>
                </c:pt>
                <c:pt idx="89">
                  <c:v>7843.1892465658702</c:v>
                </c:pt>
                <c:pt idx="90">
                  <c:v>3736.299106108358</c:v>
                </c:pt>
                <c:pt idx="91">
                  <c:v>9123.4150187315263</c:v>
                </c:pt>
                <c:pt idx="92">
                  <c:v>7893.633374651281</c:v>
                </c:pt>
                <c:pt idx="93">
                  <c:v>5954.6506115474403</c:v>
                </c:pt>
                <c:pt idx="94">
                  <c:v>4236.9829863962341</c:v>
                </c:pt>
                <c:pt idx="95">
                  <c:v>7733.5074180535576</c:v>
                </c:pt>
                <c:pt idx="96">
                  <c:v>4811.6325406650167</c:v>
                </c:pt>
                <c:pt idx="97">
                  <c:v>6885.6975950399355</c:v>
                </c:pt>
                <c:pt idx="98">
                  <c:v>13133.789628323273</c:v>
                </c:pt>
                <c:pt idx="99">
                  <c:v>3880.5136813142931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Tablas!$P$4</c:f>
              <c:strCache>
                <c:ptCount val="1"/>
                <c:pt idx="0">
                  <c:v>Pinus taeda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</c:marker>
          <c:trendline>
            <c:spPr>
              <a:ln>
                <a:solidFill>
                  <a:schemeClr val="accent2"/>
                </a:solidFill>
              </a:ln>
            </c:spPr>
            <c:trendlineType val="linear"/>
            <c:dispRSqr val="0"/>
            <c:dispEq val="0"/>
          </c:trendline>
          <c:xVal>
            <c:numRef>
              <c:f>Tablas!$L$107:$L$206</c:f>
              <c:numCache>
                <c:formatCode>0.0</c:formatCode>
                <c:ptCount val="100"/>
                <c:pt idx="0">
                  <c:v>20</c:v>
                </c:pt>
                <c:pt idx="1">
                  <c:v>11</c:v>
                </c:pt>
                <c:pt idx="2">
                  <c:v>12</c:v>
                </c:pt>
                <c:pt idx="3">
                  <c:v>10</c:v>
                </c:pt>
                <c:pt idx="4">
                  <c:v>17</c:v>
                </c:pt>
                <c:pt idx="5">
                  <c:v>14</c:v>
                </c:pt>
                <c:pt idx="6">
                  <c:v>12</c:v>
                </c:pt>
                <c:pt idx="7">
                  <c:v>17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14</c:v>
                </c:pt>
                <c:pt idx="12">
                  <c:v>10</c:v>
                </c:pt>
                <c:pt idx="13">
                  <c:v>12</c:v>
                </c:pt>
                <c:pt idx="14">
                  <c:v>12</c:v>
                </c:pt>
                <c:pt idx="15">
                  <c:v>11</c:v>
                </c:pt>
                <c:pt idx="16">
                  <c:v>19</c:v>
                </c:pt>
                <c:pt idx="17">
                  <c:v>18</c:v>
                </c:pt>
                <c:pt idx="18">
                  <c:v>12</c:v>
                </c:pt>
                <c:pt idx="19">
                  <c:v>12</c:v>
                </c:pt>
                <c:pt idx="20">
                  <c:v>8</c:v>
                </c:pt>
                <c:pt idx="21">
                  <c:v>15</c:v>
                </c:pt>
                <c:pt idx="22">
                  <c:v>14</c:v>
                </c:pt>
                <c:pt idx="23">
                  <c:v>14</c:v>
                </c:pt>
                <c:pt idx="24">
                  <c:v>24</c:v>
                </c:pt>
                <c:pt idx="25">
                  <c:v>7</c:v>
                </c:pt>
                <c:pt idx="26">
                  <c:v>22</c:v>
                </c:pt>
                <c:pt idx="27">
                  <c:v>9</c:v>
                </c:pt>
                <c:pt idx="28">
                  <c:v>9</c:v>
                </c:pt>
                <c:pt idx="29">
                  <c:v>14</c:v>
                </c:pt>
                <c:pt idx="30">
                  <c:v>11</c:v>
                </c:pt>
                <c:pt idx="31">
                  <c:v>13</c:v>
                </c:pt>
                <c:pt idx="32">
                  <c:v>11</c:v>
                </c:pt>
                <c:pt idx="33">
                  <c:v>16</c:v>
                </c:pt>
                <c:pt idx="34">
                  <c:v>22</c:v>
                </c:pt>
                <c:pt idx="35">
                  <c:v>20</c:v>
                </c:pt>
                <c:pt idx="36">
                  <c:v>18</c:v>
                </c:pt>
                <c:pt idx="37">
                  <c:v>16</c:v>
                </c:pt>
                <c:pt idx="38">
                  <c:v>13</c:v>
                </c:pt>
                <c:pt idx="39">
                  <c:v>13</c:v>
                </c:pt>
                <c:pt idx="40">
                  <c:v>13</c:v>
                </c:pt>
                <c:pt idx="41">
                  <c:v>13</c:v>
                </c:pt>
                <c:pt idx="42">
                  <c:v>12</c:v>
                </c:pt>
                <c:pt idx="43">
                  <c:v>21</c:v>
                </c:pt>
                <c:pt idx="44">
                  <c:v>7</c:v>
                </c:pt>
                <c:pt idx="45">
                  <c:v>13</c:v>
                </c:pt>
                <c:pt idx="46">
                  <c:v>13</c:v>
                </c:pt>
                <c:pt idx="47">
                  <c:v>15</c:v>
                </c:pt>
                <c:pt idx="48">
                  <c:v>13</c:v>
                </c:pt>
                <c:pt idx="49">
                  <c:v>18</c:v>
                </c:pt>
                <c:pt idx="50">
                  <c:v>23</c:v>
                </c:pt>
                <c:pt idx="51">
                  <c:v>17</c:v>
                </c:pt>
                <c:pt idx="52">
                  <c:v>11</c:v>
                </c:pt>
                <c:pt idx="53">
                  <c:v>12</c:v>
                </c:pt>
                <c:pt idx="54">
                  <c:v>17</c:v>
                </c:pt>
                <c:pt idx="55">
                  <c:v>14</c:v>
                </c:pt>
                <c:pt idx="56">
                  <c:v>10</c:v>
                </c:pt>
                <c:pt idx="57">
                  <c:v>13</c:v>
                </c:pt>
                <c:pt idx="58">
                  <c:v>9</c:v>
                </c:pt>
                <c:pt idx="59">
                  <c:v>12</c:v>
                </c:pt>
                <c:pt idx="60">
                  <c:v>10</c:v>
                </c:pt>
                <c:pt idx="61">
                  <c:v>14</c:v>
                </c:pt>
                <c:pt idx="62">
                  <c:v>10</c:v>
                </c:pt>
                <c:pt idx="63">
                  <c:v>11</c:v>
                </c:pt>
                <c:pt idx="64">
                  <c:v>14</c:v>
                </c:pt>
                <c:pt idx="65">
                  <c:v>12</c:v>
                </c:pt>
                <c:pt idx="66">
                  <c:v>11</c:v>
                </c:pt>
                <c:pt idx="67">
                  <c:v>19</c:v>
                </c:pt>
                <c:pt idx="68">
                  <c:v>8</c:v>
                </c:pt>
                <c:pt idx="69">
                  <c:v>12</c:v>
                </c:pt>
                <c:pt idx="70">
                  <c:v>9</c:v>
                </c:pt>
                <c:pt idx="71">
                  <c:v>14</c:v>
                </c:pt>
                <c:pt idx="72">
                  <c:v>20</c:v>
                </c:pt>
                <c:pt idx="73">
                  <c:v>14</c:v>
                </c:pt>
                <c:pt idx="74">
                  <c:v>23</c:v>
                </c:pt>
                <c:pt idx="75">
                  <c:v>8</c:v>
                </c:pt>
                <c:pt idx="76">
                  <c:v>13</c:v>
                </c:pt>
                <c:pt idx="77">
                  <c:v>16</c:v>
                </c:pt>
                <c:pt idx="78">
                  <c:v>10</c:v>
                </c:pt>
                <c:pt idx="79">
                  <c:v>15</c:v>
                </c:pt>
                <c:pt idx="80">
                  <c:v>10</c:v>
                </c:pt>
                <c:pt idx="81">
                  <c:v>12</c:v>
                </c:pt>
                <c:pt idx="82">
                  <c:v>10</c:v>
                </c:pt>
                <c:pt idx="83">
                  <c:v>10</c:v>
                </c:pt>
                <c:pt idx="84">
                  <c:v>19</c:v>
                </c:pt>
                <c:pt idx="85">
                  <c:v>20</c:v>
                </c:pt>
                <c:pt idx="86">
                  <c:v>11</c:v>
                </c:pt>
                <c:pt idx="87">
                  <c:v>16</c:v>
                </c:pt>
                <c:pt idx="88">
                  <c:v>9</c:v>
                </c:pt>
                <c:pt idx="89">
                  <c:v>19</c:v>
                </c:pt>
                <c:pt idx="90">
                  <c:v>12</c:v>
                </c:pt>
                <c:pt idx="91">
                  <c:v>13</c:v>
                </c:pt>
                <c:pt idx="92">
                  <c:v>11</c:v>
                </c:pt>
                <c:pt idx="93">
                  <c:v>21</c:v>
                </c:pt>
                <c:pt idx="94">
                  <c:v>20</c:v>
                </c:pt>
                <c:pt idx="95">
                  <c:v>18</c:v>
                </c:pt>
                <c:pt idx="96">
                  <c:v>15</c:v>
                </c:pt>
                <c:pt idx="97">
                  <c:v>18</c:v>
                </c:pt>
                <c:pt idx="98">
                  <c:v>14</c:v>
                </c:pt>
                <c:pt idx="99">
                  <c:v>11</c:v>
                </c:pt>
              </c:numCache>
            </c:numRef>
          </c:xVal>
          <c:yVal>
            <c:numRef>
              <c:f>Tablas!$H$107:$H$206</c:f>
              <c:numCache>
                <c:formatCode>0</c:formatCode>
                <c:ptCount val="100"/>
                <c:pt idx="0">
                  <c:v>3382.2809247881337</c:v>
                </c:pt>
                <c:pt idx="1">
                  <c:v>8261.3121542593908</c:v>
                </c:pt>
                <c:pt idx="2">
                  <c:v>8602.0879464064019</c:v>
                </c:pt>
                <c:pt idx="3">
                  <c:v>8666.9680646694287</c:v>
                </c:pt>
                <c:pt idx="4">
                  <c:v>5879.0455981481036</c:v>
                </c:pt>
                <c:pt idx="5">
                  <c:v>5939.9153999404816</c:v>
                </c:pt>
                <c:pt idx="6">
                  <c:v>7396.7796759010698</c:v>
                </c:pt>
                <c:pt idx="7">
                  <c:v>4654.7273087748481</c:v>
                </c:pt>
                <c:pt idx="8">
                  <c:v>12579.945756894977</c:v>
                </c:pt>
                <c:pt idx="9">
                  <c:v>8831.270043682307</c:v>
                </c:pt>
                <c:pt idx="10">
                  <c:v>9829.7105382897935</c:v>
                </c:pt>
                <c:pt idx="11">
                  <c:v>7600.8862067135369</c:v>
                </c:pt>
                <c:pt idx="12">
                  <c:v>10096.699495687524</c:v>
                </c:pt>
                <c:pt idx="13">
                  <c:v>8887.3500187492809</c:v>
                </c:pt>
                <c:pt idx="14">
                  <c:v>8770.9537896585825</c:v>
                </c:pt>
                <c:pt idx="15">
                  <c:v>8472.2334678894367</c:v>
                </c:pt>
                <c:pt idx="16">
                  <c:v>3471.9004324767102</c:v>
                </c:pt>
                <c:pt idx="17">
                  <c:v>8129.3177028121208</c:v>
                </c:pt>
                <c:pt idx="18">
                  <c:v>4110.6880037385499</c:v>
                </c:pt>
                <c:pt idx="19">
                  <c:v>12401.102554224577</c:v>
                </c:pt>
                <c:pt idx="20">
                  <c:v>10863.655572587912</c:v>
                </c:pt>
                <c:pt idx="21">
                  <c:v>6454.9807689011986</c:v>
                </c:pt>
                <c:pt idx="22">
                  <c:v>4727.8042171544757</c:v>
                </c:pt>
                <c:pt idx="23">
                  <c:v>5572.8128375720089</c:v>
                </c:pt>
                <c:pt idx="24">
                  <c:v>2746.609629449933</c:v>
                </c:pt>
                <c:pt idx="25">
                  <c:v>8137.2895750683028</c:v>
                </c:pt>
                <c:pt idx="26">
                  <c:v>6480.8926500469461</c:v>
                </c:pt>
                <c:pt idx="27">
                  <c:v>8546.0515337694451</c:v>
                </c:pt>
                <c:pt idx="28">
                  <c:v>4564.0971256045905</c:v>
                </c:pt>
                <c:pt idx="29">
                  <c:v>5677.6223777150117</c:v>
                </c:pt>
                <c:pt idx="30">
                  <c:v>8480.2790168988158</c:v>
                </c:pt>
                <c:pt idx="31">
                  <c:v>6700.6623879191384</c:v>
                </c:pt>
                <c:pt idx="32">
                  <c:v>7488.4934429561954</c:v>
                </c:pt>
                <c:pt idx="33">
                  <c:v>6514.8437709402315</c:v>
                </c:pt>
                <c:pt idx="34">
                  <c:v>4735.2096682686197</c:v>
                </c:pt>
                <c:pt idx="35">
                  <c:v>3694.8373181250472</c:v>
                </c:pt>
                <c:pt idx="36">
                  <c:v>8041.6130691247581</c:v>
                </c:pt>
                <c:pt idx="37">
                  <c:v>5878.612949937552</c:v>
                </c:pt>
                <c:pt idx="38">
                  <c:v>7146.9806431960942</c:v>
                </c:pt>
                <c:pt idx="39">
                  <c:v>5927.6751171352116</c:v>
                </c:pt>
                <c:pt idx="40">
                  <c:v>7003.7715014234927</c:v>
                </c:pt>
                <c:pt idx="41">
                  <c:v>7490.1490984573593</c:v>
                </c:pt>
                <c:pt idx="42">
                  <c:v>8290.9034892851687</c:v>
                </c:pt>
                <c:pt idx="43">
                  <c:v>4813.7122499329871</c:v>
                </c:pt>
                <c:pt idx="44">
                  <c:v>10613.910708912104</c:v>
                </c:pt>
                <c:pt idx="45">
                  <c:v>5297.8061453741038</c:v>
                </c:pt>
                <c:pt idx="46">
                  <c:v>6590.8721616231987</c:v>
                </c:pt>
                <c:pt idx="47">
                  <c:v>7357.8632124103806</c:v>
                </c:pt>
                <c:pt idx="48">
                  <c:v>6778.79935313859</c:v>
                </c:pt>
                <c:pt idx="49">
                  <c:v>4402.7709230289111</c:v>
                </c:pt>
                <c:pt idx="50">
                  <c:v>3069.694911485426</c:v>
                </c:pt>
                <c:pt idx="51">
                  <c:v>4389.2959191640311</c:v>
                </c:pt>
                <c:pt idx="52">
                  <c:v>6469.0754601246235</c:v>
                </c:pt>
                <c:pt idx="53">
                  <c:v>6486.271203384511</c:v>
                </c:pt>
                <c:pt idx="54">
                  <c:v>4811.5882570945387</c:v>
                </c:pt>
                <c:pt idx="55">
                  <c:v>12916.396120378022</c:v>
                </c:pt>
                <c:pt idx="56">
                  <c:v>8952.4744273942561</c:v>
                </c:pt>
                <c:pt idx="57">
                  <c:v>6867.0103882169014</c:v>
                </c:pt>
                <c:pt idx="58">
                  <c:v>14875.704581139978</c:v>
                </c:pt>
                <c:pt idx="59">
                  <c:v>9543.1332497466265</c:v>
                </c:pt>
                <c:pt idx="60">
                  <c:v>5605.8219267713939</c:v>
                </c:pt>
                <c:pt idx="61">
                  <c:v>7006.4486625280661</c:v>
                </c:pt>
                <c:pt idx="62">
                  <c:v>5409.0663114263989</c:v>
                </c:pt>
                <c:pt idx="63">
                  <c:v>8075.9291727955042</c:v>
                </c:pt>
                <c:pt idx="64">
                  <c:v>6001.0289483109809</c:v>
                </c:pt>
                <c:pt idx="65">
                  <c:v>8076.7037246103337</c:v>
                </c:pt>
                <c:pt idx="66">
                  <c:v>9038.7265971547422</c:v>
                </c:pt>
                <c:pt idx="67">
                  <c:v>5722.8618409211849</c:v>
                </c:pt>
                <c:pt idx="68">
                  <c:v>7890.3431475956249</c:v>
                </c:pt>
                <c:pt idx="69">
                  <c:v>9142.7146940342682</c:v>
                </c:pt>
                <c:pt idx="70">
                  <c:v>6899.2349219431308</c:v>
                </c:pt>
                <c:pt idx="71">
                  <c:v>6541.2157170738337</c:v>
                </c:pt>
                <c:pt idx="72">
                  <c:v>4763.5979318187356</c:v>
                </c:pt>
                <c:pt idx="73">
                  <c:v>10174.585283158047</c:v>
                </c:pt>
                <c:pt idx="74">
                  <c:v>3031.2046207711469</c:v>
                </c:pt>
                <c:pt idx="75">
                  <c:v>5527.9523400392918</c:v>
                </c:pt>
                <c:pt idx="76">
                  <c:v>8306.0486212058531</c:v>
                </c:pt>
                <c:pt idx="77">
                  <c:v>4250.5501700536643</c:v>
                </c:pt>
                <c:pt idx="78">
                  <c:v>7710.8120940031786</c:v>
                </c:pt>
                <c:pt idx="79">
                  <c:v>6935.8020696774256</c:v>
                </c:pt>
                <c:pt idx="80">
                  <c:v>8076.9771717881104</c:v>
                </c:pt>
                <c:pt idx="81">
                  <c:v>7751.646993429521</c:v>
                </c:pt>
                <c:pt idx="82">
                  <c:v>10308.808303501979</c:v>
                </c:pt>
                <c:pt idx="83">
                  <c:v>9810.9055538784887</c:v>
                </c:pt>
                <c:pt idx="84">
                  <c:v>4036.6665924384492</c:v>
                </c:pt>
                <c:pt idx="85">
                  <c:v>3551.5848718725761</c:v>
                </c:pt>
                <c:pt idx="86">
                  <c:v>4719.7037158712428</c:v>
                </c:pt>
                <c:pt idx="87">
                  <c:v>5937.5186874488381</c:v>
                </c:pt>
                <c:pt idx="88">
                  <c:v>9790.5976236040515</c:v>
                </c:pt>
                <c:pt idx="89">
                  <c:v>5562.8836280100268</c:v>
                </c:pt>
                <c:pt idx="90">
                  <c:v>7678.2404693258122</c:v>
                </c:pt>
                <c:pt idx="91">
                  <c:v>8180.8161495787044</c:v>
                </c:pt>
                <c:pt idx="92">
                  <c:v>8517.7185777915747</c:v>
                </c:pt>
                <c:pt idx="93">
                  <c:v>5228.8542681927238</c:v>
                </c:pt>
                <c:pt idx="94">
                  <c:v>3822.2141284817844</c:v>
                </c:pt>
                <c:pt idx="95">
                  <c:v>5663.6663905854648</c:v>
                </c:pt>
                <c:pt idx="96">
                  <c:v>5149.6833938040418</c:v>
                </c:pt>
                <c:pt idx="97">
                  <c:v>5097.4027027377379</c:v>
                </c:pt>
                <c:pt idx="98">
                  <c:v>8811.8590448793257</c:v>
                </c:pt>
                <c:pt idx="99">
                  <c:v>6902.6855515489879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337728"/>
        <c:axId val="97339648"/>
      </c:scatterChart>
      <c:valAx>
        <c:axId val="97337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es-ES" sz="1300" noProof="0" dirty="0" smtClean="0">
                    <a:latin typeface="+mn-lt"/>
                  </a:rPr>
                  <a:t>Espesor de anillo máximo (mm)</a:t>
                </a:r>
                <a:endParaRPr lang="es-ES" sz="1300" noProof="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38759950980392155"/>
              <c:y val="0.8592505555555555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97339648"/>
        <c:crosses val="autoZero"/>
        <c:crossBetween val="midCat"/>
      </c:valAx>
      <c:valAx>
        <c:axId val="97339648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s-ES" sz="1300" noProof="0" dirty="0" smtClean="0"/>
                  <a:t>Módulo de elasticidad (N/mm</a:t>
                </a:r>
                <a:r>
                  <a:rPr lang="es-ES" sz="1300" baseline="30000" noProof="0" dirty="0" smtClean="0"/>
                  <a:t>2</a:t>
                </a:r>
                <a:r>
                  <a:rPr lang="es-ES" sz="1300" noProof="0" dirty="0" smtClean="0"/>
                  <a:t>)</a:t>
                </a:r>
                <a:endParaRPr lang="es-ES" sz="1300" noProof="0" dirty="0"/>
              </a:p>
            </c:rich>
          </c:tx>
          <c:layout>
            <c:manualLayout>
              <c:xMode val="edge"/>
              <c:yMode val="edge"/>
              <c:x val="3.3334803921568623E-2"/>
              <c:y val="0.1252255555555555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97337728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5943775459069507"/>
          <c:y val="0.8781511938023876"/>
          <c:w val="0.20877024679587977"/>
          <c:h val="0.1213866191254395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lang="es-ES" noProof="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94793546422169"/>
          <c:y val="3.5862093599187198E-2"/>
          <c:w val="0.71610833333333335"/>
          <c:h val="0.72390791717512515"/>
        </c:manualLayout>
      </c:layout>
      <c:scatterChart>
        <c:scatterStyle val="lineMarker"/>
        <c:varyColors val="0"/>
        <c:ser>
          <c:idx val="0"/>
          <c:order val="0"/>
          <c:tx>
            <c:v>Muestra 1</c:v>
          </c:tx>
          <c:spPr>
            <a:ln w="28575">
              <a:noFill/>
            </a:ln>
          </c:spPr>
          <c:xVal>
            <c:numRef>
              <c:f>Altura!$F$5:$F$204</c:f>
              <c:numCache>
                <c:formatCode>0.0</c:formatCode>
                <c:ptCount val="200"/>
                <c:pt idx="0">
                  <c:v>24.98</c:v>
                </c:pt>
                <c:pt idx="1">
                  <c:v>24.703333333333333</c:v>
                </c:pt>
                <c:pt idx="2">
                  <c:v>24.846666666666668</c:v>
                </c:pt>
                <c:pt idx="3">
                  <c:v>25.02</c:v>
                </c:pt>
                <c:pt idx="4">
                  <c:v>24.926666666666666</c:v>
                </c:pt>
                <c:pt idx="5">
                  <c:v>24.973333333333333</c:v>
                </c:pt>
                <c:pt idx="6">
                  <c:v>24.993333333333336</c:v>
                </c:pt>
                <c:pt idx="7">
                  <c:v>24.959999999999997</c:v>
                </c:pt>
                <c:pt idx="8">
                  <c:v>25.056666666666668</c:v>
                </c:pt>
                <c:pt idx="9">
                  <c:v>24.866666666666664</c:v>
                </c:pt>
                <c:pt idx="10">
                  <c:v>25.006666666666671</c:v>
                </c:pt>
                <c:pt idx="11">
                  <c:v>25.11</c:v>
                </c:pt>
                <c:pt idx="12">
                  <c:v>24.993333333333336</c:v>
                </c:pt>
                <c:pt idx="13">
                  <c:v>25.113333333333333</c:v>
                </c:pt>
                <c:pt idx="14">
                  <c:v>24.99</c:v>
                </c:pt>
                <c:pt idx="15">
                  <c:v>25.096666666666668</c:v>
                </c:pt>
                <c:pt idx="16">
                  <c:v>25.076666666666668</c:v>
                </c:pt>
                <c:pt idx="17">
                  <c:v>25.14</c:v>
                </c:pt>
                <c:pt idx="18">
                  <c:v>25.006666666666664</c:v>
                </c:pt>
                <c:pt idx="19">
                  <c:v>24.083333333333332</c:v>
                </c:pt>
                <c:pt idx="20">
                  <c:v>23.99</c:v>
                </c:pt>
                <c:pt idx="21">
                  <c:v>24.083333333333332</c:v>
                </c:pt>
                <c:pt idx="22">
                  <c:v>24.043333333333333</c:v>
                </c:pt>
                <c:pt idx="23">
                  <c:v>24.183333333333334</c:v>
                </c:pt>
                <c:pt idx="24">
                  <c:v>24.053333333333331</c:v>
                </c:pt>
                <c:pt idx="25">
                  <c:v>23.993333333333329</c:v>
                </c:pt>
                <c:pt idx="26">
                  <c:v>23.853333333333335</c:v>
                </c:pt>
                <c:pt idx="27">
                  <c:v>24.069999999999997</c:v>
                </c:pt>
                <c:pt idx="28">
                  <c:v>24.02</c:v>
                </c:pt>
                <c:pt idx="29">
                  <c:v>24.11</c:v>
                </c:pt>
                <c:pt idx="30">
                  <c:v>24.116666666666664</c:v>
                </c:pt>
                <c:pt idx="31">
                  <c:v>24.036666666666665</c:v>
                </c:pt>
                <c:pt idx="32">
                  <c:v>23.936666666666667</c:v>
                </c:pt>
                <c:pt idx="33">
                  <c:v>24.08</c:v>
                </c:pt>
                <c:pt idx="34">
                  <c:v>24.099999999999998</c:v>
                </c:pt>
                <c:pt idx="35">
                  <c:v>24.103333333333335</c:v>
                </c:pt>
                <c:pt idx="36">
                  <c:v>24.026666666666671</c:v>
                </c:pt>
                <c:pt idx="37">
                  <c:v>23.953333333333333</c:v>
                </c:pt>
                <c:pt idx="38">
                  <c:v>24.223333333333333</c:v>
                </c:pt>
                <c:pt idx="39">
                  <c:v>24.053333333333331</c:v>
                </c:pt>
                <c:pt idx="40">
                  <c:v>24.113333333333333</c:v>
                </c:pt>
                <c:pt idx="41">
                  <c:v>23.75</c:v>
                </c:pt>
                <c:pt idx="42">
                  <c:v>24.063333333333333</c:v>
                </c:pt>
                <c:pt idx="43">
                  <c:v>24.023333333333337</c:v>
                </c:pt>
                <c:pt idx="44">
                  <c:v>24.103333333333335</c:v>
                </c:pt>
                <c:pt idx="45">
                  <c:v>23.973333333333333</c:v>
                </c:pt>
                <c:pt idx="46">
                  <c:v>24.063333333333333</c:v>
                </c:pt>
                <c:pt idx="47">
                  <c:v>24.099999999999998</c:v>
                </c:pt>
                <c:pt idx="48">
                  <c:v>24</c:v>
                </c:pt>
                <c:pt idx="49">
                  <c:v>23.826666666666664</c:v>
                </c:pt>
                <c:pt idx="50">
                  <c:v>24.933333333333334</c:v>
                </c:pt>
                <c:pt idx="51">
                  <c:v>24.906666666666666</c:v>
                </c:pt>
                <c:pt idx="52">
                  <c:v>24.880000000000006</c:v>
                </c:pt>
                <c:pt idx="53">
                  <c:v>24.91</c:v>
                </c:pt>
                <c:pt idx="54">
                  <c:v>24.92</c:v>
                </c:pt>
                <c:pt idx="55">
                  <c:v>25.016666666666666</c:v>
                </c:pt>
                <c:pt idx="56">
                  <c:v>25.05</c:v>
                </c:pt>
                <c:pt idx="57">
                  <c:v>24.95</c:v>
                </c:pt>
                <c:pt idx="58">
                  <c:v>25.080000000000002</c:v>
                </c:pt>
                <c:pt idx="59">
                  <c:v>24.919999999999998</c:v>
                </c:pt>
                <c:pt idx="60">
                  <c:v>25.003333333333334</c:v>
                </c:pt>
                <c:pt idx="61">
                  <c:v>25.096666666666668</c:v>
                </c:pt>
                <c:pt idx="62">
                  <c:v>25.053333333333331</c:v>
                </c:pt>
                <c:pt idx="63">
                  <c:v>24.83666666666667</c:v>
                </c:pt>
                <c:pt idx="64">
                  <c:v>24.98</c:v>
                </c:pt>
                <c:pt idx="65">
                  <c:v>25.083333333333332</c:v>
                </c:pt>
                <c:pt idx="66">
                  <c:v>25.043333333333333</c:v>
                </c:pt>
                <c:pt idx="67">
                  <c:v>25.22666666666667</c:v>
                </c:pt>
                <c:pt idx="68">
                  <c:v>25.026666666666671</c:v>
                </c:pt>
                <c:pt idx="69">
                  <c:v>24.136666666666667</c:v>
                </c:pt>
                <c:pt idx="70">
                  <c:v>23.99</c:v>
                </c:pt>
                <c:pt idx="71">
                  <c:v>24.113333333333333</c:v>
                </c:pt>
                <c:pt idx="72">
                  <c:v>24.16333333333333</c:v>
                </c:pt>
                <c:pt idx="73">
                  <c:v>24.169999999999998</c:v>
                </c:pt>
                <c:pt idx="74">
                  <c:v>24.036666666666665</c:v>
                </c:pt>
                <c:pt idx="75">
                  <c:v>23.886666666666667</c:v>
                </c:pt>
                <c:pt idx="76">
                  <c:v>24.043333333333333</c:v>
                </c:pt>
                <c:pt idx="77">
                  <c:v>24.126666666666665</c:v>
                </c:pt>
                <c:pt idx="78">
                  <c:v>24.14</c:v>
                </c:pt>
                <c:pt idx="79">
                  <c:v>24.12</c:v>
                </c:pt>
                <c:pt idx="80">
                  <c:v>24.133333333333329</c:v>
                </c:pt>
                <c:pt idx="81">
                  <c:v>24.106666666666666</c:v>
                </c:pt>
                <c:pt idx="82">
                  <c:v>23.930000000000003</c:v>
                </c:pt>
                <c:pt idx="83">
                  <c:v>24.060000000000002</c:v>
                </c:pt>
                <c:pt idx="84">
                  <c:v>24.073333333333334</c:v>
                </c:pt>
                <c:pt idx="85">
                  <c:v>24.096666666666664</c:v>
                </c:pt>
                <c:pt idx="86">
                  <c:v>24.039999999999996</c:v>
                </c:pt>
                <c:pt idx="87">
                  <c:v>24.040000000000003</c:v>
                </c:pt>
                <c:pt idx="88">
                  <c:v>24.126666666666665</c:v>
                </c:pt>
                <c:pt idx="89">
                  <c:v>24.213333333333335</c:v>
                </c:pt>
                <c:pt idx="90">
                  <c:v>24.33666666666667</c:v>
                </c:pt>
                <c:pt idx="91">
                  <c:v>23.77333333333333</c:v>
                </c:pt>
                <c:pt idx="92">
                  <c:v>24.046666666666667</c:v>
                </c:pt>
                <c:pt idx="93">
                  <c:v>24.033333333333331</c:v>
                </c:pt>
                <c:pt idx="94">
                  <c:v>24.023333333333337</c:v>
                </c:pt>
                <c:pt idx="95">
                  <c:v>23.959999999999997</c:v>
                </c:pt>
                <c:pt idx="96">
                  <c:v>24.126666666666665</c:v>
                </c:pt>
                <c:pt idx="97">
                  <c:v>24.076666666666664</c:v>
                </c:pt>
                <c:pt idx="98">
                  <c:v>24.026666666666667</c:v>
                </c:pt>
                <c:pt idx="99">
                  <c:v>23.933333333333334</c:v>
                </c:pt>
                <c:pt idx="100">
                  <c:v>25.036666666666665</c:v>
                </c:pt>
                <c:pt idx="101">
                  <c:v>24.956666666666667</c:v>
                </c:pt>
                <c:pt idx="102">
                  <c:v>25.08666666666667</c:v>
                </c:pt>
                <c:pt idx="103">
                  <c:v>25.196666666666669</c:v>
                </c:pt>
                <c:pt idx="104">
                  <c:v>25.056666666666668</c:v>
                </c:pt>
                <c:pt idx="105">
                  <c:v>25.076666666666668</c:v>
                </c:pt>
                <c:pt idx="106">
                  <c:v>25.003333333333334</c:v>
                </c:pt>
                <c:pt idx="107">
                  <c:v>25.05</c:v>
                </c:pt>
                <c:pt idx="108">
                  <c:v>24.973333333333333</c:v>
                </c:pt>
                <c:pt idx="109">
                  <c:v>24.973333333333333</c:v>
                </c:pt>
                <c:pt idx="110">
                  <c:v>24.99666666666667</c:v>
                </c:pt>
                <c:pt idx="111">
                  <c:v>24.983333333333334</c:v>
                </c:pt>
                <c:pt idx="112">
                  <c:v>24.966666666666669</c:v>
                </c:pt>
                <c:pt idx="113">
                  <c:v>24.966666666666669</c:v>
                </c:pt>
                <c:pt idx="114">
                  <c:v>24.963333333333335</c:v>
                </c:pt>
                <c:pt idx="115">
                  <c:v>24.91</c:v>
                </c:pt>
                <c:pt idx="116">
                  <c:v>24.933333333333337</c:v>
                </c:pt>
                <c:pt idx="117">
                  <c:v>23.996666666666666</c:v>
                </c:pt>
                <c:pt idx="118">
                  <c:v>24.02</c:v>
                </c:pt>
                <c:pt idx="119">
                  <c:v>24.02</c:v>
                </c:pt>
                <c:pt idx="120">
                  <c:v>23.97</c:v>
                </c:pt>
                <c:pt idx="121">
                  <c:v>24.036666666666665</c:v>
                </c:pt>
                <c:pt idx="122">
                  <c:v>23.976666666666663</c:v>
                </c:pt>
                <c:pt idx="123">
                  <c:v>24.00333333333333</c:v>
                </c:pt>
                <c:pt idx="124">
                  <c:v>24.040000000000003</c:v>
                </c:pt>
                <c:pt idx="125">
                  <c:v>23.933333333333334</c:v>
                </c:pt>
                <c:pt idx="126">
                  <c:v>24.033333333333331</c:v>
                </c:pt>
                <c:pt idx="127">
                  <c:v>24.033333333333331</c:v>
                </c:pt>
                <c:pt idx="128">
                  <c:v>24.08</c:v>
                </c:pt>
                <c:pt idx="129">
                  <c:v>24.099999999999998</c:v>
                </c:pt>
                <c:pt idx="130">
                  <c:v>24.153333333333332</c:v>
                </c:pt>
                <c:pt idx="131">
                  <c:v>24.096666666666664</c:v>
                </c:pt>
                <c:pt idx="132">
                  <c:v>24.026666666666667</c:v>
                </c:pt>
                <c:pt idx="133">
                  <c:v>24.043333333333333</c:v>
                </c:pt>
                <c:pt idx="134">
                  <c:v>24.113333333333333</c:v>
                </c:pt>
                <c:pt idx="135">
                  <c:v>24.046666666666667</c:v>
                </c:pt>
                <c:pt idx="136">
                  <c:v>24.046666666666667</c:v>
                </c:pt>
                <c:pt idx="137">
                  <c:v>24.096666666666664</c:v>
                </c:pt>
                <c:pt idx="138">
                  <c:v>24.08666666666667</c:v>
                </c:pt>
                <c:pt idx="139">
                  <c:v>23.97666666666667</c:v>
                </c:pt>
                <c:pt idx="140">
                  <c:v>24.036666666666665</c:v>
                </c:pt>
                <c:pt idx="141">
                  <c:v>24.073333333333334</c:v>
                </c:pt>
                <c:pt idx="142">
                  <c:v>24.063333333333333</c:v>
                </c:pt>
                <c:pt idx="143">
                  <c:v>24.02333333333333</c:v>
                </c:pt>
                <c:pt idx="144">
                  <c:v>24.12</c:v>
                </c:pt>
                <c:pt idx="145">
                  <c:v>24.05</c:v>
                </c:pt>
                <c:pt idx="146">
                  <c:v>23.950000000000003</c:v>
                </c:pt>
                <c:pt idx="147">
                  <c:v>24.02</c:v>
                </c:pt>
                <c:pt idx="148">
                  <c:v>24.09</c:v>
                </c:pt>
                <c:pt idx="149">
                  <c:v>24.040000000000003</c:v>
                </c:pt>
                <c:pt idx="150">
                  <c:v>25.036666666666665</c:v>
                </c:pt>
                <c:pt idx="151">
                  <c:v>24.986666666666665</c:v>
                </c:pt>
                <c:pt idx="152">
                  <c:v>25.106666666666666</c:v>
                </c:pt>
                <c:pt idx="153">
                  <c:v>25.040000000000003</c:v>
                </c:pt>
                <c:pt idx="154">
                  <c:v>25.066666666666663</c:v>
                </c:pt>
                <c:pt idx="155">
                  <c:v>25.110000000000003</c:v>
                </c:pt>
                <c:pt idx="156">
                  <c:v>25.023333333333337</c:v>
                </c:pt>
                <c:pt idx="157">
                  <c:v>25.053333333333331</c:v>
                </c:pt>
                <c:pt idx="158">
                  <c:v>25</c:v>
                </c:pt>
                <c:pt idx="159">
                  <c:v>24.99</c:v>
                </c:pt>
                <c:pt idx="160">
                  <c:v>24.966666666666669</c:v>
                </c:pt>
                <c:pt idx="161">
                  <c:v>24.986666666666668</c:v>
                </c:pt>
                <c:pt idx="162">
                  <c:v>25</c:v>
                </c:pt>
                <c:pt idx="163">
                  <c:v>25.003333333333334</c:v>
                </c:pt>
                <c:pt idx="164">
                  <c:v>25.02</c:v>
                </c:pt>
                <c:pt idx="165">
                  <c:v>24.946666666666669</c:v>
                </c:pt>
                <c:pt idx="166">
                  <c:v>24.956666666666667</c:v>
                </c:pt>
                <c:pt idx="167">
                  <c:v>24.036666666666665</c:v>
                </c:pt>
                <c:pt idx="168">
                  <c:v>24.11</c:v>
                </c:pt>
                <c:pt idx="169">
                  <c:v>23.993333333333336</c:v>
                </c:pt>
                <c:pt idx="170">
                  <c:v>23.966666666666669</c:v>
                </c:pt>
                <c:pt idx="171">
                  <c:v>24.073333333333334</c:v>
                </c:pt>
                <c:pt idx="172">
                  <c:v>24.043333333333333</c:v>
                </c:pt>
                <c:pt idx="173">
                  <c:v>24.016666666666666</c:v>
                </c:pt>
                <c:pt idx="174">
                  <c:v>24.056666666666668</c:v>
                </c:pt>
                <c:pt idx="175">
                  <c:v>23.95</c:v>
                </c:pt>
                <c:pt idx="176">
                  <c:v>23.996666666666666</c:v>
                </c:pt>
                <c:pt idx="177">
                  <c:v>24.006666666666664</c:v>
                </c:pt>
                <c:pt idx="178">
                  <c:v>24.073333333333334</c:v>
                </c:pt>
                <c:pt idx="179">
                  <c:v>24.196666666666669</c:v>
                </c:pt>
                <c:pt idx="180">
                  <c:v>24.23</c:v>
                </c:pt>
                <c:pt idx="181">
                  <c:v>24.043333333333333</c:v>
                </c:pt>
                <c:pt idx="182">
                  <c:v>24.036666666666665</c:v>
                </c:pt>
                <c:pt idx="183">
                  <c:v>24.056666666666668</c:v>
                </c:pt>
                <c:pt idx="184">
                  <c:v>24.093333333333334</c:v>
                </c:pt>
                <c:pt idx="185">
                  <c:v>24.03</c:v>
                </c:pt>
                <c:pt idx="186">
                  <c:v>24.133333333333336</c:v>
                </c:pt>
                <c:pt idx="187">
                  <c:v>24.11</c:v>
                </c:pt>
                <c:pt idx="188">
                  <c:v>23.99</c:v>
                </c:pt>
                <c:pt idx="189">
                  <c:v>24.016666666666669</c:v>
                </c:pt>
                <c:pt idx="190">
                  <c:v>24.193333333333332</c:v>
                </c:pt>
                <c:pt idx="191">
                  <c:v>24.180000000000003</c:v>
                </c:pt>
                <c:pt idx="192">
                  <c:v>24.083333333333332</c:v>
                </c:pt>
                <c:pt idx="193">
                  <c:v>24.013333333333335</c:v>
                </c:pt>
                <c:pt idx="194">
                  <c:v>24.073333333333334</c:v>
                </c:pt>
                <c:pt idx="195">
                  <c:v>23.973333333333333</c:v>
                </c:pt>
                <c:pt idx="196">
                  <c:v>23.976666666666663</c:v>
                </c:pt>
                <c:pt idx="197">
                  <c:v>24.060000000000002</c:v>
                </c:pt>
                <c:pt idx="198">
                  <c:v>24.070000000000004</c:v>
                </c:pt>
                <c:pt idx="199">
                  <c:v>24.070000000000004</c:v>
                </c:pt>
              </c:numCache>
            </c:numRef>
          </c:xVal>
          <c:yVal>
            <c:numRef>
              <c:f>Altura!$E$5:$E$204</c:f>
              <c:numCache>
                <c:formatCode>0.0</c:formatCode>
                <c:ptCount val="200"/>
                <c:pt idx="0">
                  <c:v>51.252335152983285</c:v>
                </c:pt>
                <c:pt idx="1">
                  <c:v>95.211579814549566</c:v>
                </c:pt>
                <c:pt idx="2">
                  <c:v>24.346929974945223</c:v>
                </c:pt>
                <c:pt idx="3">
                  <c:v>28.01719608985842</c:v>
                </c:pt>
                <c:pt idx="4">
                  <c:v>38.796503098385756</c:v>
                </c:pt>
                <c:pt idx="5">
                  <c:v>47.308186664991503</c:v>
                </c:pt>
                <c:pt idx="6">
                  <c:v>59.102597844229514</c:v>
                </c:pt>
                <c:pt idx="7">
                  <c:v>49.672853055001056</c:v>
                </c:pt>
                <c:pt idx="8">
                  <c:v>44.296632971954494</c:v>
                </c:pt>
                <c:pt idx="9">
                  <c:v>40.696819772272022</c:v>
                </c:pt>
                <c:pt idx="10">
                  <c:v>28.159464100503339</c:v>
                </c:pt>
                <c:pt idx="11">
                  <c:v>28.513989363423939</c:v>
                </c:pt>
                <c:pt idx="12">
                  <c:v>47.850516425792314</c:v>
                </c:pt>
                <c:pt idx="13">
                  <c:v>47.534105770388393</c:v>
                </c:pt>
                <c:pt idx="14">
                  <c:v>35.433404458162379</c:v>
                </c:pt>
                <c:pt idx="15">
                  <c:v>38.908243931734859</c:v>
                </c:pt>
                <c:pt idx="16">
                  <c:v>46.925018092864605</c:v>
                </c:pt>
                <c:pt idx="17">
                  <c:v>40.195795624298356</c:v>
                </c:pt>
                <c:pt idx="18">
                  <c:v>41.410914780600933</c:v>
                </c:pt>
                <c:pt idx="19">
                  <c:v>39.667232316109143</c:v>
                </c:pt>
                <c:pt idx="20">
                  <c:v>20.745880656582052</c:v>
                </c:pt>
                <c:pt idx="21">
                  <c:v>33.431292291861446</c:v>
                </c:pt>
                <c:pt idx="22">
                  <c:v>36.13721345487793</c:v>
                </c:pt>
                <c:pt idx="23">
                  <c:v>81.297897759833788</c:v>
                </c:pt>
                <c:pt idx="24">
                  <c:v>20.589080889904718</c:v>
                </c:pt>
                <c:pt idx="25">
                  <c:v>47.516066798713197</c:v>
                </c:pt>
                <c:pt idx="26">
                  <c:v>56.727007469968314</c:v>
                </c:pt>
                <c:pt idx="27">
                  <c:v>40.355079610326591</c:v>
                </c:pt>
                <c:pt idx="28">
                  <c:v>29.854571085350852</c:v>
                </c:pt>
                <c:pt idx="29">
                  <c:v>59.875266166501774</c:v>
                </c:pt>
                <c:pt idx="30">
                  <c:v>46.582031911532802</c:v>
                </c:pt>
                <c:pt idx="31">
                  <c:v>29.056349237435484</c:v>
                </c:pt>
                <c:pt idx="32">
                  <c:v>24.855897790275293</c:v>
                </c:pt>
                <c:pt idx="33">
                  <c:v>35.569926798729327</c:v>
                </c:pt>
                <c:pt idx="34">
                  <c:v>37.367871460857408</c:v>
                </c:pt>
                <c:pt idx="35">
                  <c:v>24.421426117082305</c:v>
                </c:pt>
                <c:pt idx="36">
                  <c:v>50.798480074619299</c:v>
                </c:pt>
                <c:pt idx="37">
                  <c:v>24.28224421087905</c:v>
                </c:pt>
                <c:pt idx="38">
                  <c:v>65.420802899969374</c:v>
                </c:pt>
                <c:pt idx="39">
                  <c:v>33.969202045243023</c:v>
                </c:pt>
                <c:pt idx="40">
                  <c:v>23.342709321681799</c:v>
                </c:pt>
                <c:pt idx="41">
                  <c:v>40.166717724276509</c:v>
                </c:pt>
                <c:pt idx="42">
                  <c:v>33.742012967291942</c:v>
                </c:pt>
                <c:pt idx="43">
                  <c:v>31.612186614371886</c:v>
                </c:pt>
                <c:pt idx="44">
                  <c:v>46.845707570204354</c:v>
                </c:pt>
                <c:pt idx="45">
                  <c:v>64.328934326209719</c:v>
                </c:pt>
                <c:pt idx="46">
                  <c:v>44.730466808994073</c:v>
                </c:pt>
                <c:pt idx="47">
                  <c:v>34.335716143422772</c:v>
                </c:pt>
                <c:pt idx="48">
                  <c:v>35.952868120883224</c:v>
                </c:pt>
                <c:pt idx="49">
                  <c:v>30.325200398959211</c:v>
                </c:pt>
                <c:pt idx="50">
                  <c:v>62.435430254797978</c:v>
                </c:pt>
                <c:pt idx="51">
                  <c:v>45.432547228274387</c:v>
                </c:pt>
                <c:pt idx="52">
                  <c:v>28.247285734513248</c:v>
                </c:pt>
                <c:pt idx="53">
                  <c:v>23.31184474598335</c:v>
                </c:pt>
                <c:pt idx="54">
                  <c:v>53.914466370945554</c:v>
                </c:pt>
                <c:pt idx="55">
                  <c:v>49.943456387376429</c:v>
                </c:pt>
                <c:pt idx="56">
                  <c:v>53.812554856720666</c:v>
                </c:pt>
                <c:pt idx="57">
                  <c:v>39.551959895419053</c:v>
                </c:pt>
                <c:pt idx="58">
                  <c:v>31.110347521038701</c:v>
                </c:pt>
                <c:pt idx="59">
                  <c:v>21.443185221952959</c:v>
                </c:pt>
                <c:pt idx="60">
                  <c:v>45.776124330045491</c:v>
                </c:pt>
                <c:pt idx="61">
                  <c:v>44.773288245349335</c:v>
                </c:pt>
                <c:pt idx="62">
                  <c:v>36.405802924978431</c:v>
                </c:pt>
                <c:pt idx="63">
                  <c:v>36.94986409426506</c:v>
                </c:pt>
                <c:pt idx="64">
                  <c:v>38.501665638344512</c:v>
                </c:pt>
                <c:pt idx="65">
                  <c:v>58.380163634742402</c:v>
                </c:pt>
                <c:pt idx="66">
                  <c:v>51.113093213421912</c:v>
                </c:pt>
                <c:pt idx="67">
                  <c:v>37.182567147547793</c:v>
                </c:pt>
                <c:pt idx="68">
                  <c:v>51.737887608569956</c:v>
                </c:pt>
                <c:pt idx="69">
                  <c:v>48.828208193554119</c:v>
                </c:pt>
                <c:pt idx="70">
                  <c:v>48.751958374282459</c:v>
                </c:pt>
                <c:pt idx="71">
                  <c:v>33.086305689846952</c:v>
                </c:pt>
                <c:pt idx="72">
                  <c:v>32.194001601391868</c:v>
                </c:pt>
                <c:pt idx="73">
                  <c:v>56.319136236018636</c:v>
                </c:pt>
                <c:pt idx="74">
                  <c:v>24.134569043066286</c:v>
                </c:pt>
                <c:pt idx="75">
                  <c:v>24.646389285491072</c:v>
                </c:pt>
                <c:pt idx="76">
                  <c:v>24.261072824952905</c:v>
                </c:pt>
                <c:pt idx="77">
                  <c:v>35.683358963541849</c:v>
                </c:pt>
                <c:pt idx="78">
                  <c:v>77.296811830520696</c:v>
                </c:pt>
                <c:pt idx="79">
                  <c:v>57.159918521609214</c:v>
                </c:pt>
                <c:pt idx="80">
                  <c:v>21.273356933129381</c:v>
                </c:pt>
                <c:pt idx="81">
                  <c:v>19.957050566921062</c:v>
                </c:pt>
                <c:pt idx="82">
                  <c:v>18.871414407299564</c:v>
                </c:pt>
                <c:pt idx="83">
                  <c:v>22.505119049932645</c:v>
                </c:pt>
                <c:pt idx="84">
                  <c:v>27.515650602317024</c:v>
                </c:pt>
                <c:pt idx="85">
                  <c:v>46.5573235786254</c:v>
                </c:pt>
                <c:pt idx="86">
                  <c:v>45.178152547695404</c:v>
                </c:pt>
                <c:pt idx="87">
                  <c:v>19.768704450025698</c:v>
                </c:pt>
                <c:pt idx="88">
                  <c:v>47.174816376195473</c:v>
                </c:pt>
                <c:pt idx="89">
                  <c:v>41.051151297349747</c:v>
                </c:pt>
                <c:pt idx="90">
                  <c:v>26.951297182658006</c:v>
                </c:pt>
                <c:pt idx="91">
                  <c:v>85.0139607373508</c:v>
                </c:pt>
                <c:pt idx="92">
                  <c:v>58.433778507609418</c:v>
                </c:pt>
                <c:pt idx="93">
                  <c:v>41.53600767059978</c:v>
                </c:pt>
                <c:pt idx="94">
                  <c:v>46.356187282362697</c:v>
                </c:pt>
                <c:pt idx="95">
                  <c:v>37.746483749267739</c:v>
                </c:pt>
                <c:pt idx="96">
                  <c:v>23.461560344555558</c:v>
                </c:pt>
                <c:pt idx="97">
                  <c:v>36.873488158794309</c:v>
                </c:pt>
                <c:pt idx="98">
                  <c:v>78.418734302107779</c:v>
                </c:pt>
                <c:pt idx="99">
                  <c:v>27.105955622870233</c:v>
                </c:pt>
                <c:pt idx="100">
                  <c:v>22.822122945321933</c:v>
                </c:pt>
                <c:pt idx="101">
                  <c:v>33.054452423639056</c:v>
                </c:pt>
                <c:pt idx="102">
                  <c:v>58.586590324370086</c:v>
                </c:pt>
                <c:pt idx="103">
                  <c:v>47.677985588394804</c:v>
                </c:pt>
                <c:pt idx="104">
                  <c:v>36.66527512151788</c:v>
                </c:pt>
                <c:pt idx="105">
                  <c:v>29.061156335326572</c:v>
                </c:pt>
                <c:pt idx="106">
                  <c:v>36.744519825697509</c:v>
                </c:pt>
                <c:pt idx="107">
                  <c:v>30.926632367926896</c:v>
                </c:pt>
                <c:pt idx="108">
                  <c:v>50.973491494776525</c:v>
                </c:pt>
                <c:pt idx="109">
                  <c:v>37.596478939905168</c:v>
                </c:pt>
                <c:pt idx="110">
                  <c:v>48.873246257160709</c:v>
                </c:pt>
                <c:pt idx="111">
                  <c:v>40.425278314367866</c:v>
                </c:pt>
                <c:pt idx="112">
                  <c:v>52.828624592954228</c:v>
                </c:pt>
                <c:pt idx="113">
                  <c:v>44.457255003636035</c:v>
                </c:pt>
                <c:pt idx="114">
                  <c:v>45.822908421086282</c:v>
                </c:pt>
                <c:pt idx="115">
                  <c:v>38.285742500571217</c:v>
                </c:pt>
                <c:pt idx="116">
                  <c:v>40.573402261584924</c:v>
                </c:pt>
                <c:pt idx="117">
                  <c:v>51.515160745876919</c:v>
                </c:pt>
                <c:pt idx="118">
                  <c:v>35.635451183644861</c:v>
                </c:pt>
                <c:pt idx="119">
                  <c:v>86.234641071849964</c:v>
                </c:pt>
                <c:pt idx="120">
                  <c:v>63.707438386623934</c:v>
                </c:pt>
                <c:pt idx="121">
                  <c:v>43.03186645317632</c:v>
                </c:pt>
                <c:pt idx="122">
                  <c:v>17.440131080907708</c:v>
                </c:pt>
                <c:pt idx="123">
                  <c:v>33.257832087002186</c:v>
                </c:pt>
                <c:pt idx="124">
                  <c:v>24.138856393675965</c:v>
                </c:pt>
                <c:pt idx="125">
                  <c:v>31.945362458914477</c:v>
                </c:pt>
                <c:pt idx="126">
                  <c:v>31.4667124633329</c:v>
                </c:pt>
                <c:pt idx="127">
                  <c:v>38.109968649847097</c:v>
                </c:pt>
                <c:pt idx="128">
                  <c:v>25.900752147097851</c:v>
                </c:pt>
                <c:pt idx="129">
                  <c:v>35.631964803768177</c:v>
                </c:pt>
                <c:pt idx="130">
                  <c:v>44.768573313332176</c:v>
                </c:pt>
                <c:pt idx="131">
                  <c:v>39.81626828611514</c:v>
                </c:pt>
                <c:pt idx="132">
                  <c:v>34.303309178146918</c:v>
                </c:pt>
                <c:pt idx="133">
                  <c:v>38.004335776713994</c:v>
                </c:pt>
                <c:pt idx="134">
                  <c:v>31.127735495250292</c:v>
                </c:pt>
                <c:pt idx="135">
                  <c:v>22.41143458611813</c:v>
                </c:pt>
                <c:pt idx="136">
                  <c:v>35.596186684362209</c:v>
                </c:pt>
                <c:pt idx="137">
                  <c:v>32.992305728618859</c:v>
                </c:pt>
                <c:pt idx="138">
                  <c:v>31.048238438559579</c:v>
                </c:pt>
                <c:pt idx="139">
                  <c:v>35.362138505080644</c:v>
                </c:pt>
                <c:pt idx="140">
                  <c:v>44.178500100450449</c:v>
                </c:pt>
                <c:pt idx="141">
                  <c:v>43.45944788769971</c:v>
                </c:pt>
                <c:pt idx="142">
                  <c:v>45.222577347927199</c:v>
                </c:pt>
                <c:pt idx="143">
                  <c:v>37.109599618859185</c:v>
                </c:pt>
                <c:pt idx="144">
                  <c:v>62.386847436508241</c:v>
                </c:pt>
                <c:pt idx="145">
                  <c:v>32.450569871516514</c:v>
                </c:pt>
                <c:pt idx="146">
                  <c:v>43.367064164289495</c:v>
                </c:pt>
                <c:pt idx="147">
                  <c:v>49.984988450841222</c:v>
                </c:pt>
                <c:pt idx="148">
                  <c:v>33.742299738153612</c:v>
                </c:pt>
                <c:pt idx="149">
                  <c:v>52.914632081761951</c:v>
                </c:pt>
                <c:pt idx="150">
                  <c:v>37.958455648558811</c:v>
                </c:pt>
                <c:pt idx="151">
                  <c:v>42.925072412737954</c:v>
                </c:pt>
                <c:pt idx="152">
                  <c:v>26.124903963303389</c:v>
                </c:pt>
                <c:pt idx="153">
                  <c:v>28.216298233234415</c:v>
                </c:pt>
                <c:pt idx="154">
                  <c:v>26.481187602940075</c:v>
                </c:pt>
                <c:pt idx="155">
                  <c:v>68.131807815401629</c:v>
                </c:pt>
                <c:pt idx="156">
                  <c:v>51.861027892850132</c:v>
                </c:pt>
                <c:pt idx="157">
                  <c:v>55.794002223244654</c:v>
                </c:pt>
                <c:pt idx="158">
                  <c:v>95.048027938867676</c:v>
                </c:pt>
                <c:pt idx="159">
                  <c:v>52.441948798288507</c:v>
                </c:pt>
                <c:pt idx="160">
                  <c:v>22.011738150339305</c:v>
                </c:pt>
                <c:pt idx="161">
                  <c:v>26.49047070484524</c:v>
                </c:pt>
                <c:pt idx="162">
                  <c:v>22.096918696385494</c:v>
                </c:pt>
                <c:pt idx="163">
                  <c:v>44.207309631897274</c:v>
                </c:pt>
                <c:pt idx="164">
                  <c:v>45.034598202566762</c:v>
                </c:pt>
                <c:pt idx="165">
                  <c:v>45.898741160495291</c:v>
                </c:pt>
                <c:pt idx="166">
                  <c:v>44.799589644987734</c:v>
                </c:pt>
                <c:pt idx="167">
                  <c:v>36.650256954294171</c:v>
                </c:pt>
                <c:pt idx="168">
                  <c:v>57.223570328247455</c:v>
                </c:pt>
                <c:pt idx="169">
                  <c:v>37.054811179747794</c:v>
                </c:pt>
                <c:pt idx="170">
                  <c:v>33.828350880720684</c:v>
                </c:pt>
                <c:pt idx="171">
                  <c:v>35.669176987683201</c:v>
                </c:pt>
                <c:pt idx="172">
                  <c:v>28.690964150745568</c:v>
                </c:pt>
                <c:pt idx="173">
                  <c:v>64.928706832144911</c:v>
                </c:pt>
                <c:pt idx="174">
                  <c:v>27.081288598839333</c:v>
                </c:pt>
                <c:pt idx="175">
                  <c:v>27.166391471457207</c:v>
                </c:pt>
                <c:pt idx="176">
                  <c:v>50.286826967936364</c:v>
                </c:pt>
                <c:pt idx="177">
                  <c:v>29.518388720239365</c:v>
                </c:pt>
                <c:pt idx="178">
                  <c:v>29.473034462786607</c:v>
                </c:pt>
                <c:pt idx="179">
                  <c:v>39.754985335753489</c:v>
                </c:pt>
                <c:pt idx="180">
                  <c:v>36.977066663863738</c:v>
                </c:pt>
                <c:pt idx="181">
                  <c:v>31.683113282832863</c:v>
                </c:pt>
                <c:pt idx="182">
                  <c:v>68.099682046873809</c:v>
                </c:pt>
                <c:pt idx="183">
                  <c:v>51.906480473849726</c:v>
                </c:pt>
                <c:pt idx="184">
                  <c:v>17.307125572893948</c:v>
                </c:pt>
                <c:pt idx="185">
                  <c:v>23.904589805345903</c:v>
                </c:pt>
                <c:pt idx="186">
                  <c:v>28.307274279756403</c:v>
                </c:pt>
                <c:pt idx="187">
                  <c:v>35.426368919855918</c:v>
                </c:pt>
                <c:pt idx="188">
                  <c:v>57.555220332555187</c:v>
                </c:pt>
                <c:pt idx="189">
                  <c:v>37.61155493490417</c:v>
                </c:pt>
                <c:pt idx="190">
                  <c:v>41.711260282020703</c:v>
                </c:pt>
                <c:pt idx="191">
                  <c:v>34.595138711121422</c:v>
                </c:pt>
                <c:pt idx="192">
                  <c:v>44.18244073530083</c:v>
                </c:pt>
                <c:pt idx="193">
                  <c:v>31.732152572665015</c:v>
                </c:pt>
                <c:pt idx="194">
                  <c:v>49.692371273389121</c:v>
                </c:pt>
                <c:pt idx="195">
                  <c:v>32.402932941674749</c:v>
                </c:pt>
                <c:pt idx="196">
                  <c:v>34.944193877318682</c:v>
                </c:pt>
                <c:pt idx="197">
                  <c:v>32.898209399299454</c:v>
                </c:pt>
                <c:pt idx="198">
                  <c:v>44.665946946951003</c:v>
                </c:pt>
                <c:pt idx="199">
                  <c:v>54.915927735358878</c:v>
                </c:pt>
              </c:numCache>
            </c:numRef>
          </c:yVal>
          <c:smooth val="0"/>
        </c:ser>
        <c:ser>
          <c:idx val="1"/>
          <c:order val="1"/>
          <c:tx>
            <c:v>Muestra 2</c:v>
          </c:tx>
          <c:spPr>
            <a:ln w="28575">
              <a:noFill/>
            </a:ln>
          </c:spPr>
          <c:xVal>
            <c:numRef>
              <c:f>Altura!$M$5:$M$68</c:f>
              <c:numCache>
                <c:formatCode>0.0</c:formatCode>
                <c:ptCount val="64"/>
                <c:pt idx="0">
                  <c:v>100.23666666666666</c:v>
                </c:pt>
                <c:pt idx="1">
                  <c:v>100.32333333333334</c:v>
                </c:pt>
                <c:pt idx="2">
                  <c:v>100.20333333333333</c:v>
                </c:pt>
                <c:pt idx="3">
                  <c:v>100.00333333333333</c:v>
                </c:pt>
                <c:pt idx="4">
                  <c:v>100.30666666666667</c:v>
                </c:pt>
                <c:pt idx="5">
                  <c:v>100.17666666666666</c:v>
                </c:pt>
                <c:pt idx="6">
                  <c:v>100.09333333333332</c:v>
                </c:pt>
                <c:pt idx="7">
                  <c:v>100.20333333333333</c:v>
                </c:pt>
                <c:pt idx="8">
                  <c:v>100.05</c:v>
                </c:pt>
                <c:pt idx="9">
                  <c:v>100.44</c:v>
                </c:pt>
                <c:pt idx="10">
                  <c:v>100.21333333333332</c:v>
                </c:pt>
                <c:pt idx="11">
                  <c:v>100.11</c:v>
                </c:pt>
                <c:pt idx="12">
                  <c:v>100.39</c:v>
                </c:pt>
                <c:pt idx="13">
                  <c:v>100.09666666666668</c:v>
                </c:pt>
                <c:pt idx="14">
                  <c:v>100.09333333333332</c:v>
                </c:pt>
                <c:pt idx="15">
                  <c:v>99.87</c:v>
                </c:pt>
                <c:pt idx="16">
                  <c:v>99.86333333333333</c:v>
                </c:pt>
                <c:pt idx="17">
                  <c:v>100.14999999999999</c:v>
                </c:pt>
                <c:pt idx="18">
                  <c:v>100.25</c:v>
                </c:pt>
                <c:pt idx="19">
                  <c:v>100.33</c:v>
                </c:pt>
                <c:pt idx="20">
                  <c:v>100.05</c:v>
                </c:pt>
                <c:pt idx="21">
                  <c:v>99.903333333333322</c:v>
                </c:pt>
                <c:pt idx="22">
                  <c:v>100.02</c:v>
                </c:pt>
                <c:pt idx="23">
                  <c:v>100.05666666666667</c:v>
                </c:pt>
                <c:pt idx="24">
                  <c:v>100.17333333333333</c:v>
                </c:pt>
                <c:pt idx="25">
                  <c:v>99.486666666666679</c:v>
                </c:pt>
                <c:pt idx="26">
                  <c:v>99.90333333333335</c:v>
                </c:pt>
                <c:pt idx="27">
                  <c:v>99.683333333333337</c:v>
                </c:pt>
                <c:pt idx="28">
                  <c:v>100.00333333333333</c:v>
                </c:pt>
                <c:pt idx="29">
                  <c:v>100.16666666666667</c:v>
                </c:pt>
                <c:pt idx="30">
                  <c:v>100.32666666666667</c:v>
                </c:pt>
                <c:pt idx="31">
                  <c:v>100.02</c:v>
                </c:pt>
                <c:pt idx="32">
                  <c:v>99.94</c:v>
                </c:pt>
                <c:pt idx="33">
                  <c:v>99.99666666666667</c:v>
                </c:pt>
                <c:pt idx="34">
                  <c:v>100.19</c:v>
                </c:pt>
                <c:pt idx="35">
                  <c:v>100.09666666666665</c:v>
                </c:pt>
                <c:pt idx="36">
                  <c:v>100.21999999999998</c:v>
                </c:pt>
                <c:pt idx="37">
                  <c:v>100.14</c:v>
                </c:pt>
                <c:pt idx="38">
                  <c:v>99.99</c:v>
                </c:pt>
                <c:pt idx="39">
                  <c:v>99.93</c:v>
                </c:pt>
                <c:pt idx="40">
                  <c:v>99.846666666666678</c:v>
                </c:pt>
                <c:pt idx="41">
                  <c:v>99.8</c:v>
                </c:pt>
                <c:pt idx="42">
                  <c:v>99.92</c:v>
                </c:pt>
                <c:pt idx="43">
                  <c:v>100.16000000000001</c:v>
                </c:pt>
                <c:pt idx="44">
                  <c:v>99.933333333333337</c:v>
                </c:pt>
                <c:pt idx="45">
                  <c:v>100.03333333333335</c:v>
                </c:pt>
                <c:pt idx="46">
                  <c:v>100.06666666666668</c:v>
                </c:pt>
                <c:pt idx="47">
                  <c:v>100.17</c:v>
                </c:pt>
                <c:pt idx="48">
                  <c:v>100.01333333333334</c:v>
                </c:pt>
                <c:pt idx="49">
                  <c:v>99.94</c:v>
                </c:pt>
                <c:pt idx="50">
                  <c:v>100.12666666666667</c:v>
                </c:pt>
                <c:pt idx="51">
                  <c:v>100.11666666666667</c:v>
                </c:pt>
                <c:pt idx="52">
                  <c:v>100.05666666666666</c:v>
                </c:pt>
                <c:pt idx="53">
                  <c:v>100.28666666666668</c:v>
                </c:pt>
                <c:pt idx="54">
                  <c:v>100.19333333333333</c:v>
                </c:pt>
                <c:pt idx="55">
                  <c:v>99.92</c:v>
                </c:pt>
                <c:pt idx="56">
                  <c:v>99.98</c:v>
                </c:pt>
                <c:pt idx="57">
                  <c:v>100.04</c:v>
                </c:pt>
                <c:pt idx="58">
                  <c:v>100.05666666666666</c:v>
                </c:pt>
                <c:pt idx="59">
                  <c:v>99.873333333333335</c:v>
                </c:pt>
                <c:pt idx="60">
                  <c:v>100.11000000000001</c:v>
                </c:pt>
                <c:pt idx="61">
                  <c:v>100.06666666666668</c:v>
                </c:pt>
                <c:pt idx="62">
                  <c:v>100.26666666666667</c:v>
                </c:pt>
                <c:pt idx="63">
                  <c:v>100.52</c:v>
                </c:pt>
              </c:numCache>
            </c:numRef>
          </c:xVal>
          <c:yVal>
            <c:numRef>
              <c:f>Altura!$L$5:$L$68</c:f>
              <c:numCache>
                <c:formatCode>0.0</c:formatCode>
                <c:ptCount val="64"/>
                <c:pt idx="0">
                  <c:v>34.394646896866405</c:v>
                </c:pt>
                <c:pt idx="1">
                  <c:v>38.026999863278007</c:v>
                </c:pt>
                <c:pt idx="2">
                  <c:v>62.33043848489401</c:v>
                </c:pt>
                <c:pt idx="3">
                  <c:v>42.13247073561736</c:v>
                </c:pt>
                <c:pt idx="4">
                  <c:v>35.167079285866336</c:v>
                </c:pt>
                <c:pt idx="5">
                  <c:v>57.783905587491901</c:v>
                </c:pt>
                <c:pt idx="6">
                  <c:v>39.148173428119499</c:v>
                </c:pt>
                <c:pt idx="7">
                  <c:v>30.684754450494911</c:v>
                </c:pt>
                <c:pt idx="8">
                  <c:v>47.741291584413453</c:v>
                </c:pt>
                <c:pt idx="9">
                  <c:v>43.28304889841224</c:v>
                </c:pt>
                <c:pt idx="10">
                  <c:v>37.76020806679994</c:v>
                </c:pt>
                <c:pt idx="11">
                  <c:v>12.591703097839618</c:v>
                </c:pt>
                <c:pt idx="12">
                  <c:v>46.05650172021133</c:v>
                </c:pt>
                <c:pt idx="13">
                  <c:v>37.951614581675074</c:v>
                </c:pt>
                <c:pt idx="14">
                  <c:v>45.525373835386354</c:v>
                </c:pt>
                <c:pt idx="15">
                  <c:v>41.034802753526748</c:v>
                </c:pt>
                <c:pt idx="16">
                  <c:v>39.938582287916084</c:v>
                </c:pt>
                <c:pt idx="17">
                  <c:v>47.126781308367583</c:v>
                </c:pt>
                <c:pt idx="18">
                  <c:v>61.527826613485708</c:v>
                </c:pt>
                <c:pt idx="19">
                  <c:v>55.668534735050244</c:v>
                </c:pt>
                <c:pt idx="20">
                  <c:v>32.119949768233603</c:v>
                </c:pt>
                <c:pt idx="21">
                  <c:v>43.935363291095499</c:v>
                </c:pt>
                <c:pt idx="22">
                  <c:v>35.390028824337982</c:v>
                </c:pt>
                <c:pt idx="23">
                  <c:v>39.845239804675948</c:v>
                </c:pt>
                <c:pt idx="24">
                  <c:v>39.243497470052219</c:v>
                </c:pt>
                <c:pt idx="25">
                  <c:v>34.949270924694389</c:v>
                </c:pt>
                <c:pt idx="26">
                  <c:v>44.62523773491472</c:v>
                </c:pt>
                <c:pt idx="27">
                  <c:v>30.684333976620636</c:v>
                </c:pt>
                <c:pt idx="28">
                  <c:v>57.244464033097323</c:v>
                </c:pt>
                <c:pt idx="29">
                  <c:v>67.039388624412226</c:v>
                </c:pt>
                <c:pt idx="30">
                  <c:v>30.499887470990252</c:v>
                </c:pt>
                <c:pt idx="31">
                  <c:v>16.702132339485352</c:v>
                </c:pt>
                <c:pt idx="32">
                  <c:v>38.146141146787599</c:v>
                </c:pt>
                <c:pt idx="33">
                  <c:v>55.857758079213006</c:v>
                </c:pt>
                <c:pt idx="34">
                  <c:v>68.885724063423339</c:v>
                </c:pt>
                <c:pt idx="35">
                  <c:v>82.251008975830004</c:v>
                </c:pt>
                <c:pt idx="36">
                  <c:v>56.996989348662687</c:v>
                </c:pt>
                <c:pt idx="37">
                  <c:v>8.7522339869077506</c:v>
                </c:pt>
                <c:pt idx="38">
                  <c:v>44.325327125906611</c:v>
                </c:pt>
                <c:pt idx="39">
                  <c:v>62.898713362963072</c:v>
                </c:pt>
                <c:pt idx="40">
                  <c:v>41.020964731173279</c:v>
                </c:pt>
                <c:pt idx="41">
                  <c:v>30.069562698838315</c:v>
                </c:pt>
                <c:pt idx="42">
                  <c:v>22.925191332837862</c:v>
                </c:pt>
                <c:pt idx="43">
                  <c:v>35.58742715318656</c:v>
                </c:pt>
                <c:pt idx="44">
                  <c:v>74.699335489389426</c:v>
                </c:pt>
                <c:pt idx="45">
                  <c:v>61.854368769557865</c:v>
                </c:pt>
                <c:pt idx="46">
                  <c:v>14.085912983112907</c:v>
                </c:pt>
                <c:pt idx="47">
                  <c:v>31.5813127544459</c:v>
                </c:pt>
                <c:pt idx="48">
                  <c:v>28.445322441521508</c:v>
                </c:pt>
                <c:pt idx="49">
                  <c:v>45.407046410501451</c:v>
                </c:pt>
                <c:pt idx="50">
                  <c:v>59.309462296275008</c:v>
                </c:pt>
                <c:pt idx="51">
                  <c:v>35.837538747671317</c:v>
                </c:pt>
                <c:pt idx="52">
                  <c:v>65.026392592388774</c:v>
                </c:pt>
                <c:pt idx="53">
                  <c:v>22.267598310234209</c:v>
                </c:pt>
                <c:pt idx="54">
                  <c:v>10.091304441577648</c:v>
                </c:pt>
                <c:pt idx="55">
                  <c:v>19.066806912161653</c:v>
                </c:pt>
                <c:pt idx="56">
                  <c:v>37.968580925098934</c:v>
                </c:pt>
                <c:pt idx="57">
                  <c:v>56.584103729277388</c:v>
                </c:pt>
                <c:pt idx="58">
                  <c:v>24.392002167584742</c:v>
                </c:pt>
                <c:pt idx="59">
                  <c:v>22.559555493466686</c:v>
                </c:pt>
                <c:pt idx="60">
                  <c:v>23.818278219367432</c:v>
                </c:pt>
                <c:pt idx="61">
                  <c:v>46.065632141501801</c:v>
                </c:pt>
                <c:pt idx="62">
                  <c:v>41.681047067853811</c:v>
                </c:pt>
                <c:pt idx="63">
                  <c:v>44.991739284032001</c:v>
                </c:pt>
              </c:numCache>
            </c:numRef>
          </c:yVal>
          <c:smooth val="0"/>
        </c:ser>
        <c:ser>
          <c:idx val="2"/>
          <c:order val="2"/>
          <c:tx>
            <c:v>Muestra 3</c:v>
          </c:tx>
          <c:spPr>
            <a:ln w="28575">
              <a:noFill/>
            </a:ln>
          </c:spPr>
          <c:xVal>
            <c:numRef>
              <c:f>Altura!$T$5:$T$54</c:f>
              <c:numCache>
                <c:formatCode>0.0</c:formatCode>
                <c:ptCount val="50"/>
                <c:pt idx="0">
                  <c:v>150.19333333333336</c:v>
                </c:pt>
                <c:pt idx="1">
                  <c:v>149.97999999999999</c:v>
                </c:pt>
                <c:pt idx="2">
                  <c:v>150.08333333333334</c:v>
                </c:pt>
                <c:pt idx="3">
                  <c:v>149.92666666666665</c:v>
                </c:pt>
                <c:pt idx="4">
                  <c:v>149.97999999999999</c:v>
                </c:pt>
                <c:pt idx="5">
                  <c:v>149.92333333333332</c:v>
                </c:pt>
                <c:pt idx="6">
                  <c:v>149.92333333333332</c:v>
                </c:pt>
                <c:pt idx="7">
                  <c:v>149.68333333333331</c:v>
                </c:pt>
                <c:pt idx="8">
                  <c:v>149.9433333333333</c:v>
                </c:pt>
                <c:pt idx="9">
                  <c:v>149.87</c:v>
                </c:pt>
                <c:pt idx="10">
                  <c:v>150.0633333333333</c:v>
                </c:pt>
                <c:pt idx="11">
                  <c:v>149.87666666666667</c:v>
                </c:pt>
                <c:pt idx="12">
                  <c:v>149.93999999999997</c:v>
                </c:pt>
                <c:pt idx="13">
                  <c:v>150.06666666666666</c:v>
                </c:pt>
                <c:pt idx="14">
                  <c:v>150.03333333333333</c:v>
                </c:pt>
                <c:pt idx="15">
                  <c:v>149.82333333333335</c:v>
                </c:pt>
                <c:pt idx="16">
                  <c:v>149.99666666666667</c:v>
                </c:pt>
                <c:pt idx="17">
                  <c:v>150.17999999999998</c:v>
                </c:pt>
                <c:pt idx="18">
                  <c:v>150.26</c:v>
                </c:pt>
                <c:pt idx="19">
                  <c:v>149.84666666666666</c:v>
                </c:pt>
                <c:pt idx="20">
                  <c:v>149.93999999999997</c:v>
                </c:pt>
                <c:pt idx="21">
                  <c:v>149.69666666666669</c:v>
                </c:pt>
                <c:pt idx="22">
                  <c:v>150.04666666666665</c:v>
                </c:pt>
                <c:pt idx="23">
                  <c:v>149.71333333333334</c:v>
                </c:pt>
                <c:pt idx="24">
                  <c:v>149.92999999999998</c:v>
                </c:pt>
                <c:pt idx="25">
                  <c:v>150.13</c:v>
                </c:pt>
                <c:pt idx="26">
                  <c:v>150.33333333333334</c:v>
                </c:pt>
                <c:pt idx="27">
                  <c:v>150.29</c:v>
                </c:pt>
                <c:pt idx="28">
                  <c:v>150.21333333333334</c:v>
                </c:pt>
                <c:pt idx="29">
                  <c:v>149.99</c:v>
                </c:pt>
                <c:pt idx="30">
                  <c:v>150.13</c:v>
                </c:pt>
                <c:pt idx="31">
                  <c:v>147.55999999999997</c:v>
                </c:pt>
                <c:pt idx="32">
                  <c:v>150.03333333333333</c:v>
                </c:pt>
                <c:pt idx="33">
                  <c:v>150.22333333333333</c:v>
                </c:pt>
                <c:pt idx="34">
                  <c:v>150.17666666666665</c:v>
                </c:pt>
                <c:pt idx="35">
                  <c:v>150.16999999999999</c:v>
                </c:pt>
                <c:pt idx="36">
                  <c:v>150.68666666666667</c:v>
                </c:pt>
                <c:pt idx="37">
                  <c:v>149.99</c:v>
                </c:pt>
                <c:pt idx="38">
                  <c:v>149.89333333333332</c:v>
                </c:pt>
                <c:pt idx="39">
                  <c:v>150.02666666666667</c:v>
                </c:pt>
                <c:pt idx="40">
                  <c:v>150.33333333333334</c:v>
                </c:pt>
                <c:pt idx="41">
                  <c:v>150.1</c:v>
                </c:pt>
                <c:pt idx="42">
                  <c:v>149.92999999999998</c:v>
                </c:pt>
                <c:pt idx="43">
                  <c:v>149.99</c:v>
                </c:pt>
                <c:pt idx="44">
                  <c:v>150.07666666666665</c:v>
                </c:pt>
                <c:pt idx="45">
                  <c:v>150.51333333333332</c:v>
                </c:pt>
                <c:pt idx="46">
                  <c:v>149.54666666666665</c:v>
                </c:pt>
                <c:pt idx="47">
                  <c:v>150.20000000000002</c:v>
                </c:pt>
                <c:pt idx="48">
                  <c:v>150.0633333333333</c:v>
                </c:pt>
                <c:pt idx="49">
                  <c:v>150.21666666666667</c:v>
                </c:pt>
              </c:numCache>
            </c:numRef>
          </c:xVal>
          <c:yVal>
            <c:numRef>
              <c:f>Altura!$S$5:$S$54</c:f>
              <c:numCache>
                <c:formatCode>0.0</c:formatCode>
                <c:ptCount val="50"/>
                <c:pt idx="0">
                  <c:v>49.566631008518399</c:v>
                </c:pt>
                <c:pt idx="1">
                  <c:v>28.49241929332776</c:v>
                </c:pt>
                <c:pt idx="2">
                  <c:v>18.333531692970858</c:v>
                </c:pt>
                <c:pt idx="3">
                  <c:v>38.862372236517373</c:v>
                </c:pt>
                <c:pt idx="4">
                  <c:v>51.615373778094003</c:v>
                </c:pt>
                <c:pt idx="5">
                  <c:v>53.664461984091325</c:v>
                </c:pt>
                <c:pt idx="6">
                  <c:v>23.930918105433737</c:v>
                </c:pt>
                <c:pt idx="7">
                  <c:v>87.940066909353632</c:v>
                </c:pt>
                <c:pt idx="8">
                  <c:v>20.526044116236534</c:v>
                </c:pt>
                <c:pt idx="9">
                  <c:v>31.497785825092052</c:v>
                </c:pt>
                <c:pt idx="10">
                  <c:v>59.235334344678272</c:v>
                </c:pt>
                <c:pt idx="11">
                  <c:v>14.290950422656168</c:v>
                </c:pt>
                <c:pt idx="12">
                  <c:v>32.297899939291078</c:v>
                </c:pt>
                <c:pt idx="13">
                  <c:v>28.530256550790146</c:v>
                </c:pt>
                <c:pt idx="14">
                  <c:v>54.365128172365146</c:v>
                </c:pt>
                <c:pt idx="15">
                  <c:v>42.005540719407797</c:v>
                </c:pt>
                <c:pt idx="16">
                  <c:v>51.640371506615487</c:v>
                </c:pt>
                <c:pt idx="17">
                  <c:v>23.22835853891241</c:v>
                </c:pt>
                <c:pt idx="18">
                  <c:v>41.627746873543281</c:v>
                </c:pt>
                <c:pt idx="19">
                  <c:v>31.755507875047751</c:v>
                </c:pt>
                <c:pt idx="20">
                  <c:v>27.945010312372641</c:v>
                </c:pt>
                <c:pt idx="21">
                  <c:v>10.141274530000837</c:v>
                </c:pt>
                <c:pt idx="22">
                  <c:v>40.780376238446031</c:v>
                </c:pt>
                <c:pt idx="23">
                  <c:v>28.939351437038617</c:v>
                </c:pt>
                <c:pt idx="24">
                  <c:v>34.157984751153819</c:v>
                </c:pt>
                <c:pt idx="25">
                  <c:v>22.318529856018991</c:v>
                </c:pt>
                <c:pt idx="26">
                  <c:v>25.89619601490865</c:v>
                </c:pt>
                <c:pt idx="27">
                  <c:v>37.42372085682581</c:v>
                </c:pt>
                <c:pt idx="28">
                  <c:v>41.970219048623257</c:v>
                </c:pt>
                <c:pt idx="29">
                  <c:v>15.456051927657434</c:v>
                </c:pt>
                <c:pt idx="30">
                  <c:v>12.334063587240314</c:v>
                </c:pt>
                <c:pt idx="31">
                  <c:v>16.853018726994996</c:v>
                </c:pt>
                <c:pt idx="32">
                  <c:v>16.215414720734518</c:v>
                </c:pt>
                <c:pt idx="33">
                  <c:v>11.929348745486706</c:v>
                </c:pt>
                <c:pt idx="34">
                  <c:v>22.668405920509404</c:v>
                </c:pt>
                <c:pt idx="35">
                  <c:v>29.191968604484565</c:v>
                </c:pt>
                <c:pt idx="36">
                  <c:v>42.245072189254259</c:v>
                </c:pt>
                <c:pt idx="37">
                  <c:v>37.424907054568607</c:v>
                </c:pt>
                <c:pt idx="38">
                  <c:v>53.282042841458008</c:v>
                </c:pt>
                <c:pt idx="39">
                  <c:v>17.097521663085825</c:v>
                </c:pt>
                <c:pt idx="40">
                  <c:v>21.890828401360853</c:v>
                </c:pt>
                <c:pt idx="41">
                  <c:v>12.300706111814332</c:v>
                </c:pt>
                <c:pt idx="42">
                  <c:v>14.202084006007063</c:v>
                </c:pt>
                <c:pt idx="43">
                  <c:v>26.780855385467479</c:v>
                </c:pt>
                <c:pt idx="44">
                  <c:v>18.263103661440361</c:v>
                </c:pt>
                <c:pt idx="45">
                  <c:v>23.102091603442144</c:v>
                </c:pt>
                <c:pt idx="46">
                  <c:v>28.122141690211471</c:v>
                </c:pt>
                <c:pt idx="47">
                  <c:v>39.988471897590607</c:v>
                </c:pt>
                <c:pt idx="48">
                  <c:v>24.752694017505863</c:v>
                </c:pt>
                <c:pt idx="49">
                  <c:v>44.834569932362264</c:v>
                </c:pt>
              </c:numCache>
            </c:numRef>
          </c:yVal>
          <c:smooth val="0"/>
        </c:ser>
        <c:ser>
          <c:idx val="3"/>
          <c:order val="3"/>
          <c:tx>
            <c:v>Media</c:v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Altura!$L$94:$L$96</c:f>
              <c:numCache>
                <c:formatCode>0.0</c:formatCode>
                <c:ptCount val="3"/>
                <c:pt idx="0">
                  <c:v>24.393816666666659</c:v>
                </c:pt>
                <c:pt idx="1">
                  <c:v>100.08119791666665</c:v>
                </c:pt>
                <c:pt idx="2">
                  <c:v>149.99473333333333</c:v>
                </c:pt>
              </c:numCache>
            </c:numRef>
          </c:xVal>
          <c:yVal>
            <c:numRef>
              <c:f>Altura!$K$94:$K$96</c:f>
              <c:numCache>
                <c:formatCode>0.0</c:formatCode>
                <c:ptCount val="3"/>
                <c:pt idx="0">
                  <c:v>40.780360709209639</c:v>
                </c:pt>
                <c:pt idx="1">
                  <c:v>41.275061182204269</c:v>
                </c:pt>
                <c:pt idx="2">
                  <c:v>31.638294512540185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231872"/>
        <c:axId val="151242240"/>
      </c:scatterChart>
      <c:valAx>
        <c:axId val="151231872"/>
        <c:scaling>
          <c:orientation val="minMax"/>
          <c:max val="175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s-UY" sz="1100" noProof="0" dirty="0" smtClean="0"/>
                  <a:t>Altura (mm)</a:t>
                </a:r>
                <a:r>
                  <a:rPr lang="en-US" sz="1100" dirty="0" smtClean="0"/>
                  <a:t> 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0.41147630718954248"/>
              <c:y val="0.8385150501412109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51242240"/>
        <c:crosses val="autoZero"/>
        <c:crossBetween val="midCat"/>
        <c:majorUnit val="25"/>
      </c:valAx>
      <c:valAx>
        <c:axId val="151242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s-UY" sz="1100" noProof="0" dirty="0" smtClean="0"/>
                  <a:t>Tensión de rotura a flexión (N/mm</a:t>
                </a:r>
                <a:r>
                  <a:rPr lang="es-UY" sz="1100" baseline="30000" noProof="0" dirty="0" smtClean="0"/>
                  <a:t>2</a:t>
                </a:r>
                <a:r>
                  <a:rPr lang="es-UY" sz="1100" noProof="0" dirty="0" smtClean="0"/>
                  <a:t>)</a:t>
                </a:r>
                <a:endParaRPr lang="es-UY" sz="1100" noProof="0" dirty="0"/>
              </a:p>
            </c:rich>
          </c:tx>
          <c:layout>
            <c:manualLayout>
              <c:xMode val="edge"/>
              <c:yMode val="edge"/>
              <c:x val="1.4419291576298286E-2"/>
              <c:y val="0.15409953552713618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151231872"/>
        <c:crossesAt val="0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83458196269889706"/>
          <c:y val="0.23386104584709169"/>
          <c:w val="0.14777468506417793"/>
          <c:h val="0.27294963601247957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444E9-4E0E-4C25-A2BC-0811CC0FD43B}" type="doc">
      <dgm:prSet loTypeId="urn:microsoft.com/office/officeart/2008/layout/LinedList" loCatId="list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52D6E473-8379-4F3E-B596-BD0C9893D05D}">
      <dgm:prSet phldrT="[Texto]" custT="1"/>
      <dgm:spPr/>
      <dgm:t>
        <a:bodyPr anchor="ctr"/>
        <a:lstStyle/>
        <a:p>
          <a:r>
            <a:rPr lang="es-ES" sz="2400" b="1" noProof="0" dirty="0" smtClean="0">
              <a:solidFill>
                <a:schemeClr val="accent3">
                  <a:lumMod val="75000"/>
                </a:schemeClr>
              </a:solidFill>
              <a:latin typeface="+mj-lt"/>
            </a:rPr>
            <a:t>Muestra 1</a:t>
          </a:r>
        </a:p>
        <a:p>
          <a:r>
            <a:rPr lang="es-ES" sz="2000" dirty="0" smtClean="0">
              <a:latin typeface="+mj-lt"/>
            </a:rPr>
            <a:t>200 tablas -100 de </a:t>
          </a:r>
          <a:r>
            <a:rPr lang="es-ES" sz="2000" i="1" dirty="0" smtClean="0">
              <a:latin typeface="+mj-lt"/>
            </a:rPr>
            <a:t>Pinus taeda </a:t>
          </a:r>
          <a:r>
            <a:rPr lang="es-ES" sz="2000" dirty="0" smtClean="0">
              <a:latin typeface="+mj-lt"/>
            </a:rPr>
            <a:t>y 100 de </a:t>
          </a:r>
          <a:r>
            <a:rPr lang="es-ES" sz="2000" i="1" dirty="0" smtClean="0">
              <a:latin typeface="+mj-lt"/>
            </a:rPr>
            <a:t>Pinus elliottii </a:t>
          </a:r>
          <a:r>
            <a:rPr lang="es-ES" sz="2000" dirty="0" smtClean="0">
              <a:latin typeface="+mj-lt"/>
            </a:rPr>
            <a:t> </a:t>
          </a:r>
        </a:p>
        <a:p>
          <a:r>
            <a:rPr lang="es-ES" sz="2000" dirty="0" smtClean="0">
              <a:latin typeface="+mj-lt"/>
            </a:rPr>
            <a:t>Longitud 500 mm </a:t>
          </a:r>
        </a:p>
        <a:p>
          <a:r>
            <a:rPr lang="es-ES" sz="2000" dirty="0" smtClean="0">
              <a:latin typeface="+mj-lt"/>
            </a:rPr>
            <a:t>Sección nominal 100 x 25 mm</a:t>
          </a:r>
          <a:endParaRPr lang="en-US" sz="2000" dirty="0">
            <a:latin typeface="+mj-lt"/>
          </a:endParaRPr>
        </a:p>
      </dgm:t>
    </dgm:pt>
    <dgm:pt modelId="{C0163023-9301-40B8-A50C-6BFC9577196B}" type="parTrans" cxnId="{E9C58DDE-1EFF-4127-B7D9-5994258DACBA}">
      <dgm:prSet/>
      <dgm:spPr/>
      <dgm:t>
        <a:bodyPr/>
        <a:lstStyle/>
        <a:p>
          <a:endParaRPr lang="en-US"/>
        </a:p>
      </dgm:t>
    </dgm:pt>
    <dgm:pt modelId="{E0F0D55B-3159-44C7-8420-A14FDB13222F}" type="sibTrans" cxnId="{E9C58DDE-1EFF-4127-B7D9-5994258DACBA}">
      <dgm:prSet/>
      <dgm:spPr/>
      <dgm:t>
        <a:bodyPr/>
        <a:lstStyle/>
        <a:p>
          <a:endParaRPr lang="en-US"/>
        </a:p>
      </dgm:t>
    </dgm:pt>
    <dgm:pt modelId="{3564D4A4-AF1C-4167-B808-6404029D340A}">
      <dgm:prSet phldrT="[Texto]" custT="1"/>
      <dgm:spPr/>
      <dgm:t>
        <a:bodyPr anchor="ctr"/>
        <a:lstStyle/>
        <a:p>
          <a:r>
            <a:rPr lang="es-ES" sz="2400" b="1" noProof="0" dirty="0" smtClean="0">
              <a:solidFill>
                <a:schemeClr val="accent3">
                  <a:lumMod val="75000"/>
                </a:schemeClr>
              </a:solidFill>
              <a:latin typeface="+mj-lt"/>
            </a:rPr>
            <a:t>Muestra 2</a:t>
          </a:r>
        </a:p>
        <a:p>
          <a:r>
            <a:rPr lang="es-ES" sz="2000" dirty="0" smtClean="0">
              <a:latin typeface="+mj-lt"/>
            </a:rPr>
            <a:t>64 vigas -39 de </a:t>
          </a:r>
          <a:r>
            <a:rPr lang="es-ES" sz="2000" i="1" dirty="0" smtClean="0">
              <a:latin typeface="+mj-lt"/>
            </a:rPr>
            <a:t>Pinus taeda </a:t>
          </a:r>
          <a:r>
            <a:rPr lang="es-ES" sz="2000" dirty="0" smtClean="0">
              <a:latin typeface="+mj-lt"/>
            </a:rPr>
            <a:t>y 25 de </a:t>
          </a:r>
          <a:r>
            <a:rPr lang="es-ES" sz="2000" i="1" dirty="0" smtClean="0">
              <a:latin typeface="+mj-lt"/>
            </a:rPr>
            <a:t>Pinus elliottii</a:t>
          </a:r>
          <a:endParaRPr lang="es-ES" sz="2000" dirty="0" smtClean="0">
            <a:latin typeface="+mj-lt"/>
          </a:endParaRPr>
        </a:p>
        <a:p>
          <a:r>
            <a:rPr lang="es-ES" sz="2000" dirty="0" smtClean="0">
              <a:latin typeface="+mj-lt"/>
            </a:rPr>
            <a:t>Longitud 2000 mm</a:t>
          </a:r>
        </a:p>
        <a:p>
          <a:r>
            <a:rPr lang="es-ES" sz="2000" dirty="0" smtClean="0">
              <a:latin typeface="+mj-lt"/>
            </a:rPr>
            <a:t>Sección nominal 50 x 100 mm</a:t>
          </a:r>
          <a:endParaRPr lang="en-US" sz="2000" dirty="0">
            <a:latin typeface="+mj-lt"/>
          </a:endParaRPr>
        </a:p>
      </dgm:t>
    </dgm:pt>
    <dgm:pt modelId="{22593079-0ACD-4950-8210-CC5F762DE149}" type="parTrans" cxnId="{3C0A3986-C923-4A2A-8A6A-5761DB74396C}">
      <dgm:prSet/>
      <dgm:spPr/>
      <dgm:t>
        <a:bodyPr/>
        <a:lstStyle/>
        <a:p>
          <a:endParaRPr lang="en-US"/>
        </a:p>
      </dgm:t>
    </dgm:pt>
    <dgm:pt modelId="{810C1580-D4D1-460C-A635-95196ACFC124}" type="sibTrans" cxnId="{3C0A3986-C923-4A2A-8A6A-5761DB74396C}">
      <dgm:prSet/>
      <dgm:spPr/>
      <dgm:t>
        <a:bodyPr/>
        <a:lstStyle/>
        <a:p>
          <a:endParaRPr lang="en-US"/>
        </a:p>
      </dgm:t>
    </dgm:pt>
    <dgm:pt modelId="{9D647C9B-F9A2-47A0-8C83-03134FEF612D}">
      <dgm:prSet phldrT="[Texto]" custT="1"/>
      <dgm:spPr/>
      <dgm:t>
        <a:bodyPr anchor="ctr"/>
        <a:lstStyle/>
        <a:p>
          <a:r>
            <a:rPr lang="es-ES" sz="2400" b="1" noProof="0" dirty="0" smtClean="0">
              <a:solidFill>
                <a:schemeClr val="accent3">
                  <a:lumMod val="75000"/>
                </a:schemeClr>
              </a:solidFill>
              <a:latin typeface="+mj-lt"/>
            </a:rPr>
            <a:t>Muestra 3</a:t>
          </a:r>
        </a:p>
        <a:p>
          <a:r>
            <a:rPr lang="es-ES" sz="2000" dirty="0" smtClean="0">
              <a:latin typeface="+mj-lt"/>
            </a:rPr>
            <a:t>50 vigas -25 de </a:t>
          </a:r>
          <a:r>
            <a:rPr lang="es-ES" sz="2000" i="1" dirty="0" smtClean="0">
              <a:latin typeface="+mj-lt"/>
            </a:rPr>
            <a:t>Pinus taeda </a:t>
          </a:r>
          <a:r>
            <a:rPr lang="es-ES" sz="2000" dirty="0" smtClean="0">
              <a:latin typeface="+mj-lt"/>
            </a:rPr>
            <a:t>y 25 de </a:t>
          </a:r>
          <a:r>
            <a:rPr lang="es-ES" sz="2000" i="1" dirty="0" smtClean="0">
              <a:latin typeface="+mj-lt"/>
            </a:rPr>
            <a:t>Pinus elliottii</a:t>
          </a:r>
          <a:r>
            <a:rPr lang="es-ES" sz="2000" dirty="0" smtClean="0">
              <a:latin typeface="+mj-lt"/>
            </a:rPr>
            <a:t> </a:t>
          </a:r>
        </a:p>
        <a:p>
          <a:r>
            <a:rPr lang="es-ES" sz="2000" dirty="0" smtClean="0">
              <a:latin typeface="+mj-lt"/>
            </a:rPr>
            <a:t>Longitud 3000 mm</a:t>
          </a:r>
        </a:p>
        <a:p>
          <a:r>
            <a:rPr lang="es-ES" sz="2000" dirty="0" smtClean="0">
              <a:latin typeface="+mj-lt"/>
            </a:rPr>
            <a:t>Sección nominal 50 x 150 mm </a:t>
          </a:r>
          <a:endParaRPr lang="en-US" sz="2000" dirty="0">
            <a:latin typeface="+mj-lt"/>
          </a:endParaRPr>
        </a:p>
      </dgm:t>
    </dgm:pt>
    <dgm:pt modelId="{EC7D80DA-9D31-4B8B-BA17-BBCD4EE52D45}" type="parTrans" cxnId="{1312D964-0B75-474A-909C-42A8CE67D31D}">
      <dgm:prSet/>
      <dgm:spPr/>
      <dgm:t>
        <a:bodyPr/>
        <a:lstStyle/>
        <a:p>
          <a:endParaRPr lang="en-US"/>
        </a:p>
      </dgm:t>
    </dgm:pt>
    <dgm:pt modelId="{E8F8840E-0723-4076-9866-D1AAED0A2743}" type="sibTrans" cxnId="{1312D964-0B75-474A-909C-42A8CE67D31D}">
      <dgm:prSet/>
      <dgm:spPr/>
      <dgm:t>
        <a:bodyPr/>
        <a:lstStyle/>
        <a:p>
          <a:endParaRPr lang="en-US"/>
        </a:p>
      </dgm:t>
    </dgm:pt>
    <dgm:pt modelId="{B29BF6BA-CA0A-4E91-841A-25D2070409EF}">
      <dgm:prSet phldrT="[Texto]" custT="1"/>
      <dgm:spPr/>
      <dgm:t>
        <a:bodyPr anchor="ctr"/>
        <a:lstStyle/>
        <a:p>
          <a:pPr algn="ctr"/>
          <a:r>
            <a:rPr lang="es-ES" sz="2600" b="1" dirty="0" smtClean="0">
              <a:latin typeface="+mj-lt"/>
            </a:rPr>
            <a:t>Muestras</a:t>
          </a:r>
        </a:p>
        <a:p>
          <a:pPr algn="ctr"/>
          <a:r>
            <a:rPr lang="es-ES" sz="2400" b="0" dirty="0" smtClean="0">
              <a:effectLst/>
              <a:latin typeface="+mj-lt"/>
            </a:rPr>
            <a:t>(total 314 piezas)</a:t>
          </a:r>
          <a:endParaRPr lang="en-US" sz="2400" b="0" dirty="0">
            <a:effectLst/>
          </a:endParaRPr>
        </a:p>
      </dgm:t>
    </dgm:pt>
    <dgm:pt modelId="{F686272D-91EE-4E85-A66E-2EE88BA90CC9}" type="sibTrans" cxnId="{E8F971AE-53CF-49DF-BE50-CD29B7540303}">
      <dgm:prSet/>
      <dgm:spPr/>
      <dgm:t>
        <a:bodyPr/>
        <a:lstStyle/>
        <a:p>
          <a:endParaRPr lang="en-US"/>
        </a:p>
      </dgm:t>
    </dgm:pt>
    <dgm:pt modelId="{87EA8D3C-DCC4-4727-BE71-3A894E73BFEB}" type="parTrans" cxnId="{E8F971AE-53CF-49DF-BE50-CD29B7540303}">
      <dgm:prSet/>
      <dgm:spPr/>
      <dgm:t>
        <a:bodyPr/>
        <a:lstStyle/>
        <a:p>
          <a:endParaRPr lang="en-US"/>
        </a:p>
      </dgm:t>
    </dgm:pt>
    <dgm:pt modelId="{5B944F8E-E95D-404E-A40A-FED076DDEF8B}" type="pres">
      <dgm:prSet presAssocID="{2D1444E9-4E0E-4C25-A2BC-0811CC0FD43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37FC980-F91B-4562-B7E9-349B49A6E485}" type="pres">
      <dgm:prSet presAssocID="{B29BF6BA-CA0A-4E91-841A-25D2070409EF}" presName="thickLine" presStyleLbl="alignNode1" presStyleIdx="0" presStyleCnt="1"/>
      <dgm:spPr/>
    </dgm:pt>
    <dgm:pt modelId="{60D73EC2-87B9-4663-9A01-BE7FC4C821C1}" type="pres">
      <dgm:prSet presAssocID="{B29BF6BA-CA0A-4E91-841A-25D2070409EF}" presName="horz1" presStyleCnt="0"/>
      <dgm:spPr/>
    </dgm:pt>
    <dgm:pt modelId="{555296D7-2038-4036-B7AA-A163A93B99CD}" type="pres">
      <dgm:prSet presAssocID="{B29BF6BA-CA0A-4E91-841A-25D2070409EF}" presName="tx1" presStyleLbl="revTx" presStyleIdx="0" presStyleCnt="4"/>
      <dgm:spPr/>
      <dgm:t>
        <a:bodyPr/>
        <a:lstStyle/>
        <a:p>
          <a:endParaRPr lang="en-US"/>
        </a:p>
      </dgm:t>
    </dgm:pt>
    <dgm:pt modelId="{B7564754-57F9-43B6-B23F-E0FADF34278E}" type="pres">
      <dgm:prSet presAssocID="{B29BF6BA-CA0A-4E91-841A-25D2070409EF}" presName="vert1" presStyleCnt="0"/>
      <dgm:spPr/>
    </dgm:pt>
    <dgm:pt modelId="{832DFF12-53F4-413A-960C-FC3D16F99E84}" type="pres">
      <dgm:prSet presAssocID="{52D6E473-8379-4F3E-B596-BD0C9893D05D}" presName="vertSpace2a" presStyleCnt="0"/>
      <dgm:spPr/>
    </dgm:pt>
    <dgm:pt modelId="{53AF45DF-DC95-49EC-BC1B-1046564DDFC7}" type="pres">
      <dgm:prSet presAssocID="{52D6E473-8379-4F3E-B596-BD0C9893D05D}" presName="horz2" presStyleCnt="0"/>
      <dgm:spPr/>
    </dgm:pt>
    <dgm:pt modelId="{CD4A55D0-EEE3-43E7-926A-3A83A686F2B8}" type="pres">
      <dgm:prSet presAssocID="{52D6E473-8379-4F3E-B596-BD0C9893D05D}" presName="horzSpace2" presStyleCnt="0"/>
      <dgm:spPr/>
    </dgm:pt>
    <dgm:pt modelId="{C0582449-3E9A-417E-9FC6-1406A3F01D79}" type="pres">
      <dgm:prSet presAssocID="{52D6E473-8379-4F3E-B596-BD0C9893D05D}" presName="tx2" presStyleLbl="revTx" presStyleIdx="1" presStyleCnt="4"/>
      <dgm:spPr/>
      <dgm:t>
        <a:bodyPr/>
        <a:lstStyle/>
        <a:p>
          <a:endParaRPr lang="en-US"/>
        </a:p>
      </dgm:t>
    </dgm:pt>
    <dgm:pt modelId="{7B01218C-A567-4E1D-A4B4-ADF68E79DAA1}" type="pres">
      <dgm:prSet presAssocID="{52D6E473-8379-4F3E-B596-BD0C9893D05D}" presName="vert2" presStyleCnt="0"/>
      <dgm:spPr/>
    </dgm:pt>
    <dgm:pt modelId="{7C04AD96-AA7A-4C72-841D-B7EF21C00113}" type="pres">
      <dgm:prSet presAssocID="{52D6E473-8379-4F3E-B596-BD0C9893D05D}" presName="thinLine2b" presStyleLbl="callout" presStyleIdx="0" presStyleCnt="3"/>
      <dgm:spPr/>
    </dgm:pt>
    <dgm:pt modelId="{24B5251C-6D25-4C9A-A391-6BFA6FFF7245}" type="pres">
      <dgm:prSet presAssocID="{52D6E473-8379-4F3E-B596-BD0C9893D05D}" presName="vertSpace2b" presStyleCnt="0"/>
      <dgm:spPr/>
    </dgm:pt>
    <dgm:pt modelId="{F672BC06-F2EF-4A1F-93BD-7A5C60A0976B}" type="pres">
      <dgm:prSet presAssocID="{3564D4A4-AF1C-4167-B808-6404029D340A}" presName="horz2" presStyleCnt="0"/>
      <dgm:spPr/>
    </dgm:pt>
    <dgm:pt modelId="{1C3239A3-01D2-4685-8A63-1675CEA64E6A}" type="pres">
      <dgm:prSet presAssocID="{3564D4A4-AF1C-4167-B808-6404029D340A}" presName="horzSpace2" presStyleCnt="0"/>
      <dgm:spPr/>
    </dgm:pt>
    <dgm:pt modelId="{6530EEF3-2DF8-41C3-B0F7-ECE0B549AE7A}" type="pres">
      <dgm:prSet presAssocID="{3564D4A4-AF1C-4167-B808-6404029D340A}" presName="tx2" presStyleLbl="revTx" presStyleIdx="2" presStyleCnt="4"/>
      <dgm:spPr/>
      <dgm:t>
        <a:bodyPr/>
        <a:lstStyle/>
        <a:p>
          <a:endParaRPr lang="en-US"/>
        </a:p>
      </dgm:t>
    </dgm:pt>
    <dgm:pt modelId="{5411C925-B2A7-40FB-B319-04CF2FCDB29C}" type="pres">
      <dgm:prSet presAssocID="{3564D4A4-AF1C-4167-B808-6404029D340A}" presName="vert2" presStyleCnt="0"/>
      <dgm:spPr/>
    </dgm:pt>
    <dgm:pt modelId="{A3559D92-4E94-4918-AF9D-A18F15742CD3}" type="pres">
      <dgm:prSet presAssocID="{3564D4A4-AF1C-4167-B808-6404029D340A}" presName="thinLine2b" presStyleLbl="callout" presStyleIdx="1" presStyleCnt="3"/>
      <dgm:spPr/>
    </dgm:pt>
    <dgm:pt modelId="{5CC10AE2-2AEC-488C-B77F-51E42704FF39}" type="pres">
      <dgm:prSet presAssocID="{3564D4A4-AF1C-4167-B808-6404029D340A}" presName="vertSpace2b" presStyleCnt="0"/>
      <dgm:spPr/>
    </dgm:pt>
    <dgm:pt modelId="{56807288-09A3-47D5-96DE-3067928DC010}" type="pres">
      <dgm:prSet presAssocID="{9D647C9B-F9A2-47A0-8C83-03134FEF612D}" presName="horz2" presStyleCnt="0"/>
      <dgm:spPr/>
    </dgm:pt>
    <dgm:pt modelId="{08D264E3-932E-4C2C-A2CE-956E56F0D129}" type="pres">
      <dgm:prSet presAssocID="{9D647C9B-F9A2-47A0-8C83-03134FEF612D}" presName="horzSpace2" presStyleCnt="0"/>
      <dgm:spPr/>
    </dgm:pt>
    <dgm:pt modelId="{3BACF7DB-1E13-4746-9526-0C3479E150D7}" type="pres">
      <dgm:prSet presAssocID="{9D647C9B-F9A2-47A0-8C83-03134FEF612D}" presName="tx2" presStyleLbl="revTx" presStyleIdx="3" presStyleCnt="4"/>
      <dgm:spPr/>
      <dgm:t>
        <a:bodyPr/>
        <a:lstStyle/>
        <a:p>
          <a:endParaRPr lang="en-US"/>
        </a:p>
      </dgm:t>
    </dgm:pt>
    <dgm:pt modelId="{5D30E47D-536D-4A72-B750-E9BE8FED8DB5}" type="pres">
      <dgm:prSet presAssocID="{9D647C9B-F9A2-47A0-8C83-03134FEF612D}" presName="vert2" presStyleCnt="0"/>
      <dgm:spPr/>
    </dgm:pt>
    <dgm:pt modelId="{FAFBA74E-2834-4222-AFBE-BEB95A4A714A}" type="pres">
      <dgm:prSet presAssocID="{9D647C9B-F9A2-47A0-8C83-03134FEF612D}" presName="thinLine2b" presStyleLbl="callout" presStyleIdx="2" presStyleCnt="3"/>
      <dgm:spPr/>
    </dgm:pt>
    <dgm:pt modelId="{1AC18CA3-16FB-4EC5-8AB8-1ABCBA0C241B}" type="pres">
      <dgm:prSet presAssocID="{9D647C9B-F9A2-47A0-8C83-03134FEF612D}" presName="vertSpace2b" presStyleCnt="0"/>
      <dgm:spPr/>
    </dgm:pt>
  </dgm:ptLst>
  <dgm:cxnLst>
    <dgm:cxn modelId="{E344D5D3-02A7-415B-9380-ECB78FAC4F38}" type="presOf" srcId="{B29BF6BA-CA0A-4E91-841A-25D2070409EF}" destId="{555296D7-2038-4036-B7AA-A163A93B99CD}" srcOrd="0" destOrd="0" presId="urn:microsoft.com/office/officeart/2008/layout/LinedList"/>
    <dgm:cxn modelId="{3C0A3986-C923-4A2A-8A6A-5761DB74396C}" srcId="{B29BF6BA-CA0A-4E91-841A-25D2070409EF}" destId="{3564D4A4-AF1C-4167-B808-6404029D340A}" srcOrd="1" destOrd="0" parTransId="{22593079-0ACD-4950-8210-CC5F762DE149}" sibTransId="{810C1580-D4D1-460C-A635-95196ACFC124}"/>
    <dgm:cxn modelId="{1312D964-0B75-474A-909C-42A8CE67D31D}" srcId="{B29BF6BA-CA0A-4E91-841A-25D2070409EF}" destId="{9D647C9B-F9A2-47A0-8C83-03134FEF612D}" srcOrd="2" destOrd="0" parTransId="{EC7D80DA-9D31-4B8B-BA17-BBCD4EE52D45}" sibTransId="{E8F8840E-0723-4076-9866-D1AAED0A2743}"/>
    <dgm:cxn modelId="{93CA537A-0BE2-43A0-8CB2-4D9B20CEBD7D}" type="presOf" srcId="{9D647C9B-F9A2-47A0-8C83-03134FEF612D}" destId="{3BACF7DB-1E13-4746-9526-0C3479E150D7}" srcOrd="0" destOrd="0" presId="urn:microsoft.com/office/officeart/2008/layout/LinedList"/>
    <dgm:cxn modelId="{EB8ACF80-3C76-4A9D-AF5C-97C4CCF90BA2}" type="presOf" srcId="{2D1444E9-4E0E-4C25-A2BC-0811CC0FD43B}" destId="{5B944F8E-E95D-404E-A40A-FED076DDEF8B}" srcOrd="0" destOrd="0" presId="urn:microsoft.com/office/officeart/2008/layout/LinedList"/>
    <dgm:cxn modelId="{E9C58DDE-1EFF-4127-B7D9-5994258DACBA}" srcId="{B29BF6BA-CA0A-4E91-841A-25D2070409EF}" destId="{52D6E473-8379-4F3E-B596-BD0C9893D05D}" srcOrd="0" destOrd="0" parTransId="{C0163023-9301-40B8-A50C-6BFC9577196B}" sibTransId="{E0F0D55B-3159-44C7-8420-A14FDB13222F}"/>
    <dgm:cxn modelId="{E8F971AE-53CF-49DF-BE50-CD29B7540303}" srcId="{2D1444E9-4E0E-4C25-A2BC-0811CC0FD43B}" destId="{B29BF6BA-CA0A-4E91-841A-25D2070409EF}" srcOrd="0" destOrd="0" parTransId="{87EA8D3C-DCC4-4727-BE71-3A894E73BFEB}" sibTransId="{F686272D-91EE-4E85-A66E-2EE88BA90CC9}"/>
    <dgm:cxn modelId="{B6EFBE36-BA7E-435A-B018-550FBD6AC400}" type="presOf" srcId="{3564D4A4-AF1C-4167-B808-6404029D340A}" destId="{6530EEF3-2DF8-41C3-B0F7-ECE0B549AE7A}" srcOrd="0" destOrd="0" presId="urn:microsoft.com/office/officeart/2008/layout/LinedList"/>
    <dgm:cxn modelId="{493380A0-8409-4689-A9B5-1E7DFFC2A15C}" type="presOf" srcId="{52D6E473-8379-4F3E-B596-BD0C9893D05D}" destId="{C0582449-3E9A-417E-9FC6-1406A3F01D79}" srcOrd="0" destOrd="0" presId="urn:microsoft.com/office/officeart/2008/layout/LinedList"/>
    <dgm:cxn modelId="{5C589ADF-1E4A-4A8E-9898-777FC610449E}" type="presParOf" srcId="{5B944F8E-E95D-404E-A40A-FED076DDEF8B}" destId="{E37FC980-F91B-4562-B7E9-349B49A6E485}" srcOrd="0" destOrd="0" presId="urn:microsoft.com/office/officeart/2008/layout/LinedList"/>
    <dgm:cxn modelId="{B8A226A2-B054-4DD2-9832-E290109E5DC6}" type="presParOf" srcId="{5B944F8E-E95D-404E-A40A-FED076DDEF8B}" destId="{60D73EC2-87B9-4663-9A01-BE7FC4C821C1}" srcOrd="1" destOrd="0" presId="urn:microsoft.com/office/officeart/2008/layout/LinedList"/>
    <dgm:cxn modelId="{DEBDB4ED-E979-4571-8DD9-B3077939372E}" type="presParOf" srcId="{60D73EC2-87B9-4663-9A01-BE7FC4C821C1}" destId="{555296D7-2038-4036-B7AA-A163A93B99CD}" srcOrd="0" destOrd="0" presId="urn:microsoft.com/office/officeart/2008/layout/LinedList"/>
    <dgm:cxn modelId="{AC5B4FEF-D1FA-4A8F-B21F-E297CF8A6109}" type="presParOf" srcId="{60D73EC2-87B9-4663-9A01-BE7FC4C821C1}" destId="{B7564754-57F9-43B6-B23F-E0FADF34278E}" srcOrd="1" destOrd="0" presId="urn:microsoft.com/office/officeart/2008/layout/LinedList"/>
    <dgm:cxn modelId="{752DF11A-7F0E-4E02-81E9-2CD011E6EE4B}" type="presParOf" srcId="{B7564754-57F9-43B6-B23F-E0FADF34278E}" destId="{832DFF12-53F4-413A-960C-FC3D16F99E84}" srcOrd="0" destOrd="0" presId="urn:microsoft.com/office/officeart/2008/layout/LinedList"/>
    <dgm:cxn modelId="{A34265AA-40C3-4759-9126-CFCF3AF9E4E6}" type="presParOf" srcId="{B7564754-57F9-43B6-B23F-E0FADF34278E}" destId="{53AF45DF-DC95-49EC-BC1B-1046564DDFC7}" srcOrd="1" destOrd="0" presId="urn:microsoft.com/office/officeart/2008/layout/LinedList"/>
    <dgm:cxn modelId="{C46C16BF-93F6-4F02-9E51-5D07B3C99445}" type="presParOf" srcId="{53AF45DF-DC95-49EC-BC1B-1046564DDFC7}" destId="{CD4A55D0-EEE3-43E7-926A-3A83A686F2B8}" srcOrd="0" destOrd="0" presId="urn:microsoft.com/office/officeart/2008/layout/LinedList"/>
    <dgm:cxn modelId="{13CCD2D6-3F96-4F09-9477-531C8A8E9F6E}" type="presParOf" srcId="{53AF45DF-DC95-49EC-BC1B-1046564DDFC7}" destId="{C0582449-3E9A-417E-9FC6-1406A3F01D79}" srcOrd="1" destOrd="0" presId="urn:microsoft.com/office/officeart/2008/layout/LinedList"/>
    <dgm:cxn modelId="{78A56578-D133-4033-8F15-FE08CAB854C8}" type="presParOf" srcId="{53AF45DF-DC95-49EC-BC1B-1046564DDFC7}" destId="{7B01218C-A567-4E1D-A4B4-ADF68E79DAA1}" srcOrd="2" destOrd="0" presId="urn:microsoft.com/office/officeart/2008/layout/LinedList"/>
    <dgm:cxn modelId="{EFF5B41B-511A-413E-865D-EDED71E630C7}" type="presParOf" srcId="{B7564754-57F9-43B6-B23F-E0FADF34278E}" destId="{7C04AD96-AA7A-4C72-841D-B7EF21C00113}" srcOrd="2" destOrd="0" presId="urn:microsoft.com/office/officeart/2008/layout/LinedList"/>
    <dgm:cxn modelId="{20874A37-6390-4B2D-BC0B-48CFF9327CD4}" type="presParOf" srcId="{B7564754-57F9-43B6-B23F-E0FADF34278E}" destId="{24B5251C-6D25-4C9A-A391-6BFA6FFF7245}" srcOrd="3" destOrd="0" presId="urn:microsoft.com/office/officeart/2008/layout/LinedList"/>
    <dgm:cxn modelId="{F34C0AFA-1BD7-44DC-8FB6-BF5906326156}" type="presParOf" srcId="{B7564754-57F9-43B6-B23F-E0FADF34278E}" destId="{F672BC06-F2EF-4A1F-93BD-7A5C60A0976B}" srcOrd="4" destOrd="0" presId="urn:microsoft.com/office/officeart/2008/layout/LinedList"/>
    <dgm:cxn modelId="{B1672519-2720-48BC-A2E5-C80DC558553A}" type="presParOf" srcId="{F672BC06-F2EF-4A1F-93BD-7A5C60A0976B}" destId="{1C3239A3-01D2-4685-8A63-1675CEA64E6A}" srcOrd="0" destOrd="0" presId="urn:microsoft.com/office/officeart/2008/layout/LinedList"/>
    <dgm:cxn modelId="{B3CCEA59-9133-45EA-B41C-9DCE23E45D3C}" type="presParOf" srcId="{F672BC06-F2EF-4A1F-93BD-7A5C60A0976B}" destId="{6530EEF3-2DF8-41C3-B0F7-ECE0B549AE7A}" srcOrd="1" destOrd="0" presId="urn:microsoft.com/office/officeart/2008/layout/LinedList"/>
    <dgm:cxn modelId="{D6C186F4-535A-48EA-90F5-12EA34CF898E}" type="presParOf" srcId="{F672BC06-F2EF-4A1F-93BD-7A5C60A0976B}" destId="{5411C925-B2A7-40FB-B319-04CF2FCDB29C}" srcOrd="2" destOrd="0" presId="urn:microsoft.com/office/officeart/2008/layout/LinedList"/>
    <dgm:cxn modelId="{12BE1BBC-C901-405B-9A6A-E433978CF974}" type="presParOf" srcId="{B7564754-57F9-43B6-B23F-E0FADF34278E}" destId="{A3559D92-4E94-4918-AF9D-A18F15742CD3}" srcOrd="5" destOrd="0" presId="urn:microsoft.com/office/officeart/2008/layout/LinedList"/>
    <dgm:cxn modelId="{2014CF69-3524-40E2-8047-AC7FF9B84DFA}" type="presParOf" srcId="{B7564754-57F9-43B6-B23F-E0FADF34278E}" destId="{5CC10AE2-2AEC-488C-B77F-51E42704FF39}" srcOrd="6" destOrd="0" presId="urn:microsoft.com/office/officeart/2008/layout/LinedList"/>
    <dgm:cxn modelId="{5737F0A5-BB29-432D-8C60-7D0F933C4C8A}" type="presParOf" srcId="{B7564754-57F9-43B6-B23F-E0FADF34278E}" destId="{56807288-09A3-47D5-96DE-3067928DC010}" srcOrd="7" destOrd="0" presId="urn:microsoft.com/office/officeart/2008/layout/LinedList"/>
    <dgm:cxn modelId="{3A089A2F-049A-4EB7-8163-D96C66AAED77}" type="presParOf" srcId="{56807288-09A3-47D5-96DE-3067928DC010}" destId="{08D264E3-932E-4C2C-A2CE-956E56F0D129}" srcOrd="0" destOrd="0" presId="urn:microsoft.com/office/officeart/2008/layout/LinedList"/>
    <dgm:cxn modelId="{758AE087-378E-4FBC-920B-EF058DA540D0}" type="presParOf" srcId="{56807288-09A3-47D5-96DE-3067928DC010}" destId="{3BACF7DB-1E13-4746-9526-0C3479E150D7}" srcOrd="1" destOrd="0" presId="urn:microsoft.com/office/officeart/2008/layout/LinedList"/>
    <dgm:cxn modelId="{A3B8B721-4720-4A56-971E-48F328E7475C}" type="presParOf" srcId="{56807288-09A3-47D5-96DE-3067928DC010}" destId="{5D30E47D-536D-4A72-B750-E9BE8FED8DB5}" srcOrd="2" destOrd="0" presId="urn:microsoft.com/office/officeart/2008/layout/LinedList"/>
    <dgm:cxn modelId="{C63C96F2-CE80-4C67-8331-7E3C91C5FDCF}" type="presParOf" srcId="{B7564754-57F9-43B6-B23F-E0FADF34278E}" destId="{FAFBA74E-2834-4222-AFBE-BEB95A4A714A}" srcOrd="8" destOrd="0" presId="urn:microsoft.com/office/officeart/2008/layout/LinedList"/>
    <dgm:cxn modelId="{B0AA0734-3FAF-459F-8783-6FDF48133B1B}" type="presParOf" srcId="{B7564754-57F9-43B6-B23F-E0FADF34278E}" destId="{1AC18CA3-16FB-4EC5-8AB8-1ABCBA0C241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FC980-F91B-4562-B7E9-349B49A6E485}">
      <dsp:nvSpPr>
        <dsp:cNvPr id="0" name=""/>
        <dsp:cNvSpPr/>
      </dsp:nvSpPr>
      <dsp:spPr>
        <a:xfrm>
          <a:off x="0" y="2461"/>
          <a:ext cx="8435280" cy="0"/>
        </a:xfrm>
        <a:prstGeom prst="lin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shade val="8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8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296D7-2038-4036-B7AA-A163A93B99CD}">
      <dsp:nvSpPr>
        <dsp:cNvPr id="0" name=""/>
        <dsp:cNvSpPr/>
      </dsp:nvSpPr>
      <dsp:spPr>
        <a:xfrm>
          <a:off x="0" y="2461"/>
          <a:ext cx="1687056" cy="503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+mj-lt"/>
            </a:rPr>
            <a:t>Muestras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effectLst/>
              <a:latin typeface="+mj-lt"/>
            </a:rPr>
            <a:t>(total 314 piezas)</a:t>
          </a:r>
          <a:endParaRPr lang="en-US" sz="2400" b="0" kern="1200" dirty="0">
            <a:effectLst/>
          </a:endParaRPr>
        </a:p>
      </dsp:txBody>
      <dsp:txXfrm>
        <a:off x="0" y="2461"/>
        <a:ext cx="1687056" cy="5035662"/>
      </dsp:txXfrm>
    </dsp:sp>
    <dsp:sp modelId="{C0582449-3E9A-417E-9FC6-1406A3F01D79}">
      <dsp:nvSpPr>
        <dsp:cNvPr id="0" name=""/>
        <dsp:cNvSpPr/>
      </dsp:nvSpPr>
      <dsp:spPr>
        <a:xfrm>
          <a:off x="1813585" y="81143"/>
          <a:ext cx="6621694" cy="1573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noProof="0" dirty="0" smtClean="0">
              <a:solidFill>
                <a:schemeClr val="accent3">
                  <a:lumMod val="75000"/>
                </a:schemeClr>
              </a:solidFill>
              <a:latin typeface="+mj-lt"/>
            </a:rPr>
            <a:t>Muestra 1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200 tablas -100 de </a:t>
          </a:r>
          <a:r>
            <a:rPr lang="es-ES" sz="2000" i="1" kern="1200" dirty="0" smtClean="0">
              <a:latin typeface="+mj-lt"/>
            </a:rPr>
            <a:t>Pinus taeda </a:t>
          </a:r>
          <a:r>
            <a:rPr lang="es-ES" sz="2000" kern="1200" dirty="0" smtClean="0">
              <a:latin typeface="+mj-lt"/>
            </a:rPr>
            <a:t>y 100 de </a:t>
          </a:r>
          <a:r>
            <a:rPr lang="es-ES" sz="2000" i="1" kern="1200" dirty="0" smtClean="0">
              <a:latin typeface="+mj-lt"/>
            </a:rPr>
            <a:t>Pinus elliottii </a:t>
          </a:r>
          <a:r>
            <a:rPr lang="es-ES" sz="2000" kern="1200" dirty="0" smtClean="0">
              <a:latin typeface="+mj-lt"/>
            </a:rPr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Longitud 500 mm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Sección nominal 100 x 25 mm</a:t>
          </a:r>
          <a:endParaRPr lang="en-US" sz="2000" kern="1200" dirty="0">
            <a:latin typeface="+mj-lt"/>
          </a:endParaRPr>
        </a:p>
      </dsp:txBody>
      <dsp:txXfrm>
        <a:off x="1813585" y="81143"/>
        <a:ext cx="6621694" cy="1573644"/>
      </dsp:txXfrm>
    </dsp:sp>
    <dsp:sp modelId="{7C04AD96-AA7A-4C72-841D-B7EF21C00113}">
      <dsp:nvSpPr>
        <dsp:cNvPr id="0" name=""/>
        <dsp:cNvSpPr/>
      </dsp:nvSpPr>
      <dsp:spPr>
        <a:xfrm>
          <a:off x="1687056" y="1654787"/>
          <a:ext cx="674822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0EEF3-2DF8-41C3-B0F7-ECE0B549AE7A}">
      <dsp:nvSpPr>
        <dsp:cNvPr id="0" name=""/>
        <dsp:cNvSpPr/>
      </dsp:nvSpPr>
      <dsp:spPr>
        <a:xfrm>
          <a:off x="1813585" y="1733470"/>
          <a:ext cx="6621694" cy="1573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noProof="0" dirty="0" smtClean="0">
              <a:solidFill>
                <a:schemeClr val="accent3">
                  <a:lumMod val="75000"/>
                </a:schemeClr>
              </a:solidFill>
              <a:latin typeface="+mj-lt"/>
            </a:rPr>
            <a:t>Muestra 2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64 vigas -39 de </a:t>
          </a:r>
          <a:r>
            <a:rPr lang="es-ES" sz="2000" i="1" kern="1200" dirty="0" smtClean="0">
              <a:latin typeface="+mj-lt"/>
            </a:rPr>
            <a:t>Pinus taeda </a:t>
          </a:r>
          <a:r>
            <a:rPr lang="es-ES" sz="2000" kern="1200" dirty="0" smtClean="0">
              <a:latin typeface="+mj-lt"/>
            </a:rPr>
            <a:t>y 25 de </a:t>
          </a:r>
          <a:r>
            <a:rPr lang="es-ES" sz="2000" i="1" kern="1200" dirty="0" smtClean="0">
              <a:latin typeface="+mj-lt"/>
            </a:rPr>
            <a:t>Pinus elliottii</a:t>
          </a:r>
          <a:endParaRPr lang="es-ES" sz="2000" kern="1200" dirty="0" smtClean="0">
            <a:latin typeface="+mj-lt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Longitud 2000 mm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Sección nominal 50 x 100 mm</a:t>
          </a:r>
          <a:endParaRPr lang="en-US" sz="2000" kern="1200" dirty="0">
            <a:latin typeface="+mj-lt"/>
          </a:endParaRPr>
        </a:p>
      </dsp:txBody>
      <dsp:txXfrm>
        <a:off x="1813585" y="1733470"/>
        <a:ext cx="6621694" cy="1573644"/>
      </dsp:txXfrm>
    </dsp:sp>
    <dsp:sp modelId="{A3559D92-4E94-4918-AF9D-A18F15742CD3}">
      <dsp:nvSpPr>
        <dsp:cNvPr id="0" name=""/>
        <dsp:cNvSpPr/>
      </dsp:nvSpPr>
      <dsp:spPr>
        <a:xfrm>
          <a:off x="1687056" y="3307114"/>
          <a:ext cx="674822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CF7DB-1E13-4746-9526-0C3479E150D7}">
      <dsp:nvSpPr>
        <dsp:cNvPr id="0" name=""/>
        <dsp:cNvSpPr/>
      </dsp:nvSpPr>
      <dsp:spPr>
        <a:xfrm>
          <a:off x="1813585" y="3385797"/>
          <a:ext cx="6621694" cy="1573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noProof="0" dirty="0" smtClean="0">
              <a:solidFill>
                <a:schemeClr val="accent3">
                  <a:lumMod val="75000"/>
                </a:schemeClr>
              </a:solidFill>
              <a:latin typeface="+mj-lt"/>
            </a:rPr>
            <a:t>Muestra 3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50 vigas -25 de </a:t>
          </a:r>
          <a:r>
            <a:rPr lang="es-ES" sz="2000" i="1" kern="1200" dirty="0" smtClean="0">
              <a:latin typeface="+mj-lt"/>
            </a:rPr>
            <a:t>Pinus taeda </a:t>
          </a:r>
          <a:r>
            <a:rPr lang="es-ES" sz="2000" kern="1200" dirty="0" smtClean="0">
              <a:latin typeface="+mj-lt"/>
            </a:rPr>
            <a:t>y 25 de </a:t>
          </a:r>
          <a:r>
            <a:rPr lang="es-ES" sz="2000" i="1" kern="1200" dirty="0" smtClean="0">
              <a:latin typeface="+mj-lt"/>
            </a:rPr>
            <a:t>Pinus elliottii</a:t>
          </a:r>
          <a:r>
            <a:rPr lang="es-ES" sz="2000" kern="1200" dirty="0" smtClean="0">
              <a:latin typeface="+mj-lt"/>
            </a:rPr>
            <a:t>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Longitud 3000 mm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+mj-lt"/>
            </a:rPr>
            <a:t>Sección nominal 50 x 150 mm </a:t>
          </a:r>
          <a:endParaRPr lang="en-US" sz="2000" kern="1200" dirty="0">
            <a:latin typeface="+mj-lt"/>
          </a:endParaRPr>
        </a:p>
      </dsp:txBody>
      <dsp:txXfrm>
        <a:off x="1813585" y="3385797"/>
        <a:ext cx="6621694" cy="1573644"/>
      </dsp:txXfrm>
    </dsp:sp>
    <dsp:sp modelId="{FAFBA74E-2834-4222-AFBE-BEB95A4A714A}">
      <dsp:nvSpPr>
        <dsp:cNvPr id="0" name=""/>
        <dsp:cNvSpPr/>
      </dsp:nvSpPr>
      <dsp:spPr>
        <a:xfrm>
          <a:off x="1687056" y="4959441"/>
          <a:ext cx="674822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7E9D4-92A0-4076-A186-7423C6A0A763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9B789-066F-4CA3-89EA-499F01B49B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9B789-066F-4CA3-89EA-499F01B49B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D23357-BD31-4934-B05C-3DB21235D3E1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37AFA8-C427-44C6-A8D1-DCA5CB859FC7}" type="slidenum">
              <a:rPr lang="en-US" smtClean="0"/>
              <a:t>‹Nº›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Usuario\Desktop\logo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6977" r="9728" b="13371"/>
          <a:stretch/>
        </p:blipFill>
        <p:spPr bwMode="auto">
          <a:xfrm>
            <a:off x="331504" y="947639"/>
            <a:ext cx="848143" cy="763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259632" y="85604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b="1" dirty="0">
                <a:latin typeface="+mj-lt"/>
              </a:rPr>
              <a:t>UNIVERSIDAD TECNOLÓGICA NACIONAL</a:t>
            </a:r>
            <a:endParaRPr lang="en-US" dirty="0">
              <a:latin typeface="+mj-lt"/>
            </a:endParaRPr>
          </a:p>
          <a:p>
            <a:r>
              <a:rPr lang="es-UY" dirty="0" smtClean="0">
                <a:latin typeface="+mj-lt"/>
              </a:rPr>
              <a:t>Facultad </a:t>
            </a:r>
            <a:r>
              <a:rPr lang="es-UY" dirty="0">
                <a:latin typeface="+mj-lt"/>
              </a:rPr>
              <a:t>Regional Concepción del Uruguay </a:t>
            </a:r>
            <a:endParaRPr lang="en-US" dirty="0">
              <a:latin typeface="+mj-lt"/>
            </a:endParaRPr>
          </a:p>
          <a:p>
            <a:r>
              <a:rPr lang="es-UY" dirty="0" smtClean="0">
                <a:latin typeface="+mj-lt"/>
              </a:rPr>
              <a:t>Departamento </a:t>
            </a:r>
            <a:r>
              <a:rPr lang="es-UY" dirty="0">
                <a:latin typeface="+mj-lt"/>
              </a:rPr>
              <a:t>de Ingeniería Civil</a:t>
            </a:r>
            <a:endParaRPr lang="en-US" dirty="0"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2150349"/>
            <a:ext cx="3335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000" b="1" dirty="0" smtClean="0">
                <a:latin typeface="+mj-lt"/>
              </a:rPr>
              <a:t>Proyecto Final</a:t>
            </a:r>
            <a:endParaRPr lang="es-UY" sz="3000" b="1" dirty="0">
              <a:latin typeface="+mj-lt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12958" y="2723052"/>
            <a:ext cx="8424936" cy="4306347"/>
          </a:xfrm>
          <a:prstGeom prst="rect">
            <a:avLst/>
          </a:prstGeom>
        </p:spPr>
        <p:txBody>
          <a:bodyPr vert="horz" lIns="0" rIns="0" bIns="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447675" algn="l"/>
              </a:tabLst>
            </a:pPr>
            <a:r>
              <a:rPr lang="es-UY" sz="3700" b="1" dirty="0" smtClean="0">
                <a:solidFill>
                  <a:srgbClr val="199EB9"/>
                </a:solidFill>
              </a:rPr>
              <a:t>Comportamiento físico-mecánico de la madera </a:t>
            </a:r>
            <a:r>
              <a:rPr lang="es-UY" sz="3700" b="1" dirty="0">
                <a:solidFill>
                  <a:srgbClr val="199EB9"/>
                </a:solidFill>
              </a:rPr>
              <a:t>aserrada </a:t>
            </a:r>
            <a:r>
              <a:rPr lang="es-UY" sz="3700" b="1" dirty="0" smtClean="0">
                <a:solidFill>
                  <a:srgbClr val="199EB9"/>
                </a:solidFill>
              </a:rPr>
              <a:t>de </a:t>
            </a:r>
            <a:r>
              <a:rPr lang="es-UY" sz="3700" b="1" dirty="0">
                <a:solidFill>
                  <a:srgbClr val="199EB9"/>
                </a:solidFill>
              </a:rPr>
              <a:t>pino resinoso </a:t>
            </a:r>
            <a:r>
              <a:rPr lang="es-UY" sz="3700" b="1" dirty="0" smtClean="0">
                <a:solidFill>
                  <a:srgbClr val="199EB9"/>
                </a:solidFill>
              </a:rPr>
              <a:t>del noreste argentino</a:t>
            </a:r>
          </a:p>
          <a:p>
            <a:pPr algn="ctr">
              <a:tabLst>
                <a:tab pos="447675" algn="l"/>
              </a:tabLst>
            </a:pPr>
            <a:endParaRPr lang="es-UY" sz="3700" b="1" dirty="0" smtClean="0">
              <a:solidFill>
                <a:srgbClr val="199EB9"/>
              </a:solidFill>
            </a:endParaRPr>
          </a:p>
          <a:p>
            <a:pPr algn="ctr">
              <a:tabLst>
                <a:tab pos="447675" algn="l"/>
              </a:tabLst>
            </a:pPr>
            <a:endParaRPr lang="en-US" sz="3700" b="1" dirty="0">
              <a:solidFill>
                <a:srgbClr val="199EB9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09959"/>
              </p:ext>
            </p:extLst>
          </p:nvPr>
        </p:nvGraphicFramePr>
        <p:xfrm>
          <a:off x="457054" y="4865319"/>
          <a:ext cx="8168535" cy="216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9939"/>
                <a:gridCol w="2626771"/>
                <a:gridCol w="2431825"/>
              </a:tblGrid>
              <a:tr h="1694775">
                <a:tc>
                  <a:txBody>
                    <a:bodyPr/>
                    <a:lstStyle/>
                    <a:p>
                      <a:r>
                        <a:rPr lang="es-UY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Tutores</a:t>
                      </a:r>
                    </a:p>
                    <a:p>
                      <a:endParaRPr lang="en-US" sz="1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UY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Dr. Ing. Juan Carlos </a:t>
                      </a:r>
                      <a:r>
                        <a:rPr lang="es-UY" sz="1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Piter</a:t>
                      </a:r>
                      <a:r>
                        <a:rPr lang="es-UY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   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UY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Ing. Pamela </a:t>
                      </a:r>
                      <a:r>
                        <a:rPr lang="es-UY" sz="1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Yohana</a:t>
                      </a:r>
                      <a:r>
                        <a:rPr lang="es-UY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s-UY" sz="1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Fank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s-UY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Docentes</a:t>
                      </a:r>
                    </a:p>
                    <a:p>
                      <a:pPr marL="0" algn="l" rtl="0" eaLnBrk="1" latinLnBrk="0" hangingPunct="1"/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>
                        <a:lnSpc>
                          <a:spcPct val="150000"/>
                        </a:lnSpc>
                      </a:pPr>
                      <a:r>
                        <a:rPr kumimoji="0" lang="es-UY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Arq. Arturo </a:t>
                      </a:r>
                      <a:r>
                        <a:rPr kumimoji="0" lang="es-UY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Mardon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kumimoji="0" lang="es-UY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Ing. Juan </a:t>
                      </a:r>
                      <a:r>
                        <a:rPr kumimoji="0" lang="es-UY" sz="18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Pairone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s-UY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Alumnas</a:t>
                      </a:r>
                    </a:p>
                    <a:p>
                      <a:pPr marL="0" algn="l" rtl="0" eaLnBrk="1" latinLnBrk="0" hangingPunct="1"/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kumimoji="0" lang="it-IT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Paula Acosta Gregorio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kumimoji="0" lang="it-IT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Milena Bianchi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kumimoji="0" lang="it-IT" sz="1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Victoria Rivero Pías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>
                        <a:lnSpc>
                          <a:spcPct val="150000"/>
                        </a:lnSpc>
                      </a:pPr>
                      <a:endParaRPr kumimoji="0" lang="en-US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3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s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689579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5" descr="C:\Users\Usuario\Desktop\tt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82626"/>
            <a:ext cx="6984776" cy="37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856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Marco Teórico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628800"/>
            <a:ext cx="8363272" cy="5112568"/>
          </a:xfrm>
        </p:spPr>
        <p:txBody>
          <a:bodyPr/>
          <a:lstStyle/>
          <a:p>
            <a:pPr marL="0" lvl="3" indent="0">
              <a:buSzPct val="95000"/>
              <a:buNone/>
            </a:pPr>
            <a:r>
              <a:rPr lang="es-UY" sz="2600" b="1" dirty="0">
                <a:latin typeface="+mj-lt"/>
              </a:rPr>
              <a:t>Clasificación </a:t>
            </a:r>
            <a:r>
              <a:rPr lang="es-UY" sz="2600" b="1" dirty="0" smtClean="0">
                <a:latin typeface="+mj-lt"/>
              </a:rPr>
              <a:t>visual por resistencia</a:t>
            </a:r>
          </a:p>
          <a:p>
            <a:pPr marL="0" lvl="3" indent="0">
              <a:buSzPct val="95000"/>
              <a:buNone/>
            </a:pPr>
            <a:endParaRPr lang="es-UY" sz="2600" b="1" dirty="0" smtClean="0">
              <a:latin typeface="+mj-lt"/>
            </a:endParaRPr>
          </a:p>
          <a:p>
            <a:pPr marL="0" lvl="3" indent="0">
              <a:buSzPct val="95000"/>
              <a:buNone/>
            </a:pPr>
            <a:endParaRPr lang="es-UY" sz="500" b="1" dirty="0" smtClean="0">
              <a:latin typeface="+mj-lt"/>
            </a:endParaRPr>
          </a:p>
          <a:p>
            <a:pPr marL="0" indent="0">
              <a:buNone/>
            </a:pPr>
            <a:endParaRPr lang="es-ES" dirty="0"/>
          </a:p>
        </p:txBody>
      </p:sp>
      <p:cxnSp>
        <p:nvCxnSpPr>
          <p:cNvPr id="16" name="15 Conector recto"/>
          <p:cNvCxnSpPr/>
          <p:nvPr/>
        </p:nvCxnSpPr>
        <p:spPr>
          <a:xfrm flipV="1">
            <a:off x="2267744" y="4509120"/>
            <a:ext cx="0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1037 CuadroTexto"/>
          <p:cNvSpPr txBox="1"/>
          <p:nvPr/>
        </p:nvSpPr>
        <p:spPr>
          <a:xfrm>
            <a:off x="1979712" y="488552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s-UY" b="1" dirty="0" smtClean="0">
                <a:solidFill>
                  <a:srgbClr val="FF0000"/>
                </a:solidFill>
                <a:latin typeface="+mj-lt"/>
              </a:rPr>
              <a:t> 5%</a:t>
            </a:r>
            <a:endParaRPr lang="es-UY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34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  <p:bldP spid="10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856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Marco Teórico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472608"/>
          </a:xfrm>
        </p:spPr>
        <p:txBody>
          <a:bodyPr/>
          <a:lstStyle/>
          <a:p>
            <a:pPr marL="0" lvl="3" indent="0">
              <a:buSzPct val="95000"/>
              <a:buNone/>
            </a:pPr>
            <a:r>
              <a:rPr lang="es-UY" sz="2600" b="1" dirty="0">
                <a:latin typeface="+mj-lt"/>
              </a:rPr>
              <a:t>Clasificación </a:t>
            </a:r>
            <a:r>
              <a:rPr lang="es-UY" sz="2600" b="1" dirty="0" smtClean="0">
                <a:latin typeface="+mj-lt"/>
              </a:rPr>
              <a:t>visual por resistencia</a:t>
            </a:r>
          </a:p>
          <a:p>
            <a:pPr marL="0" lvl="3" indent="0">
              <a:buSzPct val="95000"/>
              <a:buNone/>
            </a:pPr>
            <a:endParaRPr lang="es-UY" sz="2600" dirty="0" smtClean="0">
              <a:latin typeface="+mj-lt"/>
            </a:endParaRPr>
          </a:p>
          <a:p>
            <a:pPr marL="0" lvl="3" indent="0">
              <a:buSzPct val="95000"/>
              <a:buNone/>
            </a:pPr>
            <a:r>
              <a:rPr lang="es-UY" sz="2600" dirty="0" smtClean="0">
                <a:latin typeface="+mj-lt"/>
              </a:rPr>
              <a:t>Normas usadas: IRAM 9662-3 y IRAM 9670</a:t>
            </a:r>
          </a:p>
          <a:p>
            <a:pPr marL="0" lvl="3" indent="0">
              <a:buSzPct val="95000"/>
              <a:buNone/>
            </a:pPr>
            <a:endParaRPr lang="es-UY" sz="500" b="1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+mj-lt"/>
              </a:rPr>
              <a:t>Médula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+mj-lt"/>
              </a:rPr>
              <a:t>Nudo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+mj-lt"/>
              </a:rPr>
              <a:t>Anillos de crecimiento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+mj-lt"/>
              </a:rPr>
              <a:t>Desviación de las fibras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+mj-lt"/>
              </a:rPr>
              <a:t>Fisuras, grietas y rajaduras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+mj-lt"/>
              </a:rPr>
              <a:t>Alabeos</a:t>
            </a:r>
          </a:p>
          <a:p>
            <a:pPr marL="0" indent="0">
              <a:buNone/>
            </a:pPr>
            <a:endParaRPr lang="es-ES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endParaRPr lang="es-ES" sz="2400" dirty="0">
              <a:latin typeface="+mj-lt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95536" y="2852936"/>
            <a:ext cx="32403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24809" r="16645" b="19317"/>
          <a:stretch/>
        </p:blipFill>
        <p:spPr bwMode="auto">
          <a:xfrm>
            <a:off x="5292080" y="4797152"/>
            <a:ext cx="3009900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Descripción: E:\DCIM\101CASIO\CIMG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10040" r="10896" b="19637"/>
          <a:stretch>
            <a:fillRect/>
          </a:stretch>
        </p:blipFill>
        <p:spPr bwMode="auto">
          <a:xfrm>
            <a:off x="5292080" y="2745219"/>
            <a:ext cx="3009900" cy="190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PC\Documents\Proyecto Investigación (Pino)\nudos y médula\CIMG00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9" r="8088"/>
          <a:stretch/>
        </p:blipFill>
        <p:spPr bwMode="auto">
          <a:xfrm>
            <a:off x="5320804" y="2746211"/>
            <a:ext cx="3009900" cy="1906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Descripción: E:\DCIM\101CASIO\CIMG003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" r="255" b="20351"/>
          <a:stretch/>
        </p:blipFill>
        <p:spPr bwMode="auto">
          <a:xfrm>
            <a:off x="5292080" y="4797152"/>
            <a:ext cx="300990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Usuario\Desktop\CIMG924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8" t="18605" r="18937" b="30011"/>
          <a:stretch/>
        </p:blipFill>
        <p:spPr bwMode="auto">
          <a:xfrm>
            <a:off x="5320804" y="2745219"/>
            <a:ext cx="2981176" cy="190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 descr="C:\Users\Usuario\Desktop\CIMG924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6374" r="6140" b="18128"/>
          <a:stretch/>
        </p:blipFill>
        <p:spPr bwMode="auto">
          <a:xfrm>
            <a:off x="5292080" y="4803425"/>
            <a:ext cx="3038624" cy="1937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58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Materiales y Métodos</a:t>
            </a:r>
            <a:endParaRPr lang="en-US" sz="28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905234"/>
              </p:ext>
            </p:extLst>
          </p:nvPr>
        </p:nvGraphicFramePr>
        <p:xfrm>
          <a:off x="251520" y="1628775"/>
          <a:ext cx="8435280" cy="504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6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Materiales y Métodos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487888"/>
          </a:xfrm>
        </p:spPr>
        <p:txBody>
          <a:bodyPr/>
          <a:lstStyle/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1400" dirty="0">
              <a:latin typeface="+mj-lt"/>
            </a:endParaRPr>
          </a:p>
          <a:p>
            <a:pPr marL="0" indent="0" algn="just">
              <a:buNone/>
            </a:pPr>
            <a:r>
              <a:rPr lang="es-ES" sz="2400" dirty="0" smtClean="0">
                <a:latin typeface="+mj-lt"/>
              </a:rPr>
              <a:t>Marcación de los cuerpos de prueba </a:t>
            </a:r>
            <a:endParaRPr lang="es-ES" sz="24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75" y="2204864"/>
            <a:ext cx="5400600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6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Materiales y Métodos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832648"/>
          </a:xfrm>
        </p:spPr>
        <p:txBody>
          <a:bodyPr/>
          <a:lstStyle/>
          <a:p>
            <a:pPr marL="0" indent="0" algn="just">
              <a:buNone/>
            </a:pPr>
            <a:endParaRPr lang="es-ES" sz="2400" b="1" dirty="0" smtClean="0">
              <a:latin typeface="+mj-lt"/>
            </a:endParaRPr>
          </a:p>
          <a:p>
            <a:pPr marL="0" indent="0" algn="just">
              <a:buNone/>
            </a:pPr>
            <a:endParaRPr lang="es-ES" sz="1400" b="1" dirty="0">
              <a:latin typeface="+mj-lt"/>
            </a:endParaRPr>
          </a:p>
          <a:p>
            <a:pPr marL="0" indent="0" algn="just">
              <a:buNone/>
            </a:pPr>
            <a:r>
              <a:rPr lang="es-ES" sz="2400" b="1" dirty="0" smtClean="0">
                <a:latin typeface="+mj-lt"/>
              </a:rPr>
              <a:t>Procedimiento de ensayo </a:t>
            </a:r>
            <a:r>
              <a:rPr lang="es-ES" sz="2400" b="1" dirty="0">
                <a:latin typeface="+mj-lt"/>
              </a:rPr>
              <a:t>a </a:t>
            </a:r>
            <a:r>
              <a:rPr lang="es-ES" sz="2400" b="1" dirty="0" smtClean="0">
                <a:latin typeface="+mj-lt"/>
              </a:rPr>
              <a:t>flexión según norma </a:t>
            </a:r>
            <a:r>
              <a:rPr lang="es-ES" sz="2400" b="1" dirty="0">
                <a:latin typeface="+mj-lt"/>
              </a:rPr>
              <a:t>IRAM 9663-1</a:t>
            </a:r>
          </a:p>
          <a:p>
            <a:pPr marL="0" indent="0" algn="just">
              <a:buNone/>
            </a:pPr>
            <a:endParaRPr lang="es-ES" sz="500" b="1" dirty="0">
              <a:latin typeface="+mj-lt"/>
            </a:endParaRPr>
          </a:p>
          <a:p>
            <a:pPr marL="0" indent="0" algn="just">
              <a:buNone/>
            </a:pPr>
            <a:r>
              <a:rPr lang="es-ES" sz="2400" b="1" dirty="0" smtClean="0">
                <a:latin typeface="+mj-lt"/>
              </a:rPr>
              <a:t>            Muestra 1                                                  Muestra 2 y 3</a:t>
            </a:r>
            <a:endParaRPr lang="es-ES" sz="2400" b="1" dirty="0">
              <a:latin typeface="+mj-lt"/>
            </a:endParaRPr>
          </a:p>
          <a:p>
            <a:pPr marL="0" indent="0" algn="just">
              <a:buNone/>
            </a:pPr>
            <a:endParaRPr lang="es-ES" sz="2400" b="1" dirty="0" smtClean="0">
              <a:latin typeface="+mj-lt"/>
            </a:endParaRPr>
          </a:p>
          <a:p>
            <a:pPr marL="0" indent="0" algn="just">
              <a:buNone/>
            </a:pPr>
            <a:endParaRPr lang="es-ES" sz="2200" dirty="0" smtClean="0">
              <a:latin typeface="+mj-lt"/>
            </a:endParaRPr>
          </a:p>
          <a:p>
            <a:pPr algn="just"/>
            <a:endParaRPr lang="es-ES" sz="2400" b="1" dirty="0" smtClean="0">
              <a:latin typeface="+mj-lt"/>
            </a:endParaRPr>
          </a:p>
          <a:p>
            <a:pPr marL="0" indent="0" algn="just">
              <a:buNone/>
            </a:pPr>
            <a:endParaRPr lang="es-ES" sz="2400" b="1" dirty="0">
              <a:latin typeface="+mj-lt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3096024" cy="380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Descripción: Descripción: C:\Users\PC\Documents\Facultad\Proyecto Final\PAME\2x6\Fotografías en general\2013-11-13 16.31.3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9" t="6644" r="2777" b="3575"/>
          <a:stretch/>
        </p:blipFill>
        <p:spPr bwMode="auto">
          <a:xfrm>
            <a:off x="5076056" y="2573177"/>
            <a:ext cx="3600000" cy="378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Descripción: Descripción: C:\Users\PC\Documents\Facultad\Proyecto Final\PAME\2x6\Fotografías en general\PA16088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1" t="30582" r="19135" b="39153"/>
          <a:stretch>
            <a:fillRect/>
          </a:stretch>
        </p:blipFill>
        <p:spPr bwMode="auto">
          <a:xfrm>
            <a:off x="2411760" y="3049600"/>
            <a:ext cx="3798000" cy="30312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8 Imagen" descr="Descripción: Descripción: C:\Users\PC\Documents\Facultad\Proyecto Final\PAME\2x4\fotografías en general\PC18038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32072" r="44943" b="21243"/>
          <a:stretch/>
        </p:blipFill>
        <p:spPr bwMode="auto">
          <a:xfrm>
            <a:off x="2411897" y="3049600"/>
            <a:ext cx="3797863" cy="303171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:\Users\PC\Desktop\PB2102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t="5704" r="8482" b="9645"/>
          <a:stretch/>
        </p:blipFill>
        <p:spPr bwMode="auto">
          <a:xfrm>
            <a:off x="2915816" y="2431077"/>
            <a:ext cx="2989110" cy="40764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6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Materiales y Métodos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487888"/>
          </a:xfrm>
        </p:spPr>
        <p:txBody>
          <a:bodyPr/>
          <a:lstStyle/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1400" dirty="0">
              <a:latin typeface="+mj-lt"/>
            </a:endParaRPr>
          </a:p>
        </p:txBody>
      </p:sp>
      <p:pic>
        <p:nvPicPr>
          <p:cNvPr id="5" name="4 Imagen" descr="Descripción: Descripción: C:\Users\PC\Documents\Facultad\Proyecto Final\PAME\2x6\Fotografías en general\PB2102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12614" r="9776" b="8699"/>
          <a:stretch>
            <a:fillRect/>
          </a:stretch>
        </p:blipFill>
        <p:spPr bwMode="auto">
          <a:xfrm>
            <a:off x="639766" y="2559991"/>
            <a:ext cx="4176465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467544" y="1444134"/>
            <a:ext cx="7688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+mj-lt"/>
              </a:rPr>
              <a:t>Procedimiento de ensayo a flexión según norma IRAM 9663-1</a:t>
            </a:r>
          </a:p>
        </p:txBody>
      </p:sp>
      <p:pic>
        <p:nvPicPr>
          <p:cNvPr id="7" name="6 Imagen" descr="Descripción: Descripción: C:\Users\PC\Documents\Facultad\Proyecto Final\PAME\2x4\Pinus elliottii\7E01f\CIMG878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1338" r="19923" b="11288"/>
          <a:stretch/>
        </p:blipFill>
        <p:spPr bwMode="auto">
          <a:xfrm>
            <a:off x="5004048" y="2058125"/>
            <a:ext cx="3600000" cy="201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Descripción: Descripción: C:\Users\PC\Documents\Facultad\Proyecto Final\PAME\03- Fotos\6E--f(1)\10\P823008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88183"/>
            <a:ext cx="3600000" cy="227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Materiales y Métodos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64704"/>
            <a:ext cx="8363272" cy="5929898"/>
          </a:xfrm>
        </p:spPr>
        <p:txBody>
          <a:bodyPr/>
          <a:lstStyle/>
          <a:p>
            <a:pPr marL="0" indent="0" algn="just">
              <a:buNone/>
            </a:pPr>
            <a:endParaRPr lang="es-ES" sz="2400" b="1" dirty="0" smtClean="0">
              <a:latin typeface="+mj-lt"/>
            </a:endParaRPr>
          </a:p>
          <a:p>
            <a:pPr marL="0" indent="0" algn="just">
              <a:buNone/>
            </a:pPr>
            <a:endParaRPr lang="es-ES" sz="1400" b="1" dirty="0">
              <a:latin typeface="+mj-lt"/>
            </a:endParaRPr>
          </a:p>
          <a:p>
            <a:pPr marL="0" indent="0" algn="just">
              <a:buNone/>
            </a:pPr>
            <a:r>
              <a:rPr lang="es-ES" sz="2500" b="1" dirty="0" smtClean="0">
                <a:latin typeface="+mj-lt"/>
              </a:rPr>
              <a:t>Procedimiento de ensayo a flexión según norma IRAM 9663-1</a:t>
            </a: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r>
              <a:rPr lang="es-ES" sz="2000" dirty="0" smtClean="0">
                <a:latin typeface="+mj-lt"/>
              </a:rPr>
              <a:t>Para la determinación de la humedad y de la densidad de las probetas, se cortó un trozo de la sección completa del cuerpo de prueba libre de nudos y bolsas de resina lo más cercano posible a la zona de rotura.</a:t>
            </a:r>
            <a:endParaRPr lang="es-ES" sz="2000" dirty="0">
              <a:latin typeface="+mj-lt"/>
            </a:endParaRPr>
          </a:p>
        </p:txBody>
      </p:sp>
      <p:pic>
        <p:nvPicPr>
          <p:cNvPr id="9" name="8 Imagen" descr="Descripción: Descripción: C:\Users\PC\Documents\Facultad\Proyecto Final\Otras\CIMG922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16370" r="2386" b="5937"/>
          <a:stretch/>
        </p:blipFill>
        <p:spPr bwMode="auto">
          <a:xfrm>
            <a:off x="774034" y="3671028"/>
            <a:ext cx="36000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Descripción: Descripción: C:\Users\PC\Documents\Facultad\Proyecto Final\Otras\CIMG92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9134" r="961" b="22168"/>
          <a:stretch/>
        </p:blipFill>
        <p:spPr bwMode="auto">
          <a:xfrm>
            <a:off x="5652120" y="3671028"/>
            <a:ext cx="25200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30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Materiales y Métodos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8326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b="1" dirty="0" smtClean="0">
              <a:latin typeface="+mj-lt"/>
            </a:endParaRPr>
          </a:p>
          <a:p>
            <a:pPr marL="0" indent="0" algn="just">
              <a:buNone/>
            </a:pPr>
            <a:endParaRPr lang="es-ES" sz="1400" b="1" dirty="0">
              <a:latin typeface="+mj-lt"/>
            </a:endParaRPr>
          </a:p>
          <a:p>
            <a:pPr marL="0" indent="0" algn="just">
              <a:buNone/>
            </a:pPr>
            <a:r>
              <a:rPr lang="es-ES" sz="2500" b="1" dirty="0" smtClean="0">
                <a:latin typeface="+mj-lt"/>
              </a:rPr>
              <a:t>Procesamiento de datos</a:t>
            </a:r>
          </a:p>
          <a:p>
            <a:pPr marL="0" indent="0" algn="just">
              <a:buNone/>
            </a:pPr>
            <a:endParaRPr lang="es-ES" sz="2400" b="1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sz="2200" dirty="0">
                <a:latin typeface="+mj-lt"/>
              </a:rPr>
              <a:t>Una vez culminados los ensayos de laboratorio se calcularon </a:t>
            </a:r>
            <a:r>
              <a:rPr lang="es-ES" sz="2200" dirty="0" smtClean="0">
                <a:latin typeface="+mj-lt"/>
              </a:rPr>
              <a:t>la </a:t>
            </a:r>
            <a:r>
              <a:rPr lang="es-ES" sz="2200" dirty="0">
                <a:latin typeface="+mj-lt"/>
              </a:rPr>
              <a:t>tensión de rotura en flexión (MOR</a:t>
            </a:r>
            <a:r>
              <a:rPr lang="es-ES" sz="2200" dirty="0" smtClean="0">
                <a:latin typeface="+mj-lt"/>
              </a:rPr>
              <a:t>), </a:t>
            </a:r>
            <a:r>
              <a:rPr lang="es-ES" sz="2200" dirty="0">
                <a:latin typeface="+mj-lt"/>
              </a:rPr>
              <a:t>los módulos de elasticidad local (MOE) y global (</a:t>
            </a:r>
            <a:r>
              <a:rPr lang="es-ES" sz="2200" dirty="0" smtClean="0">
                <a:latin typeface="+mj-lt"/>
              </a:rPr>
              <a:t>MOEG)</a:t>
            </a:r>
          </a:p>
          <a:p>
            <a:pPr marL="393192" lvl="1" indent="0" algn="just">
              <a:lnSpc>
                <a:spcPct val="150000"/>
              </a:lnSpc>
              <a:buClr>
                <a:srgbClr val="7BB9CF"/>
              </a:buClr>
              <a:buNone/>
            </a:pPr>
            <a:endParaRPr lang="es-ES" sz="22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sz="2200" dirty="0" smtClean="0">
                <a:latin typeface="+mj-lt"/>
              </a:rPr>
              <a:t>Los resultados obtenidos fueron </a:t>
            </a:r>
            <a:r>
              <a:rPr lang="es-ES" sz="2200" dirty="0">
                <a:latin typeface="+mj-lt"/>
              </a:rPr>
              <a:t>ajustados a las condiciones de </a:t>
            </a:r>
            <a:r>
              <a:rPr lang="es-ES" sz="2200" dirty="0" smtClean="0">
                <a:latin typeface="+mj-lt"/>
              </a:rPr>
              <a:t>referencia</a:t>
            </a: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782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Resultados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832648"/>
          </a:xfrm>
        </p:spPr>
        <p:txBody>
          <a:bodyPr/>
          <a:lstStyle/>
          <a:p>
            <a:pPr lvl="1" algn="just"/>
            <a:endParaRPr lang="es-ES" sz="2200" dirty="0" smtClean="0">
              <a:latin typeface="+mj-lt"/>
            </a:endParaRPr>
          </a:p>
          <a:p>
            <a:pPr marL="274320" lvl="1" indent="-274320" algn="just">
              <a:lnSpc>
                <a:spcPct val="150000"/>
              </a:lnSpc>
              <a:buClr>
                <a:schemeClr val="accent3"/>
              </a:buClr>
              <a:buSzPct val="95000"/>
            </a:pPr>
            <a:r>
              <a:rPr lang="es-ES" dirty="0">
                <a:latin typeface="+mj-lt"/>
              </a:rPr>
              <a:t>Resultados obtenidos de los principales parámetros visuales para la clasificación por resistencia</a:t>
            </a:r>
          </a:p>
          <a:p>
            <a:pPr marL="393192" lvl="1" indent="0" algn="just">
              <a:buNone/>
            </a:pPr>
            <a:endParaRPr lang="es-ES" sz="500" dirty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Médula</a:t>
            </a:r>
          </a:p>
          <a:p>
            <a:pPr lvl="1" algn="just"/>
            <a:endParaRPr lang="es-ES" sz="5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Clase </a:t>
            </a:r>
            <a:r>
              <a:rPr lang="es-ES" sz="1800" dirty="0">
                <a:latin typeface="+mj-lt"/>
              </a:rPr>
              <a:t>1 </a:t>
            </a:r>
            <a:r>
              <a:rPr lang="es-ES" sz="1800" dirty="0" smtClean="0">
                <a:latin typeface="+mj-lt"/>
              </a:rPr>
              <a:t>            No se admite      Según </a:t>
            </a:r>
            <a:r>
              <a:rPr lang="es-ES" sz="1800" dirty="0">
                <a:latin typeface="+mj-lt"/>
              </a:rPr>
              <a:t>norma IRAM 9662-3</a:t>
            </a: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Clase 2             Se </a:t>
            </a:r>
            <a:r>
              <a:rPr lang="es-ES" sz="1800" dirty="0">
                <a:latin typeface="+mj-lt"/>
              </a:rPr>
              <a:t>admite</a:t>
            </a: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                         </a:t>
            </a: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618526"/>
              </p:ext>
            </p:extLst>
          </p:nvPr>
        </p:nvGraphicFramePr>
        <p:xfrm>
          <a:off x="971600" y="4437112"/>
          <a:ext cx="7272808" cy="208823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90209"/>
                <a:gridCol w="699586"/>
                <a:gridCol w="701279"/>
                <a:gridCol w="790209"/>
                <a:gridCol w="699586"/>
                <a:gridCol w="701279"/>
                <a:gridCol w="790209"/>
                <a:gridCol w="699586"/>
                <a:gridCol w="701279"/>
                <a:gridCol w="699586"/>
              </a:tblGrid>
              <a:tr h="59407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dirty="0">
                          <a:effectLst/>
                          <a:latin typeface="+mj-lt"/>
                        </a:rPr>
                        <a:t>Tablas de 100 x 25 mm     n=100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dirty="0">
                          <a:effectLst/>
                          <a:latin typeface="+mj-lt"/>
                        </a:rPr>
                        <a:t>Vigas de 50 x 100 mm        n=50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dirty="0">
                          <a:effectLst/>
                          <a:latin typeface="+mj-lt"/>
                        </a:rPr>
                        <a:t>Vigas de 50 x 150 mm        n=50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Total </a:t>
                      </a:r>
                      <a:r>
                        <a:rPr kumimoji="0" lang="es-UY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n=200</a:t>
                      </a:r>
                      <a:endParaRPr kumimoji="0" lang="en-US" sz="1400" b="1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0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+mj-lt"/>
                        </a:rPr>
                        <a:t>Pinus elliottii </a:t>
                      </a:r>
                      <a:endParaRPr lang="en-US" sz="14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+mj-lt"/>
                        </a:rPr>
                        <a:t>Pinus taeda </a:t>
                      </a:r>
                      <a:endParaRPr lang="en-US" sz="14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Total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Pinus elliottii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Pinus taeda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Total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Pinus elliottii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Pinus taeda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Total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4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21 </a:t>
                      </a:r>
                      <a:r>
                        <a:rPr lang="en-US" sz="1400" b="0" dirty="0" smtClean="0">
                          <a:effectLst/>
                          <a:latin typeface="+mj-lt"/>
                        </a:rPr>
                        <a:t>  (</a:t>
                      </a:r>
                      <a:r>
                        <a:rPr lang="en-US" sz="1400" b="0" dirty="0">
                          <a:effectLst/>
                          <a:latin typeface="+mj-lt"/>
                        </a:rPr>
                        <a:t>42%)</a:t>
                      </a:r>
                      <a:endParaRPr lang="en-US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11 (22%)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32 (32%)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22 </a:t>
                      </a:r>
                      <a:r>
                        <a:rPr lang="en-US" sz="1400" dirty="0" smtClean="0">
                          <a:effectLst/>
                          <a:latin typeface="+mj-lt"/>
                        </a:rPr>
                        <a:t> (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88%)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10 (40%)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32 (64%)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10 </a:t>
                      </a:r>
                      <a:r>
                        <a:rPr lang="en-US" sz="1400" dirty="0" smtClean="0">
                          <a:effectLst/>
                          <a:latin typeface="+mj-lt"/>
                        </a:rPr>
                        <a:t> (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40%)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13 (52%)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23 (46%)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87 (44%)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cxnSp>
        <p:nvCxnSpPr>
          <p:cNvPr id="7" name="6 Conector recto de flecha"/>
          <p:cNvCxnSpPr/>
          <p:nvPr/>
        </p:nvCxnSpPr>
        <p:spPr>
          <a:xfrm>
            <a:off x="1674299" y="3501008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7 Cerrar llave"/>
          <p:cNvSpPr/>
          <p:nvPr/>
        </p:nvSpPr>
        <p:spPr>
          <a:xfrm>
            <a:off x="3558567" y="3241689"/>
            <a:ext cx="108012" cy="82438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1674299" y="3933056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7596336" y="6221206"/>
            <a:ext cx="589098" cy="304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832648"/>
          </a:xfrm>
        </p:spPr>
        <p:txBody>
          <a:bodyPr/>
          <a:lstStyle/>
          <a:p>
            <a:pPr lvl="1" algn="just">
              <a:lnSpc>
                <a:spcPct val="150000"/>
              </a:lnSpc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Nudosidad</a:t>
            </a: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>
                <a:latin typeface="+mj-lt"/>
              </a:rPr>
              <a:t>L</a:t>
            </a:r>
            <a:r>
              <a:rPr lang="es-ES" sz="1800" dirty="0" smtClean="0">
                <a:latin typeface="+mj-lt"/>
              </a:rPr>
              <a:t>ímite para </a:t>
            </a:r>
            <a:r>
              <a:rPr lang="es-ES" sz="1800" dirty="0">
                <a:latin typeface="+mj-lt"/>
              </a:rPr>
              <a:t>la clase 1 </a:t>
            </a:r>
            <a:r>
              <a:rPr lang="es-ES" sz="1800" dirty="0" smtClean="0">
                <a:latin typeface="+mj-lt"/>
              </a:rPr>
              <a:t>               1/3</a:t>
            </a: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>
                <a:latin typeface="+mj-lt"/>
              </a:rPr>
              <a:t>Límite para la clase </a:t>
            </a:r>
            <a:r>
              <a:rPr lang="es-ES" sz="1800" dirty="0" smtClean="0">
                <a:latin typeface="+mj-lt"/>
              </a:rPr>
              <a:t>2                2/3             Según norma IRAM 9662-3</a:t>
            </a: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Descarte                                   &gt; 2/3</a:t>
            </a:r>
            <a:endParaRPr lang="es-ES" sz="1800" dirty="0">
              <a:latin typeface="+mj-lt"/>
            </a:endParaRPr>
          </a:p>
          <a:p>
            <a:pPr marL="393192" lvl="1" indent="0" algn="just">
              <a:buNone/>
            </a:pPr>
            <a:endParaRPr lang="es-ES" sz="2200" dirty="0" smtClean="0">
              <a:latin typeface="+mj-lt"/>
            </a:endParaRPr>
          </a:p>
          <a:p>
            <a:pPr algn="just"/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2854699" y="2276872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2829143" y="2746648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2829143" y="3212976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12 Cerrar llave"/>
          <p:cNvSpPr/>
          <p:nvPr/>
        </p:nvSpPr>
        <p:spPr>
          <a:xfrm>
            <a:off x="4211960" y="2060848"/>
            <a:ext cx="216024" cy="144016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8 Imagen"/>
          <p:cNvPicPr/>
          <p:nvPr/>
        </p:nvPicPr>
        <p:blipFill rotWithShape="1">
          <a:blip r:embed="rId2"/>
          <a:srcRect t="6958" b="4807"/>
          <a:stretch/>
        </p:blipFill>
        <p:spPr>
          <a:xfrm>
            <a:off x="2738994" y="3927423"/>
            <a:ext cx="3744000" cy="26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564672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s-UY" sz="3100" b="1" kern="1200" dirty="0">
                <a:solidFill>
                  <a:srgbClr val="2DC5E3"/>
                </a:solidFill>
                <a:latin typeface="+mj-lt"/>
                <a:ea typeface="+mj-ea"/>
                <a:cs typeface="+mj-cs"/>
              </a:rPr>
              <a:t>Presentación del </a:t>
            </a:r>
            <a:r>
              <a:rPr lang="es-UY" sz="3100" b="1" kern="1200" dirty="0" smtClean="0">
                <a:solidFill>
                  <a:srgbClr val="2DC5E3"/>
                </a:solidFill>
                <a:latin typeface="+mj-lt"/>
                <a:ea typeface="+mj-ea"/>
                <a:cs typeface="+mj-cs"/>
              </a:rPr>
              <a:t>problema</a:t>
            </a:r>
            <a:r>
              <a:rPr lang="en-US" sz="1400" dirty="0"/>
              <a:t/>
            </a:r>
            <a:br>
              <a:rPr lang="en-US" sz="1400" dirty="0"/>
            </a:b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UY" sz="2400" dirty="0">
                <a:latin typeface="+mj-lt"/>
              </a:rPr>
              <a:t>Dentro del pino resinoso se encuentran dos </a:t>
            </a:r>
            <a:r>
              <a:rPr lang="es-UY" sz="2400" dirty="0" smtClean="0">
                <a:latin typeface="+mj-lt"/>
              </a:rPr>
              <a:t>especies </a:t>
            </a:r>
            <a:r>
              <a:rPr lang="es-UY" sz="2400" dirty="0">
                <a:latin typeface="+mj-lt"/>
              </a:rPr>
              <a:t>el </a:t>
            </a:r>
            <a:r>
              <a:rPr lang="es-UY" sz="2400" i="1" dirty="0">
                <a:latin typeface="+mj-lt"/>
              </a:rPr>
              <a:t>Pinus taeda</a:t>
            </a:r>
            <a:r>
              <a:rPr lang="es-UY" sz="2400" dirty="0">
                <a:latin typeface="+mj-lt"/>
              </a:rPr>
              <a:t> y el </a:t>
            </a:r>
            <a:r>
              <a:rPr lang="es-UY" sz="2400" i="1" dirty="0">
                <a:latin typeface="+mj-lt"/>
              </a:rPr>
              <a:t>Pinus elliottii</a:t>
            </a:r>
            <a:r>
              <a:rPr lang="es-UY" sz="2400" dirty="0">
                <a:latin typeface="+mj-lt"/>
              </a:rPr>
              <a:t>, las que se consideran en forma conjunta </a:t>
            </a:r>
            <a:r>
              <a:rPr lang="es-UY" sz="2400" dirty="0" smtClean="0">
                <a:latin typeface="+mj-lt"/>
              </a:rPr>
              <a:t>en </a:t>
            </a:r>
            <a:r>
              <a:rPr lang="es-UY" sz="2400" dirty="0">
                <a:latin typeface="+mj-lt"/>
              </a:rPr>
              <a:t>el </a:t>
            </a:r>
            <a:r>
              <a:rPr lang="es-UY" sz="2400" dirty="0" smtClean="0">
                <a:latin typeface="+mj-lt"/>
              </a:rPr>
              <a:t>ambiente </a:t>
            </a:r>
            <a:r>
              <a:rPr lang="es-UY" sz="2400" dirty="0">
                <a:latin typeface="+mj-lt"/>
              </a:rPr>
              <a:t>industrial y </a:t>
            </a:r>
            <a:r>
              <a:rPr lang="es-UY" sz="2400" dirty="0" smtClean="0">
                <a:latin typeface="+mj-lt"/>
              </a:rPr>
              <a:t>comercial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UY" sz="1500" dirty="0" smtClean="0"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UY" sz="2400" dirty="0" smtClean="0">
                <a:latin typeface="+mj-lt"/>
              </a:rPr>
              <a:t>El grupo </a:t>
            </a:r>
            <a:r>
              <a:rPr lang="es-UY" sz="2400" dirty="0">
                <a:latin typeface="+mj-lt"/>
              </a:rPr>
              <a:t>de normas que </a:t>
            </a:r>
            <a:r>
              <a:rPr lang="es-UY" sz="2400" dirty="0" smtClean="0">
                <a:latin typeface="+mj-lt"/>
              </a:rPr>
              <a:t>sigue este criterio son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s-UY" sz="2400" dirty="0" smtClean="0">
                <a:latin typeface="+mj-lt"/>
              </a:rPr>
              <a:t>IRAM 9670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s-UY" sz="2400" dirty="0" smtClean="0">
                <a:latin typeface="+mj-lt"/>
              </a:rPr>
              <a:t>IRAM 9660-1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s-UY" sz="2400" dirty="0" smtClean="0">
                <a:latin typeface="+mj-lt"/>
              </a:rPr>
              <a:t>IRAM 9662-3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s-UY" sz="2400" dirty="0" smtClean="0">
                <a:latin typeface="+mj-lt"/>
              </a:rPr>
              <a:t>Reglamento CIRSOC 601</a:t>
            </a:r>
            <a:endParaRPr lang="en-US" sz="2400" dirty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33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/>
          <a:lstStyle/>
          <a:p>
            <a:pPr marL="393192" lvl="1" indent="0" algn="just">
              <a:buNone/>
            </a:pPr>
            <a:endParaRPr lang="es-ES" sz="2200" dirty="0" smtClean="0">
              <a:latin typeface="+mj-lt"/>
            </a:endParaRPr>
          </a:p>
          <a:p>
            <a:pPr marL="393192" lvl="1" indent="0" algn="just">
              <a:buNone/>
            </a:pPr>
            <a:endParaRPr lang="es-ES" sz="1000" dirty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Anillos de crecimiento</a:t>
            </a:r>
          </a:p>
          <a:p>
            <a:pPr marL="393192" lvl="1" indent="0" algn="just">
              <a:buNone/>
            </a:pPr>
            <a:endParaRPr lang="es-ES" sz="12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Clase </a:t>
            </a:r>
            <a:r>
              <a:rPr lang="es-ES" sz="1800" dirty="0">
                <a:latin typeface="+mj-lt"/>
              </a:rPr>
              <a:t>1 </a:t>
            </a:r>
            <a:r>
              <a:rPr lang="es-ES" sz="1800" dirty="0" smtClean="0">
                <a:latin typeface="+mj-lt"/>
              </a:rPr>
              <a:t>            &lt; 10  mm        Según </a:t>
            </a:r>
            <a:r>
              <a:rPr lang="es-ES" sz="1800" dirty="0">
                <a:latin typeface="+mj-lt"/>
              </a:rPr>
              <a:t>norma IRAM 9662-3</a:t>
            </a: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Clase 2             &lt; 15 mm</a:t>
            </a:r>
            <a:endParaRPr lang="es-ES" sz="1800" dirty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r>
              <a:rPr lang="es-ES" sz="1800" dirty="0" smtClean="0">
                <a:latin typeface="+mj-lt"/>
              </a:rPr>
              <a:t>                         </a:t>
            </a: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1690494" y="2924944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1690493" y="2492896"/>
            <a:ext cx="46811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7 Cerrar llave"/>
          <p:cNvSpPr/>
          <p:nvPr/>
        </p:nvSpPr>
        <p:spPr>
          <a:xfrm>
            <a:off x="3231776" y="2276872"/>
            <a:ext cx="108012" cy="824380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8 Imagen" descr="C:\Users\PC\Desktop\CIMG9253 - cop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r="7208" b="15897"/>
          <a:stretch/>
        </p:blipFill>
        <p:spPr bwMode="auto">
          <a:xfrm>
            <a:off x="2627785" y="3501008"/>
            <a:ext cx="3752138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60212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es-ES" sz="1400" dirty="0" smtClean="0">
              <a:latin typeface="+mj-lt"/>
            </a:endParaRPr>
          </a:p>
          <a:p>
            <a:pPr marL="0" indent="0" algn="just">
              <a:buNone/>
            </a:pPr>
            <a:endParaRPr lang="es-ES" sz="500" dirty="0" smtClean="0">
              <a:latin typeface="+mj-lt"/>
            </a:endParaRPr>
          </a:p>
          <a:p>
            <a:pPr marL="274320" lvl="1" indent="-274320" algn="just">
              <a:lnSpc>
                <a:spcPct val="150000"/>
              </a:lnSpc>
              <a:buClr>
                <a:schemeClr val="accent3"/>
              </a:buClr>
              <a:buSzPct val="95000"/>
            </a:pPr>
            <a:r>
              <a:rPr lang="es-ES" dirty="0" smtClean="0">
                <a:latin typeface="+mj-lt"/>
              </a:rPr>
              <a:t>Influencia de los principales parámetros visuales sobre las propiedades mecánicas</a:t>
            </a: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sz="2200" dirty="0">
                <a:latin typeface="+mj-lt"/>
              </a:rPr>
              <a:t>Médula</a:t>
            </a: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43559"/>
              </p:ext>
            </p:extLst>
          </p:nvPr>
        </p:nvGraphicFramePr>
        <p:xfrm>
          <a:off x="251520" y="3531372"/>
          <a:ext cx="8352922" cy="312804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69951"/>
                <a:gridCol w="769465"/>
                <a:gridCol w="745115"/>
                <a:gridCol w="745115"/>
                <a:gridCol w="745115"/>
                <a:gridCol w="745115"/>
                <a:gridCol w="745115"/>
                <a:gridCol w="745115"/>
                <a:gridCol w="745115"/>
                <a:gridCol w="745115"/>
                <a:gridCol w="652586"/>
              </a:tblGrid>
              <a:tr h="402999">
                <a:tc rowSpan="2" gridSpan="2">
                  <a:txBody>
                    <a:bodyPr/>
                    <a:lstStyle/>
                    <a:p>
                      <a:endParaRPr lang="en-US" sz="14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Muestra </a:t>
                      </a:r>
                      <a:r>
                        <a:rPr lang="es-ES" sz="1400" dirty="0" smtClean="0">
                          <a:effectLst/>
                          <a:latin typeface="+mj-lt"/>
                        </a:rPr>
                        <a:t>1 (100 </a:t>
                      </a:r>
                      <a:r>
                        <a:rPr lang="es-ES" sz="1400" dirty="0">
                          <a:effectLst/>
                          <a:latin typeface="+mj-lt"/>
                        </a:rPr>
                        <a:t>x 25 mm)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Muestra 2 (50 x 100 mm)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Muestra 3 (50 x 150 mm)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749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Con Médula (n=53)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Sin Médula (n=147)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Total (n=200)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Con Médula (n=33)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Sin Médula (n=31)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Total (n=64)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Con Médula (n=23)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Sin Médula (n=27)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Total (n=50)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63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Tensión de rotura (N/mm</a:t>
                      </a:r>
                      <a:r>
                        <a:rPr lang="es-ES" sz="1400" baseline="30000" dirty="0" smtClean="0">
                          <a:effectLst/>
                          <a:latin typeface="+mj-lt"/>
                        </a:rPr>
                        <a:t>2</a:t>
                      </a:r>
                      <a:r>
                        <a:rPr lang="es-ES" sz="1400" dirty="0" smtClean="0">
                          <a:effectLst/>
                          <a:latin typeface="+mj-lt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Media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23,2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30,1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28,3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37,1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39,4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38,1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29,2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33,7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31,6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COV 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0,35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0,40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0,39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0,54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0,49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6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Módulo</a:t>
                      </a:r>
                      <a:r>
                        <a:rPr lang="es-ES" sz="1400" baseline="0" dirty="0" smtClean="0">
                          <a:effectLst/>
                          <a:latin typeface="+mj-lt"/>
                        </a:rPr>
                        <a:t> de elasticidad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aseline="0" dirty="0" smtClean="0">
                          <a:effectLst/>
                          <a:latin typeface="+mj-lt"/>
                        </a:rPr>
                        <a:t> 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Media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5046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7358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6746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8208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10244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9212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8237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9915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9143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8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COV 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0,28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0,21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0,25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2023120" y="4947087"/>
            <a:ext cx="720080" cy="304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Rectángulo"/>
          <p:cNvSpPr/>
          <p:nvPr/>
        </p:nvSpPr>
        <p:spPr>
          <a:xfrm>
            <a:off x="2037420" y="5708109"/>
            <a:ext cx="691480" cy="326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Rectángulo"/>
          <p:cNvSpPr/>
          <p:nvPr/>
        </p:nvSpPr>
        <p:spPr>
          <a:xfrm>
            <a:off x="4271749" y="4958531"/>
            <a:ext cx="693352" cy="293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4259580" y="5728806"/>
            <a:ext cx="720080" cy="292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Rectángulo"/>
          <p:cNvSpPr/>
          <p:nvPr/>
        </p:nvSpPr>
        <p:spPr>
          <a:xfrm>
            <a:off x="6451981" y="4958531"/>
            <a:ext cx="757144" cy="293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1 Rectángulo"/>
          <p:cNvSpPr/>
          <p:nvPr/>
        </p:nvSpPr>
        <p:spPr>
          <a:xfrm>
            <a:off x="6489045" y="5713722"/>
            <a:ext cx="720080" cy="293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Rectángulo"/>
          <p:cNvSpPr/>
          <p:nvPr/>
        </p:nvSpPr>
        <p:spPr>
          <a:xfrm>
            <a:off x="2037420" y="5312475"/>
            <a:ext cx="691480" cy="3348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7 Rectángulo"/>
          <p:cNvSpPr/>
          <p:nvPr/>
        </p:nvSpPr>
        <p:spPr>
          <a:xfrm>
            <a:off x="4271749" y="5312475"/>
            <a:ext cx="693352" cy="3348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Rectángulo"/>
          <p:cNvSpPr/>
          <p:nvPr/>
        </p:nvSpPr>
        <p:spPr>
          <a:xfrm>
            <a:off x="6489045" y="5312475"/>
            <a:ext cx="720080" cy="3348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21 Rectángulo"/>
          <p:cNvSpPr/>
          <p:nvPr/>
        </p:nvSpPr>
        <p:spPr>
          <a:xfrm>
            <a:off x="2021347" y="6165304"/>
            <a:ext cx="691480" cy="3348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2 Rectángulo"/>
          <p:cNvSpPr/>
          <p:nvPr/>
        </p:nvSpPr>
        <p:spPr>
          <a:xfrm>
            <a:off x="4255676" y="6165304"/>
            <a:ext cx="693352" cy="3348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23 Rectángulo"/>
          <p:cNvSpPr/>
          <p:nvPr/>
        </p:nvSpPr>
        <p:spPr>
          <a:xfrm>
            <a:off x="6472972" y="6165304"/>
            <a:ext cx="720080" cy="33489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83264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buNone/>
            </a:pPr>
            <a:endParaRPr lang="es-ES" sz="2200" dirty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sz="2200" dirty="0">
                <a:latin typeface="+mj-lt"/>
              </a:rPr>
              <a:t>Relación entre la nudosidad y la tensión de rotura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3492868328"/>
              </p:ext>
            </p:extLst>
          </p:nvPr>
        </p:nvGraphicFramePr>
        <p:xfrm>
          <a:off x="1475656" y="2780928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24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83264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es-ES" sz="1400" dirty="0" smtClean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sz="2200" dirty="0">
                <a:latin typeface="+mj-lt"/>
              </a:rPr>
              <a:t>Relación entre el espesor de los anillos de crecimiento y el módulo de elasticidad</a:t>
            </a:r>
          </a:p>
          <a:p>
            <a:pPr marL="393192" lvl="1" indent="0" algn="just">
              <a:buNone/>
            </a:pPr>
            <a:endParaRPr lang="es-ES" sz="22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821952370"/>
              </p:ext>
            </p:extLst>
          </p:nvPr>
        </p:nvGraphicFramePr>
        <p:xfrm>
          <a:off x="1475656" y="2996952"/>
          <a:ext cx="61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56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76064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es-ES" sz="1400" dirty="0" smtClean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s-ES" sz="2400" dirty="0" smtClean="0">
                <a:latin typeface="+mj-lt"/>
              </a:rPr>
              <a:t>Análisis </a:t>
            </a:r>
            <a:r>
              <a:rPr lang="es-ES" sz="2400" dirty="0">
                <a:latin typeface="+mj-lt"/>
              </a:rPr>
              <a:t>de los resultados en relación a los objetivos planteados</a:t>
            </a:r>
          </a:p>
          <a:p>
            <a:pPr algn="just"/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281486"/>
              </p:ext>
            </p:extLst>
          </p:nvPr>
        </p:nvGraphicFramePr>
        <p:xfrm>
          <a:off x="296890" y="2348880"/>
          <a:ext cx="8712966" cy="39604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87894"/>
                <a:gridCol w="834810"/>
                <a:gridCol w="649294"/>
                <a:gridCol w="823730"/>
                <a:gridCol w="823730"/>
                <a:gridCol w="756868"/>
                <a:gridCol w="716156"/>
                <a:gridCol w="823730"/>
                <a:gridCol w="764370"/>
                <a:gridCol w="708654"/>
                <a:gridCol w="823730"/>
              </a:tblGrid>
              <a:tr h="334564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Muestra 1 (100 x 25 mm)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+mj-lt"/>
                        </a:rPr>
                        <a:t>Muestra 2 (50 x 100 mm)</a:t>
                      </a:r>
                      <a:endParaRPr lang="en-US" sz="1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+mj-lt"/>
                        </a:rPr>
                        <a:t>Muestra 3 (50 x 150 mm)</a:t>
                      </a:r>
                      <a:endParaRPr lang="en-US" sz="1400" b="1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076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Clase 1 (n=22)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Clase 2 (n=96)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Descarte (n=81)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Grado 1 (n=7)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Grado 2 (n=34)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Descarte (n=23)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Grado 1 (n=7)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Grado 2 (n=11)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Descarte (n=32)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291388">
                <a:tc rowSpan="3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Resistencia a flexión 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Media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41,9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29,1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23,6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55,0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41,1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28,4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45,6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36,6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26,9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291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COV 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0,30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0,29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0,44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0,45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0,42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0,44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34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5% </a:t>
                      </a:r>
                      <a:r>
                        <a:rPr lang="es-ES" sz="1400" dirty="0" err="1">
                          <a:effectLst/>
                          <a:latin typeface="+mj-lt"/>
                        </a:rPr>
                        <a:t>perc</a:t>
                      </a:r>
                      <a:r>
                        <a:rPr lang="es-ES" sz="1400" dirty="0">
                          <a:effectLst/>
                          <a:latin typeface="+mj-lt"/>
                        </a:rPr>
                        <a:t>.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27,6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16,9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13,9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33,0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18,8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10,9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33,0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18,8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10,9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50405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Módulo de elasticidad 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Media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10799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7156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5178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11168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9701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7895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11427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10618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8136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36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COV 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0,25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0,24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0,19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29138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Densidad (kg/m</a:t>
                      </a:r>
                      <a:r>
                        <a:rPr lang="es-ES" sz="1400" baseline="3000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es-ES" sz="1400" dirty="0" smtClean="0">
                          <a:effectLst/>
                          <a:latin typeface="+mj-lt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Media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541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464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445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594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540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519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596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540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491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291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COV 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0,16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0,13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0,11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  <a:tr h="281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5% </a:t>
                      </a:r>
                      <a:r>
                        <a:rPr lang="es-ES" sz="1400" dirty="0" err="1">
                          <a:effectLst/>
                          <a:latin typeface="+mj-lt"/>
                        </a:rPr>
                        <a:t>perc</a:t>
                      </a:r>
                      <a:r>
                        <a:rPr lang="es-ES" sz="1400" dirty="0">
                          <a:effectLst/>
                          <a:latin typeface="+mj-lt"/>
                        </a:rPr>
                        <a:t>.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443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391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378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509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422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430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478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448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416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2458" marR="62458" marT="0" marB="0" anchor="ctr"/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2123728" y="5733256"/>
            <a:ext cx="6872436" cy="33525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1" name="10 Rectángulo"/>
          <p:cNvSpPr/>
          <p:nvPr/>
        </p:nvSpPr>
        <p:spPr>
          <a:xfrm>
            <a:off x="2123728" y="3933056"/>
            <a:ext cx="687243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4" name="3 Rectángulo"/>
          <p:cNvSpPr/>
          <p:nvPr/>
        </p:nvSpPr>
        <p:spPr>
          <a:xfrm>
            <a:off x="2123728" y="4221088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12 Rectángulo"/>
          <p:cNvSpPr/>
          <p:nvPr/>
        </p:nvSpPr>
        <p:spPr>
          <a:xfrm>
            <a:off x="2123728" y="6068093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4" name="13 Rectángulo"/>
          <p:cNvSpPr/>
          <p:nvPr/>
        </p:nvSpPr>
        <p:spPr>
          <a:xfrm>
            <a:off x="2123728" y="4653136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5" name="14 Rectángulo"/>
          <p:cNvSpPr/>
          <p:nvPr/>
        </p:nvSpPr>
        <p:spPr>
          <a:xfrm>
            <a:off x="4434076" y="4221088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6" name="15 Rectángulo"/>
          <p:cNvSpPr/>
          <p:nvPr/>
        </p:nvSpPr>
        <p:spPr>
          <a:xfrm>
            <a:off x="4434076" y="6067671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7" name="16 Rectángulo"/>
          <p:cNvSpPr/>
          <p:nvPr/>
        </p:nvSpPr>
        <p:spPr>
          <a:xfrm>
            <a:off x="4434076" y="4653136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8" name="17 Rectángulo"/>
          <p:cNvSpPr/>
          <p:nvPr/>
        </p:nvSpPr>
        <p:spPr>
          <a:xfrm>
            <a:off x="6804248" y="4217764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2" name="21 Rectángulo"/>
          <p:cNvSpPr/>
          <p:nvPr/>
        </p:nvSpPr>
        <p:spPr>
          <a:xfrm>
            <a:off x="6804248" y="6067671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3" name="22 Rectángulo"/>
          <p:cNvSpPr/>
          <p:nvPr/>
        </p:nvSpPr>
        <p:spPr>
          <a:xfrm>
            <a:off x="6804248" y="4649812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579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832648"/>
          </a:xfrm>
        </p:spPr>
        <p:txBody>
          <a:bodyPr>
            <a:normAutofit/>
          </a:bodyPr>
          <a:lstStyle/>
          <a:p>
            <a:pPr lvl="1" algn="just">
              <a:lnSpc>
                <a:spcPct val="150000"/>
              </a:lnSpc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Análisis referido al objetivo 1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  <a:buFont typeface="Wingdings" pitchFamily="2" charset="2"/>
              <a:buChar char="Ø"/>
            </a:pPr>
            <a:r>
              <a:rPr lang="es-ES" dirty="0">
                <a:latin typeface="+mj-lt"/>
              </a:rPr>
              <a:t>Correcciones realizadas para la resistencia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500" dirty="0" smtClean="0">
              <a:latin typeface="+mj-lt"/>
            </a:endParaRPr>
          </a:p>
          <a:p>
            <a:pPr lvl="2" algn="just">
              <a:lnSpc>
                <a:spcPct val="150000"/>
              </a:lnSpc>
            </a:pPr>
            <a:r>
              <a:rPr lang="es-ES" sz="2000" dirty="0" smtClean="0">
                <a:latin typeface="+mj-lt"/>
              </a:rPr>
              <a:t>Cantidad y tamaño de las muestras (IRAM 9664)</a:t>
            </a:r>
          </a:p>
          <a:p>
            <a:pPr lvl="2" algn="just">
              <a:lnSpc>
                <a:spcPct val="150000"/>
              </a:lnSpc>
            </a:pPr>
            <a:r>
              <a:rPr lang="es-ES" sz="2000" dirty="0">
                <a:latin typeface="+mj-lt"/>
              </a:rPr>
              <a:t>S</a:t>
            </a:r>
            <a:r>
              <a:rPr lang="es-ES" sz="2000" dirty="0" smtClean="0">
                <a:latin typeface="+mj-lt"/>
              </a:rPr>
              <a:t>eguridad (CIRSOC 601)</a:t>
            </a:r>
          </a:p>
          <a:p>
            <a:pPr lvl="2" algn="just">
              <a:lnSpc>
                <a:spcPct val="150000"/>
              </a:lnSpc>
            </a:pPr>
            <a:r>
              <a:rPr lang="es-ES" sz="2000" dirty="0" smtClean="0">
                <a:latin typeface="+mj-lt"/>
              </a:rPr>
              <a:t>Tiempo de duración de la carga (</a:t>
            </a:r>
            <a:r>
              <a:rPr lang="es-ES" sz="2000" dirty="0">
                <a:latin typeface="+mj-lt"/>
              </a:rPr>
              <a:t>CIRSOC 601</a:t>
            </a:r>
            <a:r>
              <a:rPr lang="es-ES" sz="2000" dirty="0" smtClean="0">
                <a:latin typeface="+mj-lt"/>
              </a:rPr>
              <a:t>)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  <a:buFont typeface="Wingdings" pitchFamily="2" charset="2"/>
              <a:buChar char="Ø"/>
            </a:pPr>
            <a:r>
              <a:rPr lang="es-ES" dirty="0">
                <a:latin typeface="+mj-lt"/>
              </a:rPr>
              <a:t>Correcciones realizadas para el módulo de elasticidad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500" dirty="0" smtClean="0">
              <a:latin typeface="+mj-lt"/>
            </a:endParaRPr>
          </a:p>
          <a:p>
            <a:pPr lvl="2" algn="just">
              <a:lnSpc>
                <a:spcPct val="150000"/>
              </a:lnSpc>
            </a:pPr>
            <a:r>
              <a:rPr lang="es-ES" sz="2000" dirty="0" smtClean="0">
                <a:latin typeface="+mj-lt"/>
              </a:rPr>
              <a:t>Contenido de humedad (CIRSOC 601)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800" dirty="0">
              <a:latin typeface="+mj-lt"/>
            </a:endParaRPr>
          </a:p>
          <a:p>
            <a:pPr marL="363538" lvl="2" indent="304800" algn="just">
              <a:lnSpc>
                <a:spcPct val="150000"/>
              </a:lnSpc>
            </a:pPr>
            <a:endParaRPr lang="es-ES" sz="1800" dirty="0">
              <a:latin typeface="+mj-lt"/>
            </a:endParaRPr>
          </a:p>
          <a:p>
            <a:pPr marL="363538" lvl="2" indent="304800" algn="just">
              <a:lnSpc>
                <a:spcPct val="150000"/>
              </a:lnSpc>
            </a:pPr>
            <a:endParaRPr lang="es-ES" dirty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800" dirty="0" smtClean="0">
              <a:latin typeface="+mj-lt"/>
            </a:endParaRPr>
          </a:p>
          <a:p>
            <a:pPr lvl="1" algn="just">
              <a:lnSpc>
                <a:spcPct val="150000"/>
              </a:lnSpc>
            </a:pPr>
            <a:endParaRPr lang="es-ES" sz="1800" dirty="0">
              <a:latin typeface="+mj-lt"/>
            </a:endParaRPr>
          </a:p>
          <a:p>
            <a:pPr lvl="1" algn="just">
              <a:lnSpc>
                <a:spcPct val="150000"/>
              </a:lnSpc>
            </a:pPr>
            <a:endParaRPr lang="es-ES" sz="1800" dirty="0" smtClean="0">
              <a:latin typeface="+mj-lt"/>
            </a:endParaRPr>
          </a:p>
          <a:p>
            <a:pPr lvl="1" algn="just">
              <a:lnSpc>
                <a:spcPct val="150000"/>
              </a:lnSpc>
            </a:pPr>
            <a:endParaRPr lang="es-ES" sz="1800" dirty="0" smtClean="0">
              <a:latin typeface="+mj-lt"/>
            </a:endParaRPr>
          </a:p>
          <a:p>
            <a:pPr lvl="1" algn="just">
              <a:lnSpc>
                <a:spcPct val="150000"/>
              </a:lnSpc>
            </a:pPr>
            <a:endParaRPr lang="es-ES" sz="18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4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832648"/>
          </a:xfrm>
        </p:spPr>
        <p:txBody>
          <a:bodyPr/>
          <a:lstStyle/>
          <a:p>
            <a:pPr lvl="1" algn="just">
              <a:lnSpc>
                <a:spcPct val="150000"/>
              </a:lnSpc>
            </a:pPr>
            <a:endParaRPr lang="es-ES" sz="14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Análisis referido al objetivo 1</a:t>
            </a:r>
          </a:p>
          <a:p>
            <a:pPr marL="667512" lvl="2" indent="0" algn="just">
              <a:buNone/>
            </a:pPr>
            <a:endParaRPr lang="es-ES" sz="1400" dirty="0">
              <a:latin typeface="+mj-lt"/>
            </a:endParaRPr>
          </a:p>
          <a:p>
            <a:pPr marL="667512" lvl="2" indent="0" algn="just">
              <a:buNone/>
            </a:pPr>
            <a:r>
              <a:rPr lang="es-ES" sz="2000" dirty="0" smtClean="0">
                <a:latin typeface="+mj-lt"/>
              </a:rPr>
              <a:t>Valores característicos de las propiedades mecánicas correspondientes a la clasificación visual</a:t>
            </a:r>
            <a:endParaRPr lang="es-ES" sz="2000" dirty="0">
              <a:latin typeface="+mj-lt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23253"/>
              </p:ext>
            </p:extLst>
          </p:nvPr>
        </p:nvGraphicFramePr>
        <p:xfrm>
          <a:off x="1115616" y="2852936"/>
          <a:ext cx="6984775" cy="37400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96955"/>
                <a:gridCol w="1396955"/>
                <a:gridCol w="1396955"/>
                <a:gridCol w="1396955"/>
                <a:gridCol w="1396955"/>
              </a:tblGrid>
              <a:tr h="3414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Muestra 1                            (100 x 25 mm)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Clase 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Clase 2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1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obtenidos en este trabajo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provistos en el CIRSOC 601 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obtenidos en este trabajo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provistos en el CIRSOC 601 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17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Resistencia a </a:t>
                      </a:r>
                      <a:r>
                        <a:rPr lang="es-ES" sz="1400" dirty="0" smtClean="0">
                          <a:effectLst/>
                          <a:latin typeface="+mj-lt"/>
                        </a:rPr>
                        <a:t>flexión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6,5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5,6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4,0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3,4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499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Módulo de elasticidad a flexión </a:t>
                      </a:r>
                      <a:endParaRPr lang="es-ES" sz="1400" dirty="0" smtClean="0">
                        <a:effectLst/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9287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10300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6154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6000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Elipse"/>
          <p:cNvSpPr/>
          <p:nvPr/>
        </p:nvSpPr>
        <p:spPr>
          <a:xfrm>
            <a:off x="2891448" y="4842428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Elipse"/>
          <p:cNvSpPr/>
          <p:nvPr/>
        </p:nvSpPr>
        <p:spPr>
          <a:xfrm>
            <a:off x="5678873" y="4867828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Elipse"/>
          <p:cNvSpPr/>
          <p:nvPr/>
        </p:nvSpPr>
        <p:spPr>
          <a:xfrm>
            <a:off x="2891448" y="5912732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Elipse"/>
          <p:cNvSpPr/>
          <p:nvPr/>
        </p:nvSpPr>
        <p:spPr>
          <a:xfrm>
            <a:off x="5668753" y="5911580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/>
          <a:lstStyle/>
          <a:p>
            <a:pPr marL="393192" lvl="1" indent="0" algn="just">
              <a:lnSpc>
                <a:spcPct val="150000"/>
              </a:lnSpc>
              <a:buNone/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Análisis referido al objetivo 1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400" dirty="0" smtClean="0">
              <a:latin typeface="+mj-lt"/>
            </a:endParaRPr>
          </a:p>
          <a:p>
            <a:pPr marL="667512" lvl="2" indent="0" algn="just">
              <a:lnSpc>
                <a:spcPct val="150000"/>
              </a:lnSpc>
              <a:buNone/>
            </a:pPr>
            <a:r>
              <a:rPr lang="es-ES" sz="2000" dirty="0">
                <a:latin typeface="+mj-lt"/>
              </a:rPr>
              <a:t>Valores característicos de la densidad correspondientes a la clasificación visual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2200" dirty="0">
              <a:latin typeface="+mj-lt"/>
            </a:endParaRPr>
          </a:p>
          <a:p>
            <a:pPr algn="just"/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75955"/>
              </p:ext>
            </p:extLst>
          </p:nvPr>
        </p:nvGraphicFramePr>
        <p:xfrm>
          <a:off x="1043608" y="3573016"/>
          <a:ext cx="6984000" cy="21812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96800"/>
                <a:gridCol w="1396800"/>
                <a:gridCol w="1396800"/>
                <a:gridCol w="1396800"/>
                <a:gridCol w="1396800"/>
              </a:tblGrid>
              <a:tr h="43204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Muestra 1                            (100 x 25 mm)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Clase 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Clase 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2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obtenidos en este trabajo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provistos en el CIRSOC </a:t>
                      </a:r>
                      <a:r>
                        <a:rPr lang="es-ES" sz="1400" b="1" dirty="0" smtClean="0">
                          <a:effectLst/>
                          <a:latin typeface="+mj-lt"/>
                        </a:rPr>
                        <a:t>601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obtenidos en este trabajo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Valores de diseño de referencia provistos en el CIRSOC </a:t>
                      </a:r>
                      <a:r>
                        <a:rPr lang="es-ES" sz="1400" b="1" dirty="0" smtClean="0">
                          <a:effectLst/>
                          <a:latin typeface="+mj-lt"/>
                        </a:rPr>
                        <a:t>601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2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Densidad (kg/m</a:t>
                      </a:r>
                      <a:r>
                        <a:rPr lang="es-ES" sz="1400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es-ES" sz="1400" dirty="0" smtClean="0">
                          <a:effectLst/>
                          <a:latin typeface="+mj-lt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443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420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391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390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4 Elipse"/>
          <p:cNvSpPr/>
          <p:nvPr/>
        </p:nvSpPr>
        <p:spPr>
          <a:xfrm>
            <a:off x="2843808" y="5375133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Elipse"/>
          <p:cNvSpPr/>
          <p:nvPr/>
        </p:nvSpPr>
        <p:spPr>
          <a:xfrm>
            <a:off x="5652729" y="5375133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Resultados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021288"/>
          </a:xfrm>
        </p:spPr>
        <p:txBody>
          <a:bodyPr/>
          <a:lstStyle/>
          <a:p>
            <a:pPr marL="393192" lvl="1" indent="0" algn="just">
              <a:lnSpc>
                <a:spcPct val="150000"/>
              </a:lnSpc>
              <a:buNone/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Análisis referido al objetivo 2</a:t>
            </a:r>
          </a:p>
          <a:p>
            <a:pPr marL="393192" lvl="1" indent="0" algn="just">
              <a:lnSpc>
                <a:spcPct val="150000"/>
              </a:lnSpc>
              <a:buNone/>
            </a:pPr>
            <a:endParaRPr lang="es-ES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dirty="0">
              <a:latin typeface="+mj-lt"/>
            </a:endParaRPr>
          </a:p>
          <a:p>
            <a:pPr lvl="1" algn="just">
              <a:lnSpc>
                <a:spcPct val="150000"/>
              </a:lnSpc>
            </a:pPr>
            <a:endParaRPr lang="es-ES" sz="2200" dirty="0">
              <a:latin typeface="+mj-lt"/>
            </a:endParaRPr>
          </a:p>
          <a:p>
            <a:pPr algn="just"/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26632"/>
              </p:ext>
            </p:extLst>
          </p:nvPr>
        </p:nvGraphicFramePr>
        <p:xfrm>
          <a:off x="1475656" y="2564904"/>
          <a:ext cx="6048672" cy="331392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77048"/>
                <a:gridCol w="1192906"/>
                <a:gridCol w="1192906"/>
                <a:gridCol w="1192906"/>
                <a:gridCol w="1192906"/>
              </a:tblGrid>
              <a:tr h="23375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Valores sin ajustar a las condiciones de referencia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Muestra 1 (100 x 25 mm)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11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i="1" dirty="0">
                          <a:effectLst/>
                          <a:latin typeface="+mj-lt"/>
                        </a:rPr>
                        <a:t>Pinus elliottii </a:t>
                      </a:r>
                      <a:r>
                        <a:rPr lang="es-ES" sz="1400" b="1" dirty="0">
                          <a:effectLst/>
                          <a:latin typeface="+mj-lt"/>
                        </a:rPr>
                        <a:t>(n=100)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400" b="1" i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Pinus taeda </a:t>
                      </a:r>
                      <a:r>
                        <a:rPr lang="es-ES" sz="1400" b="1" dirty="0">
                          <a:effectLst/>
                          <a:latin typeface="+mj-lt"/>
                        </a:rPr>
                        <a:t>(n=100)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j-lt"/>
                        </a:rPr>
                        <a:t>Total (n=200)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05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Resistencia a flexión 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4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Media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41,0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40,3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40,6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2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  <a:endParaRPr kumimoji="0" lang="en-US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15,2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13,3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14,2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8063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Módulo de elasticidad a flexión (N/mm</a:t>
                      </a:r>
                      <a:r>
                        <a:rPr kumimoji="0" lang="es-ES" sz="14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kumimoji="0" lang="en-US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n-US" sz="4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Media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6533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j-lt"/>
                        </a:rPr>
                        <a:t>7005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6769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s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2643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2303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2484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Densidad (kg/m</a:t>
                      </a:r>
                      <a:r>
                        <a:rPr lang="es-ES" sz="1400" baseline="3000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es-ES" sz="1400" baseline="0" dirty="0" smtClean="0">
                          <a:effectLst/>
                          <a:latin typeface="+mj-lt"/>
                        </a:rPr>
                        <a:t>)</a:t>
                      </a:r>
                      <a:endParaRPr lang="en-US" sz="1400" baseline="30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Media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479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448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j-lt"/>
                        </a:rPr>
                        <a:t>463</a:t>
                      </a:r>
                      <a:endParaRPr lang="en-US" sz="14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s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74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52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66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5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831465962"/>
              </p:ext>
            </p:extLst>
          </p:nvPr>
        </p:nvGraphicFramePr>
        <p:xfrm>
          <a:off x="899592" y="2564904"/>
          <a:ext cx="6624736" cy="395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/>
          <a:lstStyle/>
          <a:p>
            <a:pPr marL="393192" lvl="1" indent="0" algn="just">
              <a:lnSpc>
                <a:spcPct val="150000"/>
              </a:lnSpc>
              <a:buNone/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Análisis referido al objetivo 3</a:t>
            </a: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6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296144"/>
          </a:xfrm>
        </p:spPr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es-UY" sz="2800" b="1" kern="1200" dirty="0">
                <a:solidFill>
                  <a:srgbClr val="2DC5E3"/>
                </a:solidFill>
                <a:latin typeface="+mj-lt"/>
              </a:rPr>
              <a:t>Pino en la </a:t>
            </a:r>
            <a:r>
              <a:rPr lang="es-UY" sz="2800" b="1" kern="1200" dirty="0" smtClean="0">
                <a:solidFill>
                  <a:srgbClr val="2DC5E3"/>
                </a:solidFill>
                <a:latin typeface="+mj-lt"/>
              </a:rPr>
              <a:t>Argentina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UY" sz="2400" dirty="0">
                <a:latin typeface="+mj-lt"/>
              </a:rPr>
              <a:t>Argentina cuenta con alrededor de 1,2 millones de </a:t>
            </a:r>
            <a:r>
              <a:rPr lang="es-UY" sz="2400" dirty="0" smtClean="0">
                <a:latin typeface="+mj-lt"/>
              </a:rPr>
              <a:t>hectáreas </a:t>
            </a:r>
            <a:r>
              <a:rPr lang="es-UY" sz="2400" dirty="0">
                <a:latin typeface="+mj-lt"/>
              </a:rPr>
              <a:t>de bosques cultivados, de los cuales </a:t>
            </a:r>
            <a:r>
              <a:rPr lang="es-UY" sz="2400" dirty="0" smtClean="0">
                <a:latin typeface="+mj-lt"/>
              </a:rPr>
              <a:t>corresponde</a:t>
            </a:r>
          </a:p>
          <a:p>
            <a:pPr marL="0" indent="0" algn="just">
              <a:buNone/>
            </a:pPr>
            <a:endParaRPr lang="es-UY" sz="2400" dirty="0" smtClean="0">
              <a:latin typeface="+mj-lt"/>
            </a:endParaRPr>
          </a:p>
          <a:p>
            <a:pPr marL="0" indent="0" algn="just">
              <a:buNone/>
            </a:pPr>
            <a:endParaRPr lang="es-UY" sz="2400" dirty="0">
              <a:latin typeface="+mj-lt"/>
            </a:endParaRPr>
          </a:p>
          <a:p>
            <a:pPr marL="0" indent="0" algn="just">
              <a:buNone/>
            </a:pPr>
            <a:endParaRPr lang="es-UY" sz="2400" dirty="0" smtClean="0">
              <a:latin typeface="+mj-lt"/>
            </a:endParaRPr>
          </a:p>
          <a:p>
            <a:pPr marL="0" indent="0" algn="just">
              <a:buNone/>
            </a:pPr>
            <a:endParaRPr lang="es-UY" sz="2400" dirty="0">
              <a:latin typeface="+mj-lt"/>
            </a:endParaRPr>
          </a:p>
          <a:p>
            <a:pPr marL="0" indent="0" algn="just">
              <a:buNone/>
            </a:pPr>
            <a:endParaRPr lang="es-UY" sz="2400" dirty="0" smtClean="0">
              <a:latin typeface="+mj-lt"/>
            </a:endParaRPr>
          </a:p>
          <a:p>
            <a:pPr marL="0" indent="0" algn="just">
              <a:buNone/>
            </a:pPr>
            <a:endParaRPr lang="es-UY" sz="2400" dirty="0">
              <a:latin typeface="+mj-lt"/>
            </a:endParaRPr>
          </a:p>
          <a:p>
            <a:pPr marL="0" indent="0" algn="just">
              <a:buNone/>
            </a:pPr>
            <a:endParaRPr lang="es-UY" sz="2400" dirty="0" smtClean="0">
              <a:latin typeface="+mj-lt"/>
            </a:endParaRPr>
          </a:p>
          <a:p>
            <a:pPr marL="0" indent="0" algn="just">
              <a:buNone/>
            </a:pPr>
            <a:endParaRPr lang="es-UY" sz="1000" dirty="0" smtClean="0">
              <a:latin typeface="+mj-lt"/>
            </a:endParaRPr>
          </a:p>
          <a:p>
            <a:pPr marL="0" indent="0" algn="just">
              <a:buNone/>
            </a:pPr>
            <a:r>
              <a:rPr lang="es-UY" sz="2400" dirty="0" smtClean="0">
                <a:latin typeface="+mj-lt"/>
              </a:rPr>
              <a:t>El </a:t>
            </a:r>
            <a:r>
              <a:rPr lang="es-UY" sz="2400" dirty="0">
                <a:latin typeface="+mj-lt"/>
              </a:rPr>
              <a:t>80% de estas plantaciones se encuentra en la Región </a:t>
            </a:r>
            <a:r>
              <a:rPr lang="es-UY" sz="2400" dirty="0" smtClean="0">
                <a:latin typeface="+mj-lt"/>
              </a:rPr>
              <a:t>Mesopotámica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193494821"/>
              </p:ext>
            </p:extLst>
          </p:nvPr>
        </p:nvGraphicFramePr>
        <p:xfrm>
          <a:off x="1403648" y="2492896"/>
          <a:ext cx="626469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34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02229"/>
              </p:ext>
            </p:extLst>
          </p:nvPr>
        </p:nvGraphicFramePr>
        <p:xfrm>
          <a:off x="899592" y="2924944"/>
          <a:ext cx="6984776" cy="316835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56513"/>
                <a:gridCol w="959712"/>
                <a:gridCol w="864096"/>
                <a:gridCol w="792088"/>
                <a:gridCol w="864096"/>
                <a:gridCol w="864096"/>
                <a:gridCol w="792087"/>
                <a:gridCol w="792088"/>
              </a:tblGrid>
              <a:tr h="3600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noProof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Tensión de rotura a flexión (150</a:t>
                      </a:r>
                      <a:r>
                        <a:rPr lang="es-UY" sz="1400" baseline="0" noProof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mm)</a:t>
                      </a:r>
                      <a:endParaRPr lang="es-UY" sz="1400" noProof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</a:tr>
              <a:tr h="7920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j-lt"/>
                        </a:rPr>
                        <a:t>Muestra promedio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j-lt"/>
                        </a:rPr>
                        <a:t>Muestra 1 (%)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j-lt"/>
                        </a:rPr>
                        <a:t>Muestra 2 (%)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j-lt"/>
                        </a:rPr>
                        <a:t>Muestra 3 (%)</a:t>
                      </a:r>
                      <a:endParaRPr lang="en-US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Total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32,7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28,3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13 %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38,1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17 %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31,6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UY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3 %</a:t>
                      </a:r>
                      <a:endParaRPr kumimoji="0" lang="es-UY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Sin médula</a:t>
                      </a:r>
                      <a:r>
                        <a:rPr lang="es-ES" sz="1400" baseline="0" dirty="0" smtClean="0">
                          <a:effectLst/>
                          <a:latin typeface="+mj-lt"/>
                        </a:rPr>
                        <a:t> 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34,4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30,1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13 %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39,4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15 %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j-lt"/>
                        </a:rPr>
                        <a:t>33,7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UY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2 %</a:t>
                      </a:r>
                      <a:endParaRPr kumimoji="0" lang="es-UY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Con </a:t>
                      </a:r>
                      <a:r>
                        <a:rPr lang="es-UY" sz="1400" noProof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médula</a:t>
                      </a:r>
                      <a:endParaRPr lang="es-UY" sz="1400" noProof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29,8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23,2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22 %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37,1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24 %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29,2</a:t>
                      </a:r>
                      <a:endParaRPr lang="en-US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UY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2 %</a:t>
                      </a:r>
                      <a:endParaRPr kumimoji="0" lang="es-UY" sz="1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R</a:t>
            </a:r>
            <a:r>
              <a:rPr lang="es-UY" sz="2800" b="1" dirty="0" smtClean="0">
                <a:solidFill>
                  <a:srgbClr val="2DC5E3"/>
                </a:solidFill>
              </a:rPr>
              <a:t>esultados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/>
          <a:lstStyle/>
          <a:p>
            <a:pPr marL="393192" lvl="1" indent="0" algn="just">
              <a:lnSpc>
                <a:spcPct val="150000"/>
              </a:lnSpc>
              <a:buNone/>
            </a:pPr>
            <a:endParaRPr lang="es-ES" sz="1400" dirty="0" smtClean="0">
              <a:latin typeface="+mj-lt"/>
            </a:endParaRPr>
          </a:p>
          <a:p>
            <a:pPr marL="393192" lvl="1" indent="0" algn="just">
              <a:lnSpc>
                <a:spcPct val="150000"/>
              </a:lnSpc>
              <a:buNone/>
            </a:pPr>
            <a:endParaRPr lang="es-ES" sz="1000" dirty="0" smtClean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ES" dirty="0">
                <a:latin typeface="+mj-lt"/>
              </a:rPr>
              <a:t>Análisis referido al objetivo 3</a:t>
            </a: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>
              <a:latin typeface="+mj-lt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3892116" y="5577780"/>
            <a:ext cx="504056" cy="299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7" name="6 Elipse"/>
          <p:cNvSpPr/>
          <p:nvPr/>
        </p:nvSpPr>
        <p:spPr>
          <a:xfrm>
            <a:off x="5580112" y="5580434"/>
            <a:ext cx="504056" cy="299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492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Conclusiones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/>
          <a:lstStyle/>
          <a:p>
            <a:pPr algn="just"/>
            <a:r>
              <a:rPr lang="es-ES" sz="2400" dirty="0">
                <a:latin typeface="+mj-lt"/>
              </a:rPr>
              <a:t>Conclusiones referidas al objetivo </a:t>
            </a:r>
            <a:r>
              <a:rPr lang="es-ES" sz="2400" dirty="0" smtClean="0">
                <a:latin typeface="+mj-lt"/>
              </a:rPr>
              <a:t>1</a:t>
            </a: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lvl="1" algn="just">
              <a:buClr>
                <a:srgbClr val="7BB9CF"/>
              </a:buClr>
            </a:pPr>
            <a:r>
              <a:rPr lang="es-ES" sz="2300" dirty="0" smtClean="0">
                <a:latin typeface="+mj-lt"/>
              </a:rPr>
              <a:t>Los </a:t>
            </a:r>
            <a:r>
              <a:rPr lang="es-ES" sz="2300" dirty="0">
                <a:latin typeface="+mj-lt"/>
              </a:rPr>
              <a:t>valores de diseño de referencia adoptados por </a:t>
            </a:r>
            <a:r>
              <a:rPr lang="es-ES" sz="2300" dirty="0" smtClean="0">
                <a:latin typeface="+mj-lt"/>
              </a:rPr>
              <a:t>el CIRSOC 601 </a:t>
            </a:r>
            <a:r>
              <a:rPr lang="es-ES" sz="2300" dirty="0">
                <a:latin typeface="+mj-lt"/>
              </a:rPr>
              <a:t>son adecuados para propósitos prácticos relacionados al cálculo estructural. </a:t>
            </a:r>
            <a:endParaRPr lang="es-ES" sz="2300" dirty="0" smtClean="0">
              <a:latin typeface="+mj-lt"/>
            </a:endParaRPr>
          </a:p>
          <a:p>
            <a:pPr marL="0" indent="0" algn="just">
              <a:buNone/>
            </a:pPr>
            <a:endParaRPr lang="es-E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21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Conclusiones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/>
          <a:lstStyle/>
          <a:p>
            <a:pPr algn="just"/>
            <a:r>
              <a:rPr lang="es-ES" sz="2400" dirty="0">
                <a:latin typeface="+mj-lt"/>
              </a:rPr>
              <a:t>Conclusiones referidas al objetivo </a:t>
            </a:r>
            <a:r>
              <a:rPr lang="es-ES" sz="2400" dirty="0" smtClean="0">
                <a:latin typeface="+mj-lt"/>
              </a:rPr>
              <a:t>2</a:t>
            </a: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lvl="1" algn="just">
              <a:buClr>
                <a:srgbClr val="7BB9CF"/>
              </a:buClr>
            </a:pPr>
            <a:r>
              <a:rPr lang="es-ES" sz="2200" dirty="0" smtClean="0">
                <a:latin typeface="+mj-lt"/>
              </a:rPr>
              <a:t>Los </a:t>
            </a:r>
            <a:r>
              <a:rPr lang="es-ES" sz="2200" dirty="0">
                <a:latin typeface="+mj-lt"/>
              </a:rPr>
              <a:t>resultados del análisis estadístico, aplicados a los valores de la resistencia y del módulo de </a:t>
            </a:r>
            <a:r>
              <a:rPr lang="es-ES" sz="2200" dirty="0" smtClean="0">
                <a:latin typeface="+mj-lt"/>
              </a:rPr>
              <a:t>elasticidad</a:t>
            </a:r>
            <a:r>
              <a:rPr lang="es-ES" sz="2200" dirty="0">
                <a:latin typeface="+mj-lt"/>
              </a:rPr>
              <a:t>es confirman que </a:t>
            </a:r>
            <a:r>
              <a:rPr lang="es-ES" sz="2200" dirty="0" smtClean="0">
                <a:latin typeface="+mj-lt"/>
              </a:rPr>
              <a:t>es razonable </a:t>
            </a:r>
            <a:r>
              <a:rPr lang="es-ES" sz="2200" dirty="0">
                <a:latin typeface="+mj-lt"/>
              </a:rPr>
              <a:t>la </a:t>
            </a:r>
            <a:r>
              <a:rPr lang="es-ES" sz="2200" dirty="0" smtClean="0">
                <a:latin typeface="+mj-lt"/>
              </a:rPr>
              <a:t>práctica de </a:t>
            </a:r>
            <a:r>
              <a:rPr lang="es-ES" sz="2200" dirty="0">
                <a:latin typeface="+mj-lt"/>
              </a:rPr>
              <a:t>emplear ambas especies como un </a:t>
            </a:r>
            <a:r>
              <a:rPr lang="es-ES" sz="2200" dirty="0" smtClean="0">
                <a:latin typeface="+mj-lt"/>
              </a:rPr>
              <a:t>conjunto.</a:t>
            </a:r>
          </a:p>
          <a:p>
            <a:pPr lvl="1" algn="just">
              <a:buClr>
                <a:srgbClr val="7BB9CF"/>
              </a:buClr>
            </a:pPr>
            <a:endParaRPr lang="es-ES" sz="2200" dirty="0">
              <a:latin typeface="+mj-lt"/>
            </a:endParaRPr>
          </a:p>
          <a:p>
            <a:pPr lvl="1" algn="just">
              <a:buClr>
                <a:srgbClr val="7BB9CF"/>
              </a:buClr>
            </a:pPr>
            <a:r>
              <a:rPr lang="es-ES" sz="2200" dirty="0" smtClean="0">
                <a:latin typeface="+mj-lt"/>
              </a:rPr>
              <a:t>En </a:t>
            </a:r>
            <a:r>
              <a:rPr lang="es-ES" sz="2200" dirty="0">
                <a:latin typeface="+mj-lt"/>
              </a:rPr>
              <a:t>cuanto a la densidad aparente debe rechazarse la hipótesis de la igualdad entre </a:t>
            </a:r>
            <a:r>
              <a:rPr lang="es-ES" sz="2200" dirty="0" smtClean="0">
                <a:latin typeface="+mj-lt"/>
              </a:rPr>
              <a:t>ambas</a:t>
            </a:r>
            <a:r>
              <a:rPr lang="es-ES" sz="2200" i="1" dirty="0" smtClean="0">
                <a:latin typeface="+mj-lt"/>
              </a:rPr>
              <a:t>.</a:t>
            </a:r>
            <a:endParaRPr lang="en-US" sz="2200" dirty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81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Conclusiones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/>
          <a:lstStyle/>
          <a:p>
            <a:pPr algn="just"/>
            <a:r>
              <a:rPr lang="es-ES" sz="2400" dirty="0">
                <a:latin typeface="+mj-lt"/>
              </a:rPr>
              <a:t>Conclusiones referidas al objetivo </a:t>
            </a:r>
            <a:r>
              <a:rPr lang="es-ES" sz="2400" dirty="0" smtClean="0">
                <a:latin typeface="+mj-lt"/>
              </a:rPr>
              <a:t>3</a:t>
            </a:r>
            <a:endParaRPr lang="es-ES" sz="2400" dirty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lvl="1" algn="just">
              <a:buClr>
                <a:srgbClr val="7BB9CF"/>
              </a:buClr>
            </a:pPr>
            <a:r>
              <a:rPr lang="es-ES" sz="2200" dirty="0">
                <a:latin typeface="+mj-lt"/>
              </a:rPr>
              <a:t>L</a:t>
            </a:r>
            <a:r>
              <a:rPr lang="es-ES" sz="2200" dirty="0" smtClean="0">
                <a:latin typeface="+mj-lt"/>
              </a:rPr>
              <a:t>os </a:t>
            </a:r>
            <a:r>
              <a:rPr lang="es-ES" sz="2200" dirty="0">
                <a:latin typeface="+mj-lt"/>
              </a:rPr>
              <a:t>resultados obtenidos no invalidan el criterio adoptado por la norma IRAM </a:t>
            </a:r>
            <a:r>
              <a:rPr lang="es-ES" sz="2200" dirty="0" smtClean="0">
                <a:latin typeface="+mj-lt"/>
              </a:rPr>
              <a:t>9664 y </a:t>
            </a:r>
            <a:r>
              <a:rPr lang="es-ES" sz="2200" dirty="0">
                <a:latin typeface="+mj-lt"/>
              </a:rPr>
              <a:t>el Reglamento CIRSOC </a:t>
            </a:r>
            <a:r>
              <a:rPr lang="es-ES" sz="2200" dirty="0" smtClean="0">
                <a:latin typeface="+mj-lt"/>
              </a:rPr>
              <a:t>601.</a:t>
            </a:r>
            <a:endParaRPr lang="en-US" sz="2200" dirty="0">
              <a:latin typeface="+mj-lt"/>
            </a:endParaRP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62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Conclusiones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/>
          <a:lstStyle/>
          <a:p>
            <a:pPr algn="just"/>
            <a:endParaRPr lang="es-ES" sz="2400" dirty="0" smtClean="0">
              <a:latin typeface="+mj-lt"/>
            </a:endParaRPr>
          </a:p>
          <a:p>
            <a:pPr algn="just"/>
            <a:endParaRPr lang="es-ES" sz="500" dirty="0">
              <a:latin typeface="+mj-lt"/>
            </a:endParaRPr>
          </a:p>
          <a:p>
            <a:pPr algn="just"/>
            <a:r>
              <a:rPr lang="es-ES" sz="2400" dirty="0" smtClean="0">
                <a:latin typeface="+mj-lt"/>
              </a:rPr>
              <a:t>Otras conclusiones</a:t>
            </a:r>
          </a:p>
          <a:p>
            <a:pPr marL="0" indent="0" algn="just">
              <a:buNone/>
            </a:pPr>
            <a:endParaRPr lang="es-ES" sz="1400" dirty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  <a:buFont typeface="Wingdings" pitchFamily="2" charset="2"/>
              <a:buChar char="Ø"/>
            </a:pPr>
            <a:r>
              <a:rPr lang="es-ES" sz="2200" dirty="0">
                <a:latin typeface="+mj-lt"/>
              </a:rPr>
              <a:t>R</a:t>
            </a:r>
            <a:r>
              <a:rPr lang="es-ES" sz="2200" dirty="0" smtClean="0">
                <a:latin typeface="+mj-lt"/>
              </a:rPr>
              <a:t>eferidas </a:t>
            </a:r>
            <a:r>
              <a:rPr lang="es-ES" sz="2200" dirty="0">
                <a:latin typeface="+mj-lt"/>
              </a:rPr>
              <a:t>a la presencia de los principales parámetros </a:t>
            </a:r>
            <a:r>
              <a:rPr lang="es-ES" sz="2200" dirty="0" smtClean="0">
                <a:latin typeface="+mj-lt"/>
              </a:rPr>
              <a:t>visuales </a:t>
            </a:r>
          </a:p>
          <a:p>
            <a:pPr lvl="2" algn="just">
              <a:lnSpc>
                <a:spcPct val="150000"/>
              </a:lnSpc>
              <a:buClr>
                <a:srgbClr val="7BB9CF"/>
              </a:buClr>
            </a:pPr>
            <a:r>
              <a:rPr lang="es-UY" sz="2000" dirty="0">
                <a:latin typeface="+mj-lt"/>
              </a:rPr>
              <a:t>Presencia de médula</a:t>
            </a:r>
          </a:p>
          <a:p>
            <a:pPr lvl="2" algn="just">
              <a:lnSpc>
                <a:spcPct val="150000"/>
              </a:lnSpc>
              <a:buClr>
                <a:srgbClr val="7BB9CF"/>
              </a:buClr>
            </a:pPr>
            <a:r>
              <a:rPr lang="es-UY" sz="2000" dirty="0" smtClean="0">
                <a:latin typeface="+mj-lt"/>
              </a:rPr>
              <a:t>Nudosidad</a:t>
            </a:r>
          </a:p>
          <a:p>
            <a:pPr lvl="2" algn="just">
              <a:lnSpc>
                <a:spcPct val="150000"/>
              </a:lnSpc>
              <a:buClr>
                <a:srgbClr val="7BB9CF"/>
              </a:buClr>
            </a:pPr>
            <a:r>
              <a:rPr lang="es-UY" sz="2000" dirty="0" smtClean="0">
                <a:latin typeface="+mj-lt"/>
              </a:rPr>
              <a:t>Anillos de crecimiento</a:t>
            </a:r>
          </a:p>
          <a:p>
            <a:pPr marL="667512" lvl="2" indent="0" algn="just">
              <a:lnSpc>
                <a:spcPct val="150000"/>
              </a:lnSpc>
              <a:buClr>
                <a:srgbClr val="7BB9CF"/>
              </a:buClr>
              <a:buNone/>
            </a:pPr>
            <a:endParaRPr lang="en-US" sz="2000" dirty="0">
              <a:latin typeface="+mj-lt"/>
            </a:endParaRPr>
          </a:p>
          <a:p>
            <a:pPr lvl="1" algn="just">
              <a:lnSpc>
                <a:spcPct val="150000"/>
              </a:lnSpc>
              <a:buClr>
                <a:srgbClr val="7BB9CF"/>
              </a:buClr>
              <a:buFont typeface="Wingdings" pitchFamily="2" charset="2"/>
              <a:buChar char="Ø"/>
            </a:pPr>
            <a:r>
              <a:rPr lang="es-ES" sz="2200" dirty="0">
                <a:latin typeface="+mj-lt"/>
              </a:rPr>
              <a:t>R</a:t>
            </a:r>
            <a:r>
              <a:rPr lang="es-ES" sz="2200" dirty="0" smtClean="0">
                <a:latin typeface="+mj-lt"/>
              </a:rPr>
              <a:t>eferidas </a:t>
            </a:r>
            <a:r>
              <a:rPr lang="es-ES" sz="2200" dirty="0">
                <a:latin typeface="+mj-lt"/>
              </a:rPr>
              <a:t>a la experiencia que significó la realización del proyecto final</a:t>
            </a:r>
          </a:p>
          <a:p>
            <a:pPr marL="0" indent="0" algn="just">
              <a:buNone/>
            </a:pPr>
            <a:endParaRPr lang="es-ES" sz="2400" dirty="0" smtClean="0">
              <a:latin typeface="+mj-lt"/>
            </a:endParaRPr>
          </a:p>
          <a:p>
            <a:pPr marL="0" indent="0" algn="just">
              <a:buNone/>
            </a:pPr>
            <a:endParaRPr lang="es-E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139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 smtClean="0">
                <a:solidFill>
                  <a:srgbClr val="2DC5E3"/>
                </a:solidFill>
              </a:rPr>
              <a:t>Agradecimientos</a:t>
            </a:r>
            <a:endParaRPr lang="en-US" sz="2800" dirty="0"/>
          </a:p>
        </p:txBody>
      </p:sp>
      <p:sp>
        <p:nvSpPr>
          <p:cNvPr id="3" name="2 Rectángulo"/>
          <p:cNvSpPr/>
          <p:nvPr/>
        </p:nvSpPr>
        <p:spPr>
          <a:xfrm>
            <a:off x="344240" y="1772816"/>
            <a:ext cx="84249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200000"/>
              </a:lnSpc>
              <a:buClr>
                <a:srgbClr val="7BB9CF"/>
              </a:buClr>
              <a:buFont typeface="Arial" pitchFamily="34" charset="0"/>
              <a:buChar char="•"/>
            </a:pPr>
            <a:r>
              <a:rPr lang="es-UY" sz="2000" dirty="0" smtClean="0">
                <a:latin typeface="+mj-lt"/>
              </a:rPr>
              <a:t>Dr. Ing. Juan Carlos </a:t>
            </a:r>
            <a:r>
              <a:rPr lang="es-UY" sz="2000" dirty="0" err="1" smtClean="0">
                <a:latin typeface="+mj-lt"/>
              </a:rPr>
              <a:t>Piter</a:t>
            </a:r>
            <a:endParaRPr lang="es-UY" sz="2000" dirty="0" smtClean="0">
              <a:latin typeface="+mj-lt"/>
            </a:endParaRPr>
          </a:p>
          <a:p>
            <a:pPr marL="800100" lvl="1" indent="-342900" algn="just">
              <a:lnSpc>
                <a:spcPct val="200000"/>
              </a:lnSpc>
              <a:buClr>
                <a:srgbClr val="7BB9CF"/>
              </a:buClr>
              <a:buFont typeface="Arial" pitchFamily="34" charset="0"/>
              <a:buChar char="•"/>
            </a:pPr>
            <a:r>
              <a:rPr lang="es-UY" sz="2000" dirty="0" smtClean="0">
                <a:latin typeface="+mj-lt"/>
              </a:rPr>
              <a:t>Ing. Pamela </a:t>
            </a:r>
            <a:r>
              <a:rPr lang="es-UY" sz="2000" dirty="0" smtClean="0">
                <a:latin typeface="+mj-lt"/>
              </a:rPr>
              <a:t>Y. </a:t>
            </a:r>
            <a:r>
              <a:rPr lang="es-UY" sz="2000" dirty="0" err="1" smtClean="0">
                <a:latin typeface="+mj-lt"/>
              </a:rPr>
              <a:t>Fank</a:t>
            </a:r>
            <a:endParaRPr lang="es-UY" sz="2000" dirty="0" smtClean="0">
              <a:latin typeface="+mj-lt"/>
            </a:endParaRPr>
          </a:p>
          <a:p>
            <a:pPr marL="800100" lvl="1" indent="-342900" algn="just">
              <a:lnSpc>
                <a:spcPct val="200000"/>
              </a:lnSpc>
              <a:buClr>
                <a:srgbClr val="7BB9CF"/>
              </a:buClr>
              <a:buFont typeface="Arial" pitchFamily="34" charset="0"/>
              <a:buChar char="•"/>
            </a:pPr>
            <a:r>
              <a:rPr lang="es-UY" sz="2000" dirty="0" smtClean="0">
                <a:latin typeface="+mj-lt"/>
              </a:rPr>
              <a:t>Grupo de Investigación de Madera GEMA</a:t>
            </a:r>
            <a:endParaRPr lang="es-UY" sz="2000" dirty="0">
              <a:latin typeface="+mj-lt"/>
            </a:endParaRPr>
          </a:p>
          <a:p>
            <a:pPr marL="800100" lvl="1" indent="-342900" algn="just">
              <a:lnSpc>
                <a:spcPct val="200000"/>
              </a:lnSpc>
              <a:buClr>
                <a:srgbClr val="7BB9CF"/>
              </a:buClr>
              <a:buFont typeface="Arial" pitchFamily="34" charset="0"/>
              <a:buChar char="•"/>
            </a:pPr>
            <a:r>
              <a:rPr lang="es-UY" sz="2000" dirty="0" smtClean="0">
                <a:latin typeface="+mj-lt"/>
              </a:rPr>
              <a:t>Docentes de la cátedra</a:t>
            </a:r>
          </a:p>
          <a:p>
            <a:pPr marL="800100" lvl="1" indent="-342900" algn="just">
              <a:lnSpc>
                <a:spcPct val="200000"/>
              </a:lnSpc>
              <a:buClr>
                <a:srgbClr val="7BB9CF"/>
              </a:buClr>
              <a:buFont typeface="Arial" pitchFamily="34" charset="0"/>
              <a:buChar char="•"/>
            </a:pPr>
            <a:r>
              <a:rPr lang="es-UY" sz="2000" dirty="0" smtClean="0">
                <a:latin typeface="+mj-lt"/>
              </a:rPr>
              <a:t>Facultad Regional Concepción del Uruguay</a:t>
            </a:r>
          </a:p>
          <a:p>
            <a:pPr marL="800100" lvl="1" indent="-342900" algn="just">
              <a:lnSpc>
                <a:spcPct val="200000"/>
              </a:lnSpc>
              <a:buClr>
                <a:srgbClr val="7BB9CF"/>
              </a:buClr>
              <a:buFont typeface="Arial" pitchFamily="34" charset="0"/>
              <a:buChar char="•"/>
            </a:pPr>
            <a:r>
              <a:rPr lang="es-UY" sz="2000" dirty="0" smtClean="0">
                <a:latin typeface="+mj-lt"/>
              </a:rPr>
              <a:t>Familiares y amigos</a:t>
            </a:r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endParaRPr lang="es-UY" sz="2000" dirty="0" smtClean="0"/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endParaRPr lang="es-UY" sz="1600" dirty="0" smtClean="0"/>
          </a:p>
          <a:p>
            <a:pPr lvl="1" algn="just">
              <a:lnSpc>
                <a:spcPct val="150000"/>
              </a:lnSpc>
              <a:buClr>
                <a:srgbClr val="7BB9CF"/>
              </a:buClr>
            </a:pPr>
            <a:r>
              <a:rPr lang="es-UY" sz="2000" dirty="0"/>
              <a:t> </a:t>
            </a:r>
            <a:r>
              <a:rPr lang="es-UY" sz="2000" dirty="0" smtClean="0"/>
              <a:t>                                                                                                 </a:t>
            </a:r>
            <a:r>
              <a:rPr lang="es-UY" sz="2000" dirty="0" smtClean="0">
                <a:solidFill>
                  <a:srgbClr val="2DC5E3"/>
                </a:solidFill>
              </a:rPr>
              <a:t>GRACIAS!!</a:t>
            </a:r>
          </a:p>
        </p:txBody>
      </p:sp>
    </p:spTree>
    <p:extLst>
      <p:ext uri="{BB962C8B-B14F-4D97-AF65-F5344CB8AC3E}">
        <p14:creationId xmlns:p14="http://schemas.microsoft.com/office/powerpoint/2010/main" val="17433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296144"/>
          </a:xfrm>
        </p:spPr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es-UY" sz="2800" b="1" kern="1200" dirty="0">
                <a:solidFill>
                  <a:srgbClr val="2DC5E3"/>
                </a:solidFill>
                <a:latin typeface="+mj-lt"/>
              </a:rPr>
              <a:t>Pino en la </a:t>
            </a:r>
            <a:r>
              <a:rPr lang="es-UY" sz="2800" b="1" kern="1200" dirty="0" smtClean="0">
                <a:solidFill>
                  <a:srgbClr val="2DC5E3"/>
                </a:solidFill>
                <a:latin typeface="+mj-lt"/>
              </a:rPr>
              <a:t>Argentina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24651" r="39798" b="8680"/>
          <a:stretch/>
        </p:blipFill>
        <p:spPr bwMode="auto">
          <a:xfrm>
            <a:off x="179512" y="1700808"/>
            <a:ext cx="4248472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178409"/>
              </p:ext>
            </p:extLst>
          </p:nvPr>
        </p:nvGraphicFramePr>
        <p:xfrm>
          <a:off x="4788024" y="1916832"/>
          <a:ext cx="3996951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32317"/>
                <a:gridCol w="1332317"/>
                <a:gridCol w="1332317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s-ES" noProof="0" smtClean="0">
                          <a:latin typeface="+mj-lt"/>
                        </a:rPr>
                        <a:t>Género</a:t>
                      </a:r>
                      <a:endParaRPr lang="es-ES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smtClean="0">
                          <a:latin typeface="+mj-lt"/>
                        </a:rPr>
                        <a:t>Sup. (ha)</a:t>
                      </a:r>
                      <a:endParaRPr lang="es-ES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smtClean="0">
                          <a:latin typeface="+mj-lt"/>
                        </a:rPr>
                        <a:t>%</a:t>
                      </a:r>
                      <a:endParaRPr lang="es-ES" noProof="0">
                        <a:latin typeface="+mj-lt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s-ES" i="1" noProof="0" smtClean="0">
                          <a:latin typeface="+mj-lt"/>
                        </a:rPr>
                        <a:t>Pinus</a:t>
                      </a:r>
                      <a:endParaRPr lang="es-ES" i="1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smtClean="0">
                          <a:latin typeface="+mj-lt"/>
                        </a:rPr>
                        <a:t>302.383</a:t>
                      </a:r>
                      <a:endParaRPr lang="es-ES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smtClean="0">
                          <a:latin typeface="+mj-lt"/>
                        </a:rPr>
                        <a:t>82,81</a:t>
                      </a:r>
                      <a:endParaRPr lang="es-ES" noProof="0">
                        <a:latin typeface="+mj-lt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s-ES" i="1" noProof="0" smtClean="0">
                          <a:latin typeface="+mj-lt"/>
                        </a:rPr>
                        <a:t>Eucalyptus</a:t>
                      </a:r>
                      <a:endParaRPr lang="es-ES" i="1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smtClean="0">
                          <a:latin typeface="+mj-lt"/>
                        </a:rPr>
                        <a:t>25.157</a:t>
                      </a:r>
                      <a:endParaRPr lang="es-ES" noProof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 smtClean="0">
                          <a:latin typeface="+mj-lt"/>
                        </a:rPr>
                        <a:t>6,89</a:t>
                      </a:r>
                      <a:endParaRPr lang="es-ES" noProof="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4 Imagen" descr="C:\Users\Usuario\Desktop\au 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r="9476"/>
          <a:stretch/>
        </p:blipFill>
        <p:spPr bwMode="auto">
          <a:xfrm>
            <a:off x="4788024" y="3789040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5 Marcador de contenido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t="24651" r="39798" b="8680"/>
          <a:stretch/>
        </p:blipFill>
        <p:spPr bwMode="auto">
          <a:xfrm>
            <a:off x="179512" y="1748676"/>
            <a:ext cx="4248472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03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10376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s-UY" sz="2800" b="1" kern="1200" dirty="0" smtClean="0">
                <a:solidFill>
                  <a:srgbClr val="2DC5E3"/>
                </a:solidFill>
                <a:latin typeface="+mj-lt"/>
              </a:rPr>
              <a:t>Objetivos</a:t>
            </a:r>
            <a:r>
              <a:rPr lang="en-US" sz="1400" dirty="0"/>
              <a:t/>
            </a:r>
            <a:br>
              <a:rPr lang="en-US" sz="1400" dirty="0"/>
            </a:b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89448"/>
            <a:ext cx="8568952" cy="4707904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s-UY" sz="3300" dirty="0">
                <a:latin typeface="+mj-lt"/>
              </a:rPr>
              <a:t>Comprobar los valores de diseño de referencia provistos en el Suplemento 1 del </a:t>
            </a:r>
            <a:r>
              <a:rPr lang="es-UY" sz="3300" dirty="0" smtClean="0">
                <a:latin typeface="+mj-lt"/>
              </a:rPr>
              <a:t>CIRSOC 601 </a:t>
            </a:r>
            <a:r>
              <a:rPr lang="es-UY" sz="3300" dirty="0">
                <a:latin typeface="+mj-lt"/>
              </a:rPr>
              <a:t>para cada clase resistente del pino </a:t>
            </a:r>
            <a:r>
              <a:rPr lang="es-UY" sz="3300" dirty="0" smtClean="0">
                <a:latin typeface="+mj-lt"/>
              </a:rPr>
              <a:t>resinoso</a:t>
            </a:r>
          </a:p>
          <a:p>
            <a:pPr marL="0" lvl="0" indent="0" algn="just">
              <a:buNone/>
            </a:pPr>
            <a:endParaRPr lang="en-US" sz="3300" dirty="0">
              <a:latin typeface="+mj-lt"/>
            </a:endParaRPr>
          </a:p>
          <a:p>
            <a:pPr lvl="0" algn="just"/>
            <a:r>
              <a:rPr lang="es-UY" sz="3300" dirty="0">
                <a:latin typeface="+mj-lt"/>
              </a:rPr>
              <a:t>Determinar el nivel de significación de la diferencia entre las propiedades mecánicas </a:t>
            </a:r>
            <a:r>
              <a:rPr lang="es-UY" sz="3300" dirty="0" smtClean="0">
                <a:latin typeface="+mj-lt"/>
              </a:rPr>
              <a:t>y </a:t>
            </a:r>
            <a:r>
              <a:rPr lang="es-UY" sz="3300" dirty="0">
                <a:latin typeface="+mj-lt"/>
              </a:rPr>
              <a:t>de la densidad, para la madera aserrada del </a:t>
            </a:r>
            <a:r>
              <a:rPr lang="es-UY" sz="3300" i="1" dirty="0">
                <a:latin typeface="+mj-lt"/>
              </a:rPr>
              <a:t>Pinus taeda</a:t>
            </a:r>
            <a:r>
              <a:rPr lang="es-UY" sz="3300" dirty="0">
                <a:latin typeface="+mj-lt"/>
              </a:rPr>
              <a:t> y de </a:t>
            </a:r>
            <a:r>
              <a:rPr lang="es-UY" sz="3300" i="1" dirty="0">
                <a:latin typeface="+mj-lt"/>
              </a:rPr>
              <a:t>Pinus </a:t>
            </a:r>
            <a:r>
              <a:rPr lang="es-UY" sz="3300" i="1" dirty="0" smtClean="0">
                <a:latin typeface="+mj-lt"/>
              </a:rPr>
              <a:t>elliottii</a:t>
            </a:r>
            <a:endParaRPr lang="en-US" sz="3300" dirty="0">
              <a:latin typeface="+mj-lt"/>
            </a:endParaRPr>
          </a:p>
          <a:p>
            <a:pPr marL="0" indent="0" algn="just">
              <a:buNone/>
            </a:pPr>
            <a:endParaRPr lang="en-US" sz="3300" dirty="0">
              <a:latin typeface="+mj-lt"/>
            </a:endParaRPr>
          </a:p>
          <a:p>
            <a:pPr lvl="0" algn="just"/>
            <a:r>
              <a:rPr lang="es-UY" sz="3300" dirty="0">
                <a:latin typeface="+mj-lt"/>
              </a:rPr>
              <a:t>Analizar si la ecuación adoptada por el Reglamento CIRSOC </a:t>
            </a:r>
            <a:r>
              <a:rPr lang="es-UY" sz="3300" dirty="0" smtClean="0">
                <a:latin typeface="+mj-lt"/>
              </a:rPr>
              <a:t>601 (</a:t>
            </a:r>
            <a:r>
              <a:rPr lang="es-UY" sz="3300" dirty="0">
                <a:latin typeface="+mj-lt"/>
              </a:rPr>
              <a:t>C</a:t>
            </a:r>
            <a:r>
              <a:rPr lang="es-UY" sz="3300" baseline="-25000" dirty="0">
                <a:latin typeface="+mj-lt"/>
              </a:rPr>
              <a:t>F</a:t>
            </a:r>
            <a:r>
              <a:rPr lang="es-UY" sz="3300" dirty="0">
                <a:latin typeface="+mj-lt"/>
              </a:rPr>
              <a:t> = (150/d)</a:t>
            </a:r>
            <a:r>
              <a:rPr lang="es-UY" sz="3300" baseline="30000" dirty="0">
                <a:latin typeface="+mj-lt"/>
              </a:rPr>
              <a:t>0,2</a:t>
            </a:r>
            <a:r>
              <a:rPr lang="es-UY" sz="3300" dirty="0">
                <a:latin typeface="+mj-lt"/>
              </a:rPr>
              <a:t>) refleja adecuadamente el comportamiento de la madera aserrada de </a:t>
            </a:r>
            <a:r>
              <a:rPr lang="es-UY" sz="3300" i="1" dirty="0">
                <a:latin typeface="+mj-lt"/>
              </a:rPr>
              <a:t>Pinus taeda</a:t>
            </a:r>
            <a:r>
              <a:rPr lang="es-UY" sz="3300" dirty="0">
                <a:latin typeface="+mj-lt"/>
              </a:rPr>
              <a:t> y de </a:t>
            </a:r>
            <a:r>
              <a:rPr lang="es-UY" sz="3300" i="1" dirty="0">
                <a:latin typeface="+mj-lt"/>
              </a:rPr>
              <a:t>Pinus </a:t>
            </a:r>
            <a:r>
              <a:rPr lang="es-UY" sz="3300" i="1" dirty="0" smtClean="0">
                <a:latin typeface="+mj-lt"/>
              </a:rPr>
              <a:t>elliottii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Marco </a:t>
            </a:r>
            <a:r>
              <a:rPr lang="es-UY" sz="2800" b="1" dirty="0" smtClean="0">
                <a:solidFill>
                  <a:srgbClr val="2DC5E3"/>
                </a:solidFill>
              </a:rPr>
              <a:t>Teórico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08720"/>
            <a:ext cx="8373616" cy="5415880"/>
          </a:xfrm>
        </p:spPr>
        <p:txBody>
          <a:bodyPr/>
          <a:lstStyle/>
          <a:p>
            <a:pPr marL="0" indent="0">
              <a:buNone/>
            </a:pPr>
            <a:endParaRPr lang="es-ES" b="1" dirty="0" smtClean="0">
              <a:latin typeface="+mj-lt"/>
            </a:endParaRPr>
          </a:p>
          <a:p>
            <a:pPr marL="342900" lvl="1" indent="-342900">
              <a:lnSpc>
                <a:spcPct val="150000"/>
              </a:lnSpc>
              <a:buClr>
                <a:schemeClr val="accent3"/>
              </a:buClr>
              <a:buSzPct val="95000"/>
            </a:pPr>
            <a:r>
              <a:rPr lang="es-ES" sz="2300" dirty="0">
                <a:latin typeface="+mj-lt"/>
              </a:rPr>
              <a:t>Estructura </a:t>
            </a:r>
            <a:r>
              <a:rPr lang="es-ES" sz="2300" dirty="0" smtClean="0">
                <a:latin typeface="+mj-lt"/>
              </a:rPr>
              <a:t>microscópica</a:t>
            </a:r>
          </a:p>
          <a:p>
            <a:pPr marL="0" lvl="1" indent="0">
              <a:lnSpc>
                <a:spcPct val="150000"/>
              </a:lnSpc>
              <a:buClr>
                <a:schemeClr val="accent3"/>
              </a:buClr>
              <a:buSzPct val="95000"/>
              <a:buNone/>
            </a:pPr>
            <a:endParaRPr lang="es-ES" sz="1200" dirty="0" smtClean="0">
              <a:latin typeface="+mj-lt"/>
            </a:endParaRPr>
          </a:p>
          <a:p>
            <a:pPr marL="342900" lvl="1" indent="-342900">
              <a:lnSpc>
                <a:spcPct val="150000"/>
              </a:lnSpc>
              <a:buClr>
                <a:schemeClr val="accent3"/>
              </a:buClr>
              <a:buSzPct val="95000"/>
            </a:pPr>
            <a:r>
              <a:rPr lang="es-ES" sz="2300" dirty="0" smtClean="0">
                <a:latin typeface="+mj-lt"/>
              </a:rPr>
              <a:t>Estructura </a:t>
            </a:r>
            <a:r>
              <a:rPr lang="es-ES" sz="2300" dirty="0">
                <a:latin typeface="+mj-lt"/>
              </a:rPr>
              <a:t>macroscópica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3 Imagen" descr="Descripción: E:\de internet\hu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36" y="3152314"/>
            <a:ext cx="3960440" cy="2898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5 Conector recto de flecha"/>
          <p:cNvCxnSpPr/>
          <p:nvPr/>
        </p:nvCxnSpPr>
        <p:spPr>
          <a:xfrm>
            <a:off x="5868144" y="3861048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5220072" y="5508104"/>
            <a:ext cx="2088232" cy="9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1778717" y="551723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1761294" y="4353108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7308304" y="3645604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200" dirty="0" smtClean="0">
                <a:latin typeface="+mj-lt"/>
              </a:rPr>
              <a:t>Corteza</a:t>
            </a:r>
            <a:endParaRPr lang="en-US" sz="2200" dirty="0">
              <a:latin typeface="+mj-lt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284764" y="5228618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200" dirty="0" smtClean="0">
                <a:latin typeface="+mj-lt"/>
              </a:rPr>
              <a:t>Albura</a:t>
            </a:r>
            <a:endParaRPr lang="en-US" sz="2200" dirty="0">
              <a:latin typeface="+mj-lt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7173" y="5228619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200" dirty="0" smtClean="0">
                <a:latin typeface="+mj-lt"/>
              </a:rPr>
              <a:t>Médula</a:t>
            </a:r>
            <a:endParaRPr lang="en-US" sz="2200" dirty="0">
              <a:latin typeface="+mj-lt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7457" y="4111807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200" dirty="0" smtClean="0">
                <a:latin typeface="+mj-lt"/>
              </a:rPr>
              <a:t>Duramen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54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Marco Teórico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291264" cy="4695800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>
                <a:latin typeface="+mj-lt"/>
              </a:rPr>
              <a:t>Características de las especies de madera</a:t>
            </a:r>
            <a:endParaRPr lang="es-ES" b="1" dirty="0">
              <a:latin typeface="+mj-lt"/>
            </a:endParaRPr>
          </a:p>
          <a:p>
            <a:pPr marL="0" indent="0">
              <a:buNone/>
            </a:pPr>
            <a:endParaRPr lang="es-ES" dirty="0" smtClean="0"/>
          </a:p>
          <a:p>
            <a:pPr marL="978408" lvl="3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cxnSp>
        <p:nvCxnSpPr>
          <p:cNvPr id="5" name="4 Conector recto"/>
          <p:cNvCxnSpPr>
            <a:stCxn id="7" idx="3"/>
            <a:endCxn id="8" idx="1"/>
          </p:cNvCxnSpPr>
          <p:nvPr/>
        </p:nvCxnSpPr>
        <p:spPr>
          <a:xfrm flipV="1">
            <a:off x="1923119" y="3032956"/>
            <a:ext cx="805962" cy="840334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Rectángulo redondeado"/>
          <p:cNvSpPr/>
          <p:nvPr/>
        </p:nvSpPr>
        <p:spPr>
          <a:xfrm>
            <a:off x="395536" y="3544842"/>
            <a:ext cx="1527583" cy="6568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+mj-lt"/>
              </a:rPr>
              <a:t>Madera</a:t>
            </a:r>
            <a:endParaRPr lang="en-US" sz="2800" dirty="0">
              <a:latin typeface="+mj-lt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729081" y="2780928"/>
            <a:ext cx="196109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dirty="0" smtClean="0">
                <a:latin typeface="+mj-lt"/>
              </a:rPr>
              <a:t>Angiospermas</a:t>
            </a:r>
            <a:endParaRPr lang="es-ES" sz="2200" dirty="0">
              <a:latin typeface="+mj-lt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692041" y="4624961"/>
            <a:ext cx="1998131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dirty="0" smtClean="0">
                <a:latin typeface="+mj-lt"/>
              </a:rPr>
              <a:t>Gimnosperma</a:t>
            </a:r>
            <a:r>
              <a:rPr lang="en-US" sz="2200" dirty="0" smtClean="0">
                <a:latin typeface="+mj-lt"/>
              </a:rPr>
              <a:t>s</a:t>
            </a:r>
            <a:endParaRPr lang="en-US" sz="2200" dirty="0">
              <a:latin typeface="+mj-lt"/>
            </a:endParaRPr>
          </a:p>
        </p:txBody>
      </p:sp>
      <p:cxnSp>
        <p:nvCxnSpPr>
          <p:cNvPr id="10" name="9 Conector recto"/>
          <p:cNvCxnSpPr>
            <a:endCxn id="9" idx="1"/>
          </p:cNvCxnSpPr>
          <p:nvPr/>
        </p:nvCxnSpPr>
        <p:spPr>
          <a:xfrm>
            <a:off x="1923119" y="3873289"/>
            <a:ext cx="768922" cy="1003700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12 Rectángulo redondeado"/>
          <p:cNvSpPr/>
          <p:nvPr/>
        </p:nvSpPr>
        <p:spPr>
          <a:xfrm>
            <a:off x="5148064" y="2780928"/>
            <a:ext cx="1656184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+mj-lt"/>
              </a:rPr>
              <a:t>Frondosas</a:t>
            </a:r>
            <a:endParaRPr lang="es-ES" sz="2000" dirty="0">
              <a:latin typeface="+mj-lt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148064" y="4616441"/>
            <a:ext cx="1656184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+mj-lt"/>
              </a:rPr>
              <a:t>Coníferas</a:t>
            </a:r>
            <a:endParaRPr lang="es-ES" sz="2000" dirty="0">
              <a:latin typeface="+mj-lt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119177" y="4616441"/>
            <a:ext cx="1269247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+mj-lt"/>
              </a:rPr>
              <a:t>Pino</a:t>
            </a:r>
            <a:endParaRPr lang="es-ES" dirty="0">
              <a:latin typeface="+mj-lt"/>
            </a:endParaRPr>
          </a:p>
        </p:txBody>
      </p:sp>
      <p:cxnSp>
        <p:nvCxnSpPr>
          <p:cNvPr id="19" name="18 Conector recto"/>
          <p:cNvCxnSpPr>
            <a:stCxn id="8" idx="3"/>
            <a:endCxn id="13" idx="1"/>
          </p:cNvCxnSpPr>
          <p:nvPr/>
        </p:nvCxnSpPr>
        <p:spPr>
          <a:xfrm>
            <a:off x="4690173" y="3032956"/>
            <a:ext cx="457891" cy="0"/>
          </a:xfrm>
          <a:prstGeom prst="line">
            <a:avLst/>
          </a:prstGeom>
          <a:ln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9" idx="3"/>
            <a:endCxn id="14" idx="1"/>
          </p:cNvCxnSpPr>
          <p:nvPr/>
        </p:nvCxnSpPr>
        <p:spPr>
          <a:xfrm flipV="1">
            <a:off x="4690172" y="4868469"/>
            <a:ext cx="457892" cy="8520"/>
          </a:xfrm>
          <a:prstGeom prst="line">
            <a:avLst/>
          </a:prstGeom>
          <a:ln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29 Conector recto"/>
          <p:cNvCxnSpPr>
            <a:stCxn id="14" idx="3"/>
            <a:endCxn id="15" idx="1"/>
          </p:cNvCxnSpPr>
          <p:nvPr/>
        </p:nvCxnSpPr>
        <p:spPr>
          <a:xfrm>
            <a:off x="6804248" y="4868469"/>
            <a:ext cx="314929" cy="0"/>
          </a:xfrm>
          <a:prstGeom prst="line">
            <a:avLst/>
          </a:prstGeom>
          <a:ln/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C:\Users\Usuario\Desktop\tabler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8" y="4655750"/>
            <a:ext cx="2197247" cy="17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contrachapado_p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10475"/>
            <a:ext cx="1735775" cy="17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uario\Desktop\vigas-madera-laminada-encolada-60686-17751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02" y="2202077"/>
            <a:ext cx="2094879" cy="18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uario\Desktop\pos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72" y="4668523"/>
            <a:ext cx="2265878" cy="16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54" y="2351665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2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Marco Teórico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pPr marL="0" lvl="1" indent="0">
              <a:buClr>
                <a:schemeClr val="accent3"/>
              </a:buClr>
              <a:buSzPct val="95000"/>
              <a:buNone/>
            </a:pPr>
            <a:r>
              <a:rPr lang="es-UY" sz="2600" b="1" dirty="0">
                <a:latin typeface="+mj-lt"/>
              </a:rPr>
              <a:t>Propiedades de la madera</a:t>
            </a:r>
          </a:p>
          <a:p>
            <a:pPr marL="617220" lvl="2" indent="-342900"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endParaRPr lang="es-UY" sz="1200" dirty="0" smtClean="0">
              <a:latin typeface="+mj-lt"/>
            </a:endParaRPr>
          </a:p>
          <a:p>
            <a:pPr marL="617220" lvl="2" indent="-342900">
              <a:lnSpc>
                <a:spcPct val="200000"/>
              </a:lnSpc>
              <a:buClr>
                <a:schemeClr val="accent3"/>
              </a:buClr>
              <a:buSzPct val="95000"/>
              <a:buFont typeface="Arial" pitchFamily="34" charset="0"/>
              <a:buChar char="•"/>
            </a:pPr>
            <a:r>
              <a:rPr lang="es-UY" sz="2400" dirty="0">
                <a:latin typeface="+mj-lt"/>
              </a:rPr>
              <a:t>Características o propiedades anatómicas</a:t>
            </a:r>
            <a:endParaRPr lang="en-US" sz="2400" dirty="0">
              <a:latin typeface="+mj-lt"/>
            </a:endParaRPr>
          </a:p>
          <a:p>
            <a:pPr marL="617220" lvl="2" indent="-342900">
              <a:lnSpc>
                <a:spcPct val="200000"/>
              </a:lnSpc>
              <a:buClr>
                <a:schemeClr val="accent3"/>
              </a:buClr>
              <a:buSzPct val="95000"/>
              <a:buFont typeface="Arial" pitchFamily="34" charset="0"/>
              <a:buChar char="•"/>
            </a:pPr>
            <a:r>
              <a:rPr lang="es-UY" sz="2400" dirty="0">
                <a:latin typeface="+mj-lt"/>
              </a:rPr>
              <a:t>Propiedades químicas</a:t>
            </a:r>
            <a:endParaRPr lang="en-US" sz="2400" dirty="0">
              <a:latin typeface="+mj-lt"/>
            </a:endParaRPr>
          </a:p>
          <a:p>
            <a:pPr marL="617220" lvl="2" indent="-342900">
              <a:lnSpc>
                <a:spcPct val="200000"/>
              </a:lnSpc>
              <a:buClr>
                <a:schemeClr val="accent3"/>
              </a:buClr>
              <a:buSzPct val="95000"/>
              <a:buFont typeface="Arial" pitchFamily="34" charset="0"/>
              <a:buChar char="•"/>
            </a:pPr>
            <a:r>
              <a:rPr lang="es-UY" sz="2400" dirty="0">
                <a:latin typeface="+mj-lt"/>
              </a:rPr>
              <a:t>Propiedades físicas</a:t>
            </a:r>
            <a:endParaRPr lang="en-US" sz="2400" dirty="0">
              <a:latin typeface="+mj-lt"/>
            </a:endParaRPr>
          </a:p>
          <a:p>
            <a:pPr marL="617220" lvl="2" indent="-342900">
              <a:lnSpc>
                <a:spcPct val="200000"/>
              </a:lnSpc>
              <a:buClr>
                <a:schemeClr val="accent3"/>
              </a:buClr>
              <a:buSzPct val="95000"/>
              <a:buFont typeface="Arial" pitchFamily="34" charset="0"/>
              <a:buChar char="•"/>
            </a:pPr>
            <a:r>
              <a:rPr lang="es-UY" sz="2400" dirty="0">
                <a:latin typeface="+mj-lt"/>
              </a:rPr>
              <a:t>Propiedades mecánicas</a:t>
            </a:r>
            <a:endParaRPr lang="en-US" sz="2400" dirty="0">
              <a:latin typeface="+mj-lt"/>
            </a:endParaRPr>
          </a:p>
          <a:p>
            <a:pPr marL="274320" lvl="2" indent="0">
              <a:buClr>
                <a:schemeClr val="accent3"/>
              </a:buClr>
              <a:buSzPct val="95000"/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11560" y="4149080"/>
            <a:ext cx="3816424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6320"/>
          </a:xfrm>
        </p:spPr>
        <p:txBody>
          <a:bodyPr>
            <a:normAutofit/>
          </a:bodyPr>
          <a:lstStyle/>
          <a:p>
            <a:r>
              <a:rPr lang="es-UY" sz="2800" b="1" dirty="0">
                <a:solidFill>
                  <a:srgbClr val="2DC5E3"/>
                </a:solidFill>
              </a:rPr>
              <a:t>Marco Teórico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0"/>
            <a:ext cx="8291264" cy="4695800"/>
          </a:xfrm>
        </p:spPr>
        <p:txBody>
          <a:bodyPr/>
          <a:lstStyle/>
          <a:p>
            <a:pPr marL="0" lvl="3" indent="0">
              <a:buSzPct val="95000"/>
              <a:buNone/>
            </a:pPr>
            <a:r>
              <a:rPr lang="es-UY" sz="2600" b="1" dirty="0" smtClean="0">
                <a:latin typeface="+mj-lt"/>
              </a:rPr>
              <a:t>Determinación de la resistencia y el módulo de elasticidad en flexión</a:t>
            </a:r>
            <a:endParaRPr lang="en-US" sz="2600" b="1" dirty="0" smtClean="0">
              <a:latin typeface="+mj-lt"/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86" y="3212976"/>
            <a:ext cx="6480000" cy="2700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692654" y="6009977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UY" b="1" i="1" dirty="0">
                <a:latin typeface="Calibri"/>
                <a:ea typeface="Calibri"/>
                <a:cs typeface="Times New Roman"/>
              </a:rPr>
              <a:t>Disposición para el ensayo en flexión según IRAM 9663-1.</a:t>
            </a:r>
            <a:endParaRPr lang="en-US" b="1" i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05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2711</TotalTime>
  <Words>1602</Words>
  <Application>Microsoft Office PowerPoint</Application>
  <PresentationFormat>Presentación en pantalla (4:3)</PresentationFormat>
  <Paragraphs>540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Flujo</vt:lpstr>
      <vt:lpstr>Presentación de PowerPoint</vt:lpstr>
      <vt:lpstr>Presentación del problema </vt:lpstr>
      <vt:lpstr>Pino en la Argentina  </vt:lpstr>
      <vt:lpstr>Pino en la Argentina  </vt:lpstr>
      <vt:lpstr>Objetivos </vt:lpstr>
      <vt:lpstr>Marco Teórico</vt:lpstr>
      <vt:lpstr>Marco Teórico</vt:lpstr>
      <vt:lpstr>Marco Teórico</vt:lpstr>
      <vt:lpstr>Marco Teórico</vt:lpstr>
      <vt:lpstr>Marco Teórico</vt:lpstr>
      <vt:lpstr>Marco Teórico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Conclusiones</vt:lpstr>
      <vt:lpstr>Conclusiones</vt:lpstr>
      <vt:lpstr>Conclusiones</vt:lpstr>
      <vt:lpstr>Conclusiones</vt:lpstr>
      <vt:lpstr>Agradecimientos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Madera aserrada de pino resinoso del noreste argentino como material estructural. Análisis de la influencia de la altura de la viga sobre la resistencia a flexión y estudio comparativo del comportamiento mecánico del Pinus taeda y del Pinus elliottii.</dc:title>
  <dc:creator>PC</dc:creator>
  <cp:lastModifiedBy>PC</cp:lastModifiedBy>
  <cp:revision>201</cp:revision>
  <dcterms:created xsi:type="dcterms:W3CDTF">2014-09-09T13:22:05Z</dcterms:created>
  <dcterms:modified xsi:type="dcterms:W3CDTF">2014-10-24T21:52:49Z</dcterms:modified>
</cp:coreProperties>
</file>