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00" r:id="rId5"/>
    <p:sldMasterId id="2147483726" r:id="rId6"/>
    <p:sldMasterId id="2147483765" r:id="rId7"/>
    <p:sldMasterId id="2147483778" r:id="rId8"/>
    <p:sldMasterId id="2147483856" r:id="rId9"/>
  </p:sldMasterIdLst>
  <p:sldIdLst>
    <p:sldId id="256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7" r:id="rId21"/>
  </p:sldIdLst>
  <p:sldSz cx="9144000" cy="5143500" type="screen16x9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6A6D2-5802-4A87-A68D-4E15EA206545}" v="14" dt="2023-09-26T21:52:2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9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;p2"/>
          <p:cNvPicPr/>
          <p:nvPr/>
        </p:nvPicPr>
        <p:blipFill>
          <a:blip r:embed="rId1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AR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3;p3"/>
          <p:cNvPicPr/>
          <p:nvPr/>
        </p:nvPicPr>
        <p:blipFill>
          <a:blip r:embed="rId1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33;p7"/>
          <p:cNvPicPr/>
          <p:nvPr/>
        </p:nvPicPr>
        <p:blipFill>
          <a:blip r:embed="rId1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135;p28"/>
          <p:cNvPicPr/>
          <p:nvPr/>
        </p:nvPicPr>
        <p:blipFill>
          <a:blip r:embed="rId14"/>
          <a:stretch/>
        </p:blipFill>
        <p:spPr>
          <a:xfrm flipH="1">
            <a:off x="72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159;p30"/>
          <p:cNvPicPr/>
          <p:nvPr/>
        </p:nvPicPr>
        <p:blipFill>
          <a:blip r:embed="rId14"/>
          <a:stretch/>
        </p:blipFill>
        <p:spPr>
          <a:xfrm rot="10800000">
            <a:off x="72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174;p31"/>
          <p:cNvPicPr/>
          <p:nvPr/>
        </p:nvPicPr>
        <p:blipFill>
          <a:blip r:embed="rId14"/>
          <a:stretch/>
        </p:blipFill>
        <p:spPr>
          <a:xfrm rot="10800000" flipH="1"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214;p41_0"/>
          <p:cNvSpPr/>
          <p:nvPr/>
        </p:nvSpPr>
        <p:spPr>
          <a:xfrm>
            <a:off x="209520" y="4475520"/>
            <a:ext cx="6730920" cy="46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Concepción del Uruguay, Entre Rios, Argentina </a:t>
            </a:r>
            <a:endParaRPr lang="es-A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28 de Septiembre 2023</a:t>
            </a:r>
            <a:endParaRPr lang="es-AR" sz="1600" b="0" strike="noStrike" spc="-1" dirty="0">
              <a:latin typeface="Arial"/>
            </a:endParaRPr>
          </a:p>
        </p:txBody>
      </p:sp>
      <p:sp>
        <p:nvSpPr>
          <p:cNvPr id="1365" name="Google Shape;215;p41_0"/>
          <p:cNvSpPr/>
          <p:nvPr/>
        </p:nvSpPr>
        <p:spPr>
          <a:xfrm>
            <a:off x="209520" y="90361"/>
            <a:ext cx="8722080" cy="1301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0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GIBD</a:t>
            </a:r>
            <a:endParaRPr lang="es-A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2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Grupo de Investigación en Bases de Datos</a:t>
            </a:r>
            <a:endParaRPr lang="es-AR" sz="2200" b="0" strike="noStrike" spc="-1" dirty="0">
              <a:latin typeface="Arial"/>
            </a:endParaRPr>
          </a:p>
        </p:txBody>
      </p:sp>
      <p:sp>
        <p:nvSpPr>
          <p:cNvPr id="1366" name="Google Shape;216;p41_0"/>
          <p:cNvSpPr/>
          <p:nvPr/>
        </p:nvSpPr>
        <p:spPr>
          <a:xfrm>
            <a:off x="442440" y="1392073"/>
            <a:ext cx="8256240" cy="28523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Búsqueda por Similitud de objetos no estructurados.  </a:t>
            </a: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Rostros, pinturas, huellas digitales, cadenas de texto, logos,</a:t>
            </a: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marcas, banderas, sonidos, texto, etc.</a:t>
            </a: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0" i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Integrantes Procesamiento del Lenguaje Natural</a:t>
            </a:r>
            <a:endParaRPr lang="es-AR" sz="17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Francisco Dutra, Marcos Retamero, Gonzalo Silveyra, Pablo Suárez, Maximiliano Olivera, Emmanuel Davezac, Agustín Benedetti, Iara Martinelli, Emilia Fernández.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Dir. Andres Pascal</a:t>
            </a:r>
            <a:endParaRPr lang="es-A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GIBD - UTN - FRCU</a:t>
            </a:r>
            <a:endParaRPr lang="es-AR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353;p51"/>
          <p:cNvSpPr/>
          <p:nvPr/>
        </p:nvSpPr>
        <p:spPr>
          <a:xfrm>
            <a:off x="5629320" y="1605112"/>
            <a:ext cx="2748320" cy="13077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Modelo preentrenado de OpenAI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Versión reducida de modelo de ChatGPT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</a:rPr>
              <a:t>Documentos .pdf o .txt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10" name="Google Shape;354;p51"/>
          <p:cNvSpPr/>
          <p:nvPr/>
        </p:nvSpPr>
        <p:spPr>
          <a:xfrm>
            <a:off x="1582375" y="1726360"/>
            <a:ext cx="2748320" cy="8845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“World Happiness</a:t>
            </a:r>
            <a:r>
              <a:rPr lang="en" sz="1400" spc="-1" dirty="0">
                <a:solidFill>
                  <a:srgbClr val="434343"/>
                </a:solidFill>
                <a:latin typeface="Cairo"/>
                <a:ea typeface="Cairo"/>
              </a:rPr>
              <a:t> </a:t>
            </a: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Report 2022”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Correctas 6/8</a:t>
            </a:r>
            <a:endParaRPr lang="es-AR" sz="14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“Don Quijote de la Mancha”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11" name="Google Shape;355;p51"/>
          <p:cNvSpPr/>
          <p:nvPr/>
        </p:nvSpPr>
        <p:spPr>
          <a:xfrm>
            <a:off x="5629320" y="1259640"/>
            <a:ext cx="2187360" cy="45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3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QA con GPT</a:t>
            </a:r>
            <a:endParaRPr lang="es-AR" sz="2300" b="0" strike="noStrike" spc="-1" dirty="0">
              <a:latin typeface="Arial"/>
            </a:endParaRPr>
          </a:p>
        </p:txBody>
      </p:sp>
      <p:sp>
        <p:nvSpPr>
          <p:cNvPr id="1412" name="Google Shape;356;p51"/>
          <p:cNvSpPr/>
          <p:nvPr/>
        </p:nvSpPr>
        <p:spPr>
          <a:xfrm>
            <a:off x="1653840" y="1262970"/>
            <a:ext cx="2187360" cy="45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3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QA con BERT</a:t>
            </a:r>
            <a:endParaRPr lang="es-AR" sz="2300" b="0" strike="noStrike" spc="-1" dirty="0">
              <a:latin typeface="Arial"/>
            </a:endParaRPr>
          </a:p>
        </p:txBody>
      </p:sp>
      <p:sp>
        <p:nvSpPr>
          <p:cNvPr id="1413" name="Google Shape;357;p51"/>
          <p:cNvSpPr/>
          <p:nvPr/>
        </p:nvSpPr>
        <p:spPr>
          <a:xfrm>
            <a:off x="1653840" y="3807720"/>
            <a:ext cx="2748320" cy="77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  <a:ea typeface="Cairo"/>
              </a:rPr>
              <a:t>Críticas de cine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  <a:ea typeface="Cairo"/>
              </a:rPr>
              <a:t>+4000 datos de entrenamiento</a:t>
            </a:r>
            <a:endParaRPr lang="es-AR" sz="1400" spc="-1" dirty="0">
              <a:solidFill>
                <a:srgbClr val="434343"/>
              </a:solidFill>
              <a:latin typeface="Arial"/>
              <a:ea typeface="Cairo"/>
            </a:endParaRP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s-AR" sz="1400" spc="-1" dirty="0">
                <a:solidFill>
                  <a:srgbClr val="434343"/>
                </a:solidFill>
                <a:latin typeface="Cairo"/>
              </a:rPr>
              <a:t>69,70% de precisión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endParaRPr lang="en" sz="1400" spc="-1" dirty="0">
              <a:solidFill>
                <a:srgbClr val="434343"/>
              </a:solidFill>
              <a:latin typeface="Cairo"/>
              <a:ea typeface="Cairo"/>
            </a:endParaRPr>
          </a:p>
        </p:txBody>
      </p:sp>
      <p:sp>
        <p:nvSpPr>
          <p:cNvPr id="1414" name="Google Shape;358;p51"/>
          <p:cNvSpPr/>
          <p:nvPr/>
        </p:nvSpPr>
        <p:spPr>
          <a:xfrm>
            <a:off x="1653840" y="3151800"/>
            <a:ext cx="2645200" cy="73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3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Análisis de Sentimientos</a:t>
            </a:r>
            <a:endParaRPr lang="es-AR" sz="2300" b="0" strike="noStrike" spc="-1" dirty="0">
              <a:latin typeface="Arial"/>
            </a:endParaRPr>
          </a:p>
        </p:txBody>
      </p:sp>
      <p:sp>
        <p:nvSpPr>
          <p:cNvPr id="1415" name="Google Shape;359;p51"/>
          <p:cNvSpPr/>
          <p:nvPr/>
        </p:nvSpPr>
        <p:spPr>
          <a:xfrm>
            <a:off x="5674960" y="3807720"/>
            <a:ext cx="2748320" cy="77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Conjunto de historias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Narrativas coherentes y relevantes</a:t>
            </a:r>
            <a:r>
              <a:rPr lang="en" sz="1400" i="1" spc="-1" dirty="0">
                <a:solidFill>
                  <a:srgbClr val="434343"/>
                </a:solidFill>
                <a:latin typeface="Cairo"/>
              </a:rPr>
              <a:t>  </a:t>
            </a:r>
            <a:endParaRPr lang="es-AR" sz="1400" b="0" i="1" strike="noStrike" spc="-1" dirty="0">
              <a:latin typeface="Arial"/>
            </a:endParaRPr>
          </a:p>
        </p:txBody>
      </p:sp>
      <p:sp>
        <p:nvSpPr>
          <p:cNvPr id="1416" name="Google Shape;360;p51"/>
          <p:cNvSpPr/>
          <p:nvPr/>
        </p:nvSpPr>
        <p:spPr>
          <a:xfrm>
            <a:off x="5629320" y="3470040"/>
            <a:ext cx="2679320" cy="45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3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Generación de Historias</a:t>
            </a:r>
            <a:endParaRPr lang="es-AR" sz="2300" b="0" strike="noStrike" spc="-1" dirty="0">
              <a:latin typeface="Arial"/>
            </a:endParaRPr>
          </a:p>
        </p:txBody>
      </p:sp>
      <p:sp>
        <p:nvSpPr>
          <p:cNvPr id="1417" name="Google Shape;361;p51"/>
          <p:cNvSpPr/>
          <p:nvPr/>
        </p:nvSpPr>
        <p:spPr>
          <a:xfrm>
            <a:off x="715855" y="1881120"/>
            <a:ext cx="739440" cy="739440"/>
          </a:xfrm>
          <a:prstGeom prst="rect">
            <a:avLst/>
          </a:prstGeom>
          <a:noFill/>
          <a:ln w="9525">
            <a:solidFill>
              <a:srgbClr val="43434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AR"/>
          </a:p>
        </p:txBody>
      </p:sp>
      <p:sp>
        <p:nvSpPr>
          <p:cNvPr id="1418" name="Google Shape;362;p51"/>
          <p:cNvSpPr/>
          <p:nvPr/>
        </p:nvSpPr>
        <p:spPr>
          <a:xfrm>
            <a:off x="720000" y="3470040"/>
            <a:ext cx="739440" cy="739440"/>
          </a:xfrm>
          <a:prstGeom prst="rect">
            <a:avLst/>
          </a:prstGeom>
          <a:noFill/>
          <a:ln w="9525">
            <a:solidFill>
              <a:srgbClr val="43434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AR"/>
          </a:p>
        </p:txBody>
      </p:sp>
      <p:sp>
        <p:nvSpPr>
          <p:cNvPr id="1419" name="Google Shape;363;p51"/>
          <p:cNvSpPr/>
          <p:nvPr/>
        </p:nvSpPr>
        <p:spPr>
          <a:xfrm>
            <a:off x="4704120" y="1889280"/>
            <a:ext cx="739440" cy="739440"/>
          </a:xfrm>
          <a:prstGeom prst="rect">
            <a:avLst/>
          </a:prstGeom>
          <a:noFill/>
          <a:ln w="9525">
            <a:solidFill>
              <a:srgbClr val="43434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AR"/>
          </a:p>
        </p:txBody>
      </p:sp>
      <p:sp>
        <p:nvSpPr>
          <p:cNvPr id="1420" name="Google Shape;364;p51"/>
          <p:cNvSpPr/>
          <p:nvPr/>
        </p:nvSpPr>
        <p:spPr>
          <a:xfrm>
            <a:off x="4668480" y="3511800"/>
            <a:ext cx="739440" cy="739440"/>
          </a:xfrm>
          <a:prstGeom prst="rect">
            <a:avLst/>
          </a:prstGeom>
          <a:noFill/>
          <a:ln w="9525">
            <a:solidFill>
              <a:srgbClr val="43434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AR"/>
          </a:p>
        </p:txBody>
      </p:sp>
      <p:sp>
        <p:nvSpPr>
          <p:cNvPr id="1421" name="Google Shape;388;p51"/>
          <p:cNvSpPr/>
          <p:nvPr/>
        </p:nvSpPr>
        <p:spPr>
          <a:xfrm>
            <a:off x="720360" y="434415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2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ESTADO ACTUAL</a:t>
            </a:r>
            <a:endParaRPr lang="es-AR" sz="3200" b="0" strike="noStrike" spc="-1" dirty="0">
              <a:latin typeface="Arial"/>
            </a:endParaRPr>
          </a:p>
        </p:txBody>
      </p:sp>
      <p:grpSp>
        <p:nvGrpSpPr>
          <p:cNvPr id="1422" name="Google Shape;10817;p92_0"/>
          <p:cNvGrpSpPr/>
          <p:nvPr/>
        </p:nvGrpSpPr>
        <p:grpSpPr>
          <a:xfrm>
            <a:off x="905575" y="1996380"/>
            <a:ext cx="360000" cy="515880"/>
            <a:chOff x="1260000" y="1824120"/>
            <a:chExt cx="360000" cy="515880"/>
          </a:xfrm>
        </p:grpSpPr>
        <p:sp>
          <p:nvSpPr>
            <p:cNvPr id="1423" name="Google Shape;10818;p92_0"/>
            <p:cNvSpPr/>
            <p:nvPr/>
          </p:nvSpPr>
          <p:spPr>
            <a:xfrm>
              <a:off x="1387080" y="1986840"/>
              <a:ext cx="12600" cy="22680"/>
            </a:xfrm>
            <a:custGeom>
              <a:avLst/>
              <a:gdLst/>
              <a:ahLst/>
              <a:cxnLst/>
              <a:rect l="l" t="t" r="r" b="b"/>
              <a:pathLst>
                <a:path w="322" h="513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24" name="Google Shape;10819;p92_0"/>
            <p:cNvSpPr/>
            <p:nvPr/>
          </p:nvSpPr>
          <p:spPr>
            <a:xfrm>
              <a:off x="1477800" y="1986840"/>
              <a:ext cx="12600" cy="22680"/>
            </a:xfrm>
            <a:custGeom>
              <a:avLst/>
              <a:gdLst/>
              <a:ahLst/>
              <a:cxnLst/>
              <a:rect l="l" t="t" r="r" b="b"/>
              <a:pathLst>
                <a:path w="323" h="51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25" name="Google Shape;10820;p92_0"/>
            <p:cNvSpPr/>
            <p:nvPr/>
          </p:nvSpPr>
          <p:spPr>
            <a:xfrm>
              <a:off x="1407960" y="2043000"/>
              <a:ext cx="59760" cy="21600"/>
            </a:xfrm>
            <a:custGeom>
              <a:avLst/>
              <a:gdLst/>
              <a:ahLst/>
              <a:cxnLst/>
              <a:rect l="l" t="t" r="r" b="b"/>
              <a:pathLst>
                <a:path w="1430" h="498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26" name="Google Shape;10821;p92_0"/>
            <p:cNvSpPr/>
            <p:nvPr/>
          </p:nvSpPr>
          <p:spPr>
            <a:xfrm>
              <a:off x="1260000" y="1824120"/>
              <a:ext cx="360000" cy="515880"/>
            </a:xfrm>
            <a:custGeom>
              <a:avLst/>
              <a:gdLst/>
              <a:ahLst/>
              <a:cxnLst/>
              <a:rect l="l" t="t" r="r" b="b"/>
              <a:pathLst>
                <a:path w="8455" h="11229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27" name="Google Shape;10822;p92_0"/>
            <p:cNvSpPr/>
            <p:nvPr/>
          </p:nvSpPr>
          <p:spPr>
            <a:xfrm>
              <a:off x="1432440" y="2300760"/>
              <a:ext cx="12600" cy="21960"/>
            </a:xfrm>
            <a:custGeom>
              <a:avLst/>
              <a:gdLst/>
              <a:ahLst/>
              <a:cxnLst/>
              <a:rect l="l" t="t" r="r" b="b"/>
              <a:pathLst>
                <a:path w="322" h="501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</p:grpSp>
      <p:grpSp>
        <p:nvGrpSpPr>
          <p:cNvPr id="1428" name="Google Shape;10797;p92_0"/>
          <p:cNvGrpSpPr/>
          <p:nvPr/>
        </p:nvGrpSpPr>
        <p:grpSpPr>
          <a:xfrm>
            <a:off x="4895640" y="2034000"/>
            <a:ext cx="360000" cy="428400"/>
            <a:chOff x="4860000" y="1857240"/>
            <a:chExt cx="360000" cy="428400"/>
          </a:xfrm>
        </p:grpSpPr>
        <p:sp>
          <p:nvSpPr>
            <p:cNvPr id="1429" name="Google Shape;10798;p92_0"/>
            <p:cNvSpPr/>
            <p:nvPr/>
          </p:nvSpPr>
          <p:spPr>
            <a:xfrm>
              <a:off x="5015520" y="2059200"/>
              <a:ext cx="48600" cy="18360"/>
            </a:xfrm>
            <a:custGeom>
              <a:avLst/>
              <a:gdLst/>
              <a:ahLst/>
              <a:cxnLst/>
              <a:rect l="l" t="t" r="r" b="b"/>
              <a:pathLst>
                <a:path w="1441" h="51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0" name="Google Shape;10799;p92_0"/>
            <p:cNvSpPr/>
            <p:nvPr/>
          </p:nvSpPr>
          <p:spPr>
            <a:xfrm>
              <a:off x="4998240" y="2011680"/>
              <a:ext cx="10440" cy="18720"/>
            </a:xfrm>
            <a:custGeom>
              <a:avLst/>
              <a:gdLst/>
              <a:ahLst/>
              <a:cxnLst/>
              <a:rect l="l" t="t" r="r" b="b"/>
              <a:pathLst>
                <a:path w="334" h="501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1" name="Google Shape;10800;p92_0"/>
            <p:cNvSpPr/>
            <p:nvPr/>
          </p:nvSpPr>
          <p:spPr>
            <a:xfrm>
              <a:off x="5070960" y="2011680"/>
              <a:ext cx="10080" cy="18720"/>
            </a:xfrm>
            <a:custGeom>
              <a:avLst/>
              <a:gdLst/>
              <a:ahLst/>
              <a:cxnLst/>
              <a:rect l="l" t="t" r="r" b="b"/>
              <a:pathLst>
                <a:path w="323" h="501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2" name="Google Shape;10801;p92_0"/>
            <p:cNvSpPr/>
            <p:nvPr/>
          </p:nvSpPr>
          <p:spPr>
            <a:xfrm>
              <a:off x="4992120" y="1991880"/>
              <a:ext cx="23040" cy="11880"/>
            </a:xfrm>
            <a:custGeom>
              <a:avLst/>
              <a:gdLst/>
              <a:ahLst/>
              <a:cxnLst/>
              <a:rect l="l" t="t" r="r" b="b"/>
              <a:pathLst>
                <a:path w="692" h="33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3" name="Google Shape;10802;p92_0"/>
            <p:cNvSpPr/>
            <p:nvPr/>
          </p:nvSpPr>
          <p:spPr>
            <a:xfrm>
              <a:off x="5064840" y="1991880"/>
              <a:ext cx="22680" cy="11880"/>
            </a:xfrm>
            <a:custGeom>
              <a:avLst/>
              <a:gdLst/>
              <a:ahLst/>
              <a:cxnLst/>
              <a:rect l="l" t="t" r="r" b="b"/>
              <a:pathLst>
                <a:path w="679" h="335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4" name="Google Shape;10803;p92_0"/>
            <p:cNvSpPr/>
            <p:nvPr/>
          </p:nvSpPr>
          <p:spPr>
            <a:xfrm>
              <a:off x="4860000" y="1857240"/>
              <a:ext cx="360000" cy="428400"/>
            </a:xfrm>
            <a:custGeom>
              <a:avLst/>
              <a:gdLst/>
              <a:ahLst/>
              <a:cxnLst/>
              <a:rect l="l" t="t" r="r" b="b"/>
              <a:pathLst>
                <a:path w="10491" h="11205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</p:grpSp>
      <p:grpSp>
        <p:nvGrpSpPr>
          <p:cNvPr id="1435" name="Google Shape;10429;p92_0"/>
          <p:cNvGrpSpPr/>
          <p:nvPr/>
        </p:nvGrpSpPr>
        <p:grpSpPr>
          <a:xfrm>
            <a:off x="916200" y="3623760"/>
            <a:ext cx="360000" cy="441360"/>
            <a:chOff x="1260000" y="3665520"/>
            <a:chExt cx="360000" cy="441360"/>
          </a:xfrm>
        </p:grpSpPr>
        <p:sp>
          <p:nvSpPr>
            <p:cNvPr id="1436" name="Google Shape;10430;p92_0"/>
            <p:cNvSpPr/>
            <p:nvPr/>
          </p:nvSpPr>
          <p:spPr>
            <a:xfrm>
              <a:off x="1260000" y="3665520"/>
              <a:ext cx="360000" cy="441360"/>
            </a:xfrm>
            <a:custGeom>
              <a:avLst/>
              <a:gdLst/>
              <a:ahLst/>
              <a:cxnLst/>
              <a:rect l="l" t="t" r="r" b="b"/>
              <a:pathLst>
                <a:path w="8562" h="10947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7" name="Google Shape;10431;p92_0"/>
            <p:cNvSpPr/>
            <p:nvPr/>
          </p:nvSpPr>
          <p:spPr>
            <a:xfrm>
              <a:off x="1513800" y="3996360"/>
              <a:ext cx="12960" cy="109080"/>
            </a:xfrm>
            <a:custGeom>
              <a:avLst/>
              <a:gdLst/>
              <a:ahLst/>
              <a:cxnLst/>
              <a:rect l="l" t="t" r="r" b="b"/>
              <a:pathLst>
                <a:path w="334" h="2727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8" name="Google Shape;10432;p92_0"/>
            <p:cNvSpPr/>
            <p:nvPr/>
          </p:nvSpPr>
          <p:spPr>
            <a:xfrm>
              <a:off x="1434960" y="4010400"/>
              <a:ext cx="12240" cy="12600"/>
            </a:xfrm>
            <a:custGeom>
              <a:avLst/>
              <a:gdLst/>
              <a:ahLst/>
              <a:cxnLst/>
              <a:rect l="l" t="t" r="r" b="b"/>
              <a:pathLst>
                <a:path w="322" h="33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39" name="Google Shape;10433;p92_0"/>
            <p:cNvSpPr/>
            <p:nvPr/>
          </p:nvSpPr>
          <p:spPr>
            <a:xfrm>
              <a:off x="1434960" y="4093200"/>
              <a:ext cx="12240" cy="12240"/>
            </a:xfrm>
            <a:custGeom>
              <a:avLst/>
              <a:gdLst/>
              <a:ahLst/>
              <a:cxnLst/>
              <a:rect l="l" t="t" r="r" b="b"/>
              <a:pathLst>
                <a:path w="322" h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0" name="Google Shape;10434;p92_0"/>
            <p:cNvSpPr/>
            <p:nvPr/>
          </p:nvSpPr>
          <p:spPr>
            <a:xfrm>
              <a:off x="1434960" y="4051440"/>
              <a:ext cx="12240" cy="12600"/>
            </a:xfrm>
            <a:custGeom>
              <a:avLst/>
              <a:gdLst/>
              <a:ahLst/>
              <a:cxnLst/>
              <a:rect l="l" t="t" r="r" b="b"/>
              <a:pathLst>
                <a:path w="322" h="335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1" name="Google Shape;10435;p92_0"/>
            <p:cNvSpPr/>
            <p:nvPr/>
          </p:nvSpPr>
          <p:spPr>
            <a:xfrm>
              <a:off x="1391760" y="3810600"/>
              <a:ext cx="12240" cy="19080"/>
            </a:xfrm>
            <a:custGeom>
              <a:avLst/>
              <a:gdLst/>
              <a:ahLst/>
              <a:cxnLst/>
              <a:rect l="l" t="t" r="r" b="b"/>
              <a:pathLst>
                <a:path w="322" h="489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2" name="Google Shape;10436;p92_0"/>
            <p:cNvSpPr/>
            <p:nvPr/>
          </p:nvSpPr>
          <p:spPr>
            <a:xfrm>
              <a:off x="1478160" y="3810600"/>
              <a:ext cx="12240" cy="19080"/>
            </a:xfrm>
            <a:custGeom>
              <a:avLst/>
              <a:gdLst/>
              <a:ahLst/>
              <a:cxnLst/>
              <a:rect l="l" t="t" r="r" b="b"/>
              <a:pathLst>
                <a:path w="322" h="489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3" name="Google Shape;10437;p92_0"/>
            <p:cNvSpPr/>
            <p:nvPr/>
          </p:nvSpPr>
          <p:spPr>
            <a:xfrm>
              <a:off x="1384560" y="3789360"/>
              <a:ext cx="27360" cy="12240"/>
            </a:xfrm>
            <a:custGeom>
              <a:avLst/>
              <a:gdLst/>
              <a:ahLst/>
              <a:cxnLst/>
              <a:rect l="l" t="t" r="r" b="b"/>
              <a:pathLst>
                <a:path w="668" h="335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4" name="Google Shape;10438;p92_0"/>
            <p:cNvSpPr/>
            <p:nvPr/>
          </p:nvSpPr>
          <p:spPr>
            <a:xfrm>
              <a:off x="1470600" y="3789360"/>
              <a:ext cx="27360" cy="12240"/>
            </a:xfrm>
            <a:custGeom>
              <a:avLst/>
              <a:gdLst/>
              <a:ahLst/>
              <a:cxnLst/>
              <a:rect l="l" t="t" r="r" b="b"/>
              <a:pathLst>
                <a:path w="668" h="335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5" name="Google Shape;10439;p92_0"/>
            <p:cNvSpPr/>
            <p:nvPr/>
          </p:nvSpPr>
          <p:spPr>
            <a:xfrm>
              <a:off x="1402560" y="3848040"/>
              <a:ext cx="77040" cy="39960"/>
            </a:xfrm>
            <a:custGeom>
              <a:avLst/>
              <a:gdLst/>
              <a:ahLst/>
              <a:cxnLst/>
              <a:rect l="l" t="t" r="r" b="b"/>
              <a:pathLst>
                <a:path w="1846" h="1013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</p:grpSp>
      <p:grpSp>
        <p:nvGrpSpPr>
          <p:cNvPr id="1446" name="Google Shape;10812;p92_0"/>
          <p:cNvGrpSpPr/>
          <p:nvPr/>
        </p:nvGrpSpPr>
        <p:grpSpPr>
          <a:xfrm>
            <a:off x="4860000" y="3665520"/>
            <a:ext cx="355680" cy="450000"/>
            <a:chOff x="4860000" y="3665520"/>
            <a:chExt cx="355680" cy="450000"/>
          </a:xfrm>
        </p:grpSpPr>
        <p:sp>
          <p:nvSpPr>
            <p:cNvPr id="1447" name="Google Shape;10813;p92_0"/>
            <p:cNvSpPr/>
            <p:nvPr/>
          </p:nvSpPr>
          <p:spPr>
            <a:xfrm>
              <a:off x="4988160" y="3819960"/>
              <a:ext cx="12240" cy="19800"/>
            </a:xfrm>
            <a:custGeom>
              <a:avLst/>
              <a:gdLst/>
              <a:ahLst/>
              <a:cxnLst/>
              <a:rect l="l" t="t" r="r" b="b"/>
              <a:pathLst>
                <a:path w="334" h="512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8" name="Google Shape;10814;p92_0"/>
            <p:cNvSpPr/>
            <p:nvPr/>
          </p:nvSpPr>
          <p:spPr>
            <a:xfrm>
              <a:off x="5073840" y="3819960"/>
              <a:ext cx="11520" cy="19800"/>
            </a:xfrm>
            <a:custGeom>
              <a:avLst/>
              <a:gdLst/>
              <a:ahLst/>
              <a:cxnLst/>
              <a:rect l="l" t="t" r="r" b="b"/>
              <a:pathLst>
                <a:path w="323" h="512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49" name="Google Shape;10815;p92_0"/>
            <p:cNvSpPr/>
            <p:nvPr/>
          </p:nvSpPr>
          <p:spPr>
            <a:xfrm>
              <a:off x="5008320" y="3869280"/>
              <a:ext cx="56880" cy="19440"/>
            </a:xfrm>
            <a:custGeom>
              <a:avLst/>
              <a:gdLst/>
              <a:ahLst/>
              <a:cxnLst/>
              <a:rect l="l" t="t" r="r" b="b"/>
              <a:pathLst>
                <a:path w="1430" h="51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  <p:sp>
          <p:nvSpPr>
            <p:cNvPr id="1450" name="Google Shape;10816;p92_0"/>
            <p:cNvSpPr/>
            <p:nvPr/>
          </p:nvSpPr>
          <p:spPr>
            <a:xfrm>
              <a:off x="4860000" y="3665520"/>
              <a:ext cx="355680" cy="450000"/>
            </a:xfrm>
            <a:custGeom>
              <a:avLst/>
              <a:gdLst/>
              <a:ahLst/>
              <a:cxnLst/>
              <a:rect l="l" t="t" r="r" b="b"/>
              <a:pathLst>
                <a:path w="8788" h="11214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F73A-929A-2E50-3E34-5CF114A0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spc="-1" dirty="0">
                <a:solidFill>
                  <a:srgbClr val="434343"/>
                </a:solidFill>
                <a:latin typeface="Electrolize"/>
                <a:cs typeface="+mn-cs"/>
              </a:rPr>
              <a:t>EJEMPLOS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7EBD45-EDC2-CAD4-7FF9-379CF6FD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577433"/>
            <a:ext cx="4905375" cy="4901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D72411-860D-3E45-788A-BDEB1F1A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45464"/>
            <a:ext cx="4905375" cy="4319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233FF8-CB04-D1A5-C49E-D4BA17FD4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2450" y="2212450"/>
            <a:ext cx="4323990" cy="19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789;p76_1"/>
          <p:cNvSpPr/>
          <p:nvPr/>
        </p:nvSpPr>
        <p:spPr>
          <a:xfrm>
            <a:off x="2412360" y="2339123"/>
            <a:ext cx="3707640" cy="465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pc="-1" dirty="0">
                <a:solidFill>
                  <a:srgbClr val="434343"/>
                </a:solidFill>
                <a:latin typeface="Cairo"/>
                <a:ea typeface="Cairo"/>
              </a:rPr>
              <a:t>¿</a:t>
            </a:r>
            <a:r>
              <a:rPr lang="en" b="0" strike="noStrike" spc="-1" dirty="0">
                <a:solidFill>
                  <a:srgbClr val="434343"/>
                </a:solidFill>
                <a:latin typeface="Cairo"/>
                <a:ea typeface="Cairo"/>
              </a:rPr>
              <a:t>Alguna pregunta?</a:t>
            </a: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s-AR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b="1" strike="noStrike" spc="-1" dirty="0">
                <a:solidFill>
                  <a:srgbClr val="434343"/>
                </a:solidFill>
                <a:latin typeface="Cairo"/>
                <a:ea typeface="Cairo"/>
              </a:rPr>
              <a:t>GIBD – ISI - FRCU </a:t>
            </a:r>
            <a:endParaRPr lang="es-AR" b="0" strike="noStrike" spc="-1" dirty="0">
              <a:latin typeface="Arial"/>
            </a:endParaRPr>
          </a:p>
        </p:txBody>
      </p:sp>
      <p:sp>
        <p:nvSpPr>
          <p:cNvPr id="1452" name="Google Shape;791;p76_1"/>
          <p:cNvSpPr/>
          <p:nvPr/>
        </p:nvSpPr>
        <p:spPr>
          <a:xfrm>
            <a:off x="2412360" y="1537560"/>
            <a:ext cx="3707640" cy="10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64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Gracias!</a:t>
            </a:r>
            <a:endParaRPr lang="es-AR" sz="6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215;p41"/>
          <p:cNvSpPr/>
          <p:nvPr/>
        </p:nvSpPr>
        <p:spPr>
          <a:xfrm>
            <a:off x="210960" y="134087"/>
            <a:ext cx="8722080" cy="2437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GIBD</a:t>
            </a:r>
            <a:br>
              <a:rPr dirty="0"/>
            </a:br>
            <a:endParaRPr lang="es-A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br>
              <a:rPr dirty="0"/>
            </a:br>
            <a:r>
              <a:rPr lang="en" sz="28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Búsqueda de Reglamentación utilizando </a:t>
            </a:r>
            <a:endParaRPr lang="es-A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técnicas de</a:t>
            </a:r>
            <a:r>
              <a:rPr lang="en" sz="18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 </a:t>
            </a:r>
            <a:r>
              <a:rPr lang="en" sz="28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Procesamiento del Lenguaje Natural</a:t>
            </a:r>
            <a:endParaRPr lang="es-AR" sz="2800" b="0" strike="noStrike" spc="-1" dirty="0">
              <a:latin typeface="Arial"/>
            </a:endParaRPr>
          </a:p>
        </p:txBody>
      </p:sp>
      <p:sp>
        <p:nvSpPr>
          <p:cNvPr id="1368" name="Google Shape;216;p41"/>
          <p:cNvSpPr/>
          <p:nvPr/>
        </p:nvSpPr>
        <p:spPr>
          <a:xfrm>
            <a:off x="443880" y="2688609"/>
            <a:ext cx="8256240" cy="17810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Motivación</a:t>
            </a:r>
            <a:endParaRPr lang="es-AR" sz="18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¿Qué es un alumno regular?</a:t>
            </a: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¿Cuales son los requisitos para presentarse a un Concurso?</a:t>
            </a:r>
            <a:endParaRPr lang="es-AR" sz="17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7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¿Cuales son las correlativas de Inteligencia Artifical en ISI?</a:t>
            </a:r>
            <a:endParaRPr lang="es-AR" sz="1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250;p45"/>
          <p:cNvSpPr/>
          <p:nvPr/>
        </p:nvSpPr>
        <p:spPr>
          <a:xfrm>
            <a:off x="3859200" y="2379960"/>
            <a:ext cx="4600800" cy="84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INTRODUCCIÓN</a:t>
            </a:r>
            <a:endParaRPr lang="es-AR" sz="4000" b="0" strike="noStrike" spc="-1" dirty="0">
              <a:latin typeface="Arial"/>
            </a:endParaRPr>
          </a:p>
        </p:txBody>
      </p:sp>
      <p:sp>
        <p:nvSpPr>
          <p:cNvPr id="1370" name="Google Shape;251;p45"/>
          <p:cNvSpPr/>
          <p:nvPr/>
        </p:nvSpPr>
        <p:spPr>
          <a:xfrm>
            <a:off x="3859200" y="846360"/>
            <a:ext cx="4359600" cy="12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8000" b="1" strike="noStrike" spc="-1">
                <a:solidFill>
                  <a:srgbClr val="434343"/>
                </a:solidFill>
                <a:latin typeface="Electrolize"/>
                <a:ea typeface="Electrolize"/>
              </a:rPr>
              <a:t>01</a:t>
            </a:r>
            <a:endParaRPr lang="es-AR" sz="8000" b="0" strike="noStrike" spc="-1">
              <a:latin typeface="Arial"/>
            </a:endParaRPr>
          </a:p>
        </p:txBody>
      </p:sp>
      <p:sp>
        <p:nvSpPr>
          <p:cNvPr id="1371" name="Google Shape;252;p45"/>
          <p:cNvSpPr/>
          <p:nvPr/>
        </p:nvSpPr>
        <p:spPr>
          <a:xfrm>
            <a:off x="3859200" y="3222000"/>
            <a:ext cx="4359600" cy="37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rgbClr val="434343"/>
                </a:solidFill>
                <a:latin typeface="Arial"/>
                <a:ea typeface="Arial"/>
              </a:rPr>
              <a:t>Procesamiento del Lenguaje Natural</a:t>
            </a:r>
            <a:endParaRPr lang="es-AR" sz="1800" b="0" strike="noStrike" spc="-1">
              <a:latin typeface="Arial"/>
            </a:endParaRPr>
          </a:p>
        </p:txBody>
      </p:sp>
      <p:pic>
        <p:nvPicPr>
          <p:cNvPr id="1372" name="Google Shape;253;p45"/>
          <p:cNvPicPr/>
          <p:nvPr/>
        </p:nvPicPr>
        <p:blipFill>
          <a:blip r:embed="rId2"/>
          <a:srcRect l="14339" r="14347"/>
          <a:stretch/>
        </p:blipFill>
        <p:spPr>
          <a:xfrm>
            <a:off x="793080" y="348120"/>
            <a:ext cx="3022920" cy="425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266;p47"/>
          <p:cNvSpPr/>
          <p:nvPr/>
        </p:nvSpPr>
        <p:spPr>
          <a:xfrm>
            <a:off x="720000" y="521280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5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¿Qué es el PLN? </a:t>
            </a:r>
            <a:endParaRPr lang="es-AR" sz="3500" b="0" strike="noStrike" spc="-1" dirty="0">
              <a:latin typeface="Arial"/>
            </a:endParaRPr>
          </a:p>
        </p:txBody>
      </p:sp>
      <p:sp>
        <p:nvSpPr>
          <p:cNvPr id="2" name="Google Shape;265;p47">
            <a:extLst>
              <a:ext uri="{FF2B5EF4-FFF2-40B4-BE49-F238E27FC236}">
                <a16:creationId xmlns:a16="http://schemas.microsoft.com/office/drawing/2014/main" id="{6B6F1771-C004-73FC-3C66-291B9F7885AF}"/>
              </a:ext>
            </a:extLst>
          </p:cNvPr>
          <p:cNvSpPr/>
          <p:nvPr/>
        </p:nvSpPr>
        <p:spPr>
          <a:xfrm>
            <a:off x="1061640" y="1734339"/>
            <a:ext cx="7020000" cy="16748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n" sz="1600" b="0" strike="noStrike" spc="-1" dirty="0">
              <a:solidFill>
                <a:srgbClr val="434343"/>
              </a:solidFill>
              <a:latin typeface="Cairo"/>
              <a:ea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s-AR" sz="1600" spc="-1" dirty="0">
                <a:solidFill>
                  <a:srgbClr val="434343"/>
                </a:solidFill>
                <a:latin typeface="Cairo"/>
                <a:ea typeface="Cairo"/>
              </a:rPr>
              <a:t>I</a:t>
            </a:r>
            <a:r>
              <a:rPr lang="en" sz="16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nteracción entre las computadoras y el lenguaje humano.</a:t>
            </a:r>
            <a:endParaRPr lang="es-AR" sz="1600" b="0" strike="noStrike" spc="-1" dirty="0">
              <a:latin typeface="Cairo"/>
            </a:endParaRPr>
          </a:p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s-AR" sz="16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Comprensión, interpretación y generación de texto y voz.</a:t>
            </a:r>
          </a:p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s-AR" sz="16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6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Rápido crecimiento en los últimos años.</a:t>
            </a:r>
          </a:p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n" sz="1600" b="0" strike="noStrike" spc="-1" dirty="0">
              <a:solidFill>
                <a:srgbClr val="434343"/>
              </a:solidFill>
              <a:latin typeface="Cairo"/>
              <a:ea typeface="Cai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266;p47_2"/>
          <p:cNvSpPr/>
          <p:nvPr/>
        </p:nvSpPr>
        <p:spPr>
          <a:xfrm>
            <a:off x="720000" y="521280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5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Importancia del PLN </a:t>
            </a:r>
            <a:endParaRPr lang="es-AR" sz="3500" b="0" strike="noStrike" spc="-1" dirty="0">
              <a:latin typeface="Arial"/>
            </a:endParaRPr>
          </a:p>
        </p:txBody>
      </p:sp>
      <p:sp>
        <p:nvSpPr>
          <p:cNvPr id="2" name="Google Shape;265;p47_2">
            <a:extLst>
              <a:ext uri="{FF2B5EF4-FFF2-40B4-BE49-F238E27FC236}">
                <a16:creationId xmlns:a16="http://schemas.microsoft.com/office/drawing/2014/main" id="{53B45807-3B87-5B3D-8AE5-8DD02F4CC47B}"/>
              </a:ext>
            </a:extLst>
          </p:cNvPr>
          <p:cNvSpPr/>
          <p:nvPr/>
        </p:nvSpPr>
        <p:spPr>
          <a:xfrm>
            <a:off x="1061640" y="1093320"/>
            <a:ext cx="7020000" cy="1621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500" spc="-1" dirty="0">
                <a:solidFill>
                  <a:srgbClr val="434343"/>
                </a:solidFill>
                <a:latin typeface="Cairo"/>
                <a:ea typeface="Cairo"/>
              </a:rPr>
              <a:t>Conversión de </a:t>
            </a: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datos no estructurados en información útil y comprensible.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Gran cantidad de información vital se encuentra en forma de texto o voz.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500" spc="-1" dirty="0">
                <a:solidFill>
                  <a:srgbClr val="434343"/>
                </a:solidFill>
                <a:latin typeface="Cairo"/>
                <a:ea typeface="Cairo"/>
              </a:rPr>
              <a:t>S</a:t>
            </a: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e utiliza en una amplia variedad de aplicaciones en la vida cotidiana</a:t>
            </a:r>
            <a:r>
              <a:rPr lang="en" sz="1500" spc="-1" dirty="0">
                <a:solidFill>
                  <a:srgbClr val="434343"/>
                </a:solidFill>
                <a:latin typeface="Cairo"/>
                <a:ea typeface="Cairo"/>
              </a:rPr>
              <a:t>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D68E8F-2F2A-0650-509C-B5A445B8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66" y="2845905"/>
            <a:ext cx="3092939" cy="171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1915F6-4260-F9D5-D04C-C88EE97CF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0"/>
          <a:stretch/>
        </p:blipFill>
        <p:spPr>
          <a:xfrm>
            <a:off x="4823296" y="2852464"/>
            <a:ext cx="3258344" cy="170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266;p47_3"/>
          <p:cNvSpPr/>
          <p:nvPr/>
        </p:nvSpPr>
        <p:spPr>
          <a:xfrm>
            <a:off x="720000" y="521280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5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Importancia del PLN</a:t>
            </a:r>
            <a:endParaRPr lang="es-AR" sz="3500" b="0" strike="noStrike" spc="-1" dirty="0">
              <a:latin typeface="Arial"/>
            </a:endParaRPr>
          </a:p>
        </p:txBody>
      </p:sp>
      <p:sp>
        <p:nvSpPr>
          <p:cNvPr id="2" name="Google Shape;265;p47_3">
            <a:extLst>
              <a:ext uri="{FF2B5EF4-FFF2-40B4-BE49-F238E27FC236}">
                <a16:creationId xmlns:a16="http://schemas.microsoft.com/office/drawing/2014/main" id="{F39EF491-4C0E-54CE-AA11-22A69A1D51B7}"/>
              </a:ext>
            </a:extLst>
          </p:cNvPr>
          <p:cNvSpPr/>
          <p:nvPr/>
        </p:nvSpPr>
        <p:spPr>
          <a:xfrm>
            <a:off x="1061640" y="1388595"/>
            <a:ext cx="7020000" cy="28214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16000" indent="-216000"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Gran capacidad para extraer conocimiento y significado de datos en lenguaje natural, impactando significativamente en una amplia gama de industrias y aspectos de la vida cotidiana.</a:t>
            </a:r>
            <a:endParaRPr lang="es-AR" sz="1500" b="0" strike="noStrike" spc="-1" dirty="0">
              <a:latin typeface="Cairo"/>
            </a:endParaRPr>
          </a:p>
          <a:p>
            <a:pPr>
              <a:buClr>
                <a:srgbClr val="434343"/>
              </a:buClr>
              <a:tabLst>
                <a:tab pos="0" algn="l"/>
              </a:tabLst>
            </a:pPr>
            <a:endParaRPr lang="en" sz="1500" spc="-1" dirty="0">
              <a:solidFill>
                <a:srgbClr val="434343"/>
              </a:solidFill>
              <a:latin typeface="Cairo"/>
              <a:ea typeface="Cairo"/>
            </a:endParaRPr>
          </a:p>
          <a:p>
            <a:pPr marL="742950" lvl="1" indent="-285750">
              <a:buClr>
                <a:srgbClr val="434343"/>
              </a:buClr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Ayuda en la toma de decisiones estratégicas y en la automatización de tareas dentro de las empresas.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 marL="742950" lvl="1" indent="-285750">
              <a:buClr>
                <a:srgbClr val="434343"/>
              </a:buClr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Analizar registros médicos electrónicos, investigar síntomas y facilitar la investigación médica.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 marL="742950" lvl="1" indent="-285750">
              <a:buClr>
                <a:srgbClr val="434343"/>
              </a:buClr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Servicio al cliente, educación, traducción automática </a:t>
            </a:r>
            <a:r>
              <a:rPr lang="en" sz="1500" spc="-1" dirty="0">
                <a:solidFill>
                  <a:srgbClr val="434343"/>
                </a:solidFill>
                <a:latin typeface="Cairo"/>
                <a:ea typeface="Cairo"/>
              </a:rPr>
              <a:t>e i</a:t>
            </a:r>
            <a:r>
              <a:rPr lang="en" sz="15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ndustria legal.</a:t>
            </a:r>
            <a:endParaRPr lang="es-AR" sz="1500" b="0" strike="noStrike" spc="-1" dirty="0"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endParaRPr lang="es-AR" sz="1500" b="0" strike="noStrike" spc="-1" dirty="0">
              <a:latin typeface="Cairo"/>
            </a:endParaRPr>
          </a:p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s-AR" sz="1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393;p52"/>
          <p:cNvSpPr/>
          <p:nvPr/>
        </p:nvSpPr>
        <p:spPr>
          <a:xfrm>
            <a:off x="854280" y="2940224"/>
            <a:ext cx="2201400" cy="72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ANÁLISIS DE SENTIMIENTOS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82" name="Google Shape;394;p52"/>
          <p:cNvSpPr/>
          <p:nvPr/>
        </p:nvSpPr>
        <p:spPr>
          <a:xfrm>
            <a:off x="692280" y="3628904"/>
            <a:ext cx="252000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Evaluación del tono y la emoción en el texto.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83" name="Google Shape;395;p52"/>
          <p:cNvSpPr/>
          <p:nvPr/>
        </p:nvSpPr>
        <p:spPr>
          <a:xfrm>
            <a:off x="3445560" y="3628904"/>
            <a:ext cx="234000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Identificación de información clave en grandes conjuntos de textos.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84" name="Google Shape;396;p52"/>
          <p:cNvSpPr/>
          <p:nvPr/>
        </p:nvSpPr>
        <p:spPr>
          <a:xfrm>
            <a:off x="6263099" y="3628904"/>
            <a:ext cx="2201400" cy="99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Comprensión de preguntas formuladas en lenguaje natural y búsqueda de respuestas precisas.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85" name="Google Shape;397;p52"/>
          <p:cNvSpPr/>
          <p:nvPr/>
        </p:nvSpPr>
        <p:spPr>
          <a:xfrm>
            <a:off x="3471120" y="2864710"/>
            <a:ext cx="228888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EXTRACCIÓN DE INFORMACIÓN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86" name="Google Shape;398;p52"/>
          <p:cNvSpPr/>
          <p:nvPr/>
        </p:nvSpPr>
        <p:spPr>
          <a:xfrm>
            <a:off x="5952546" y="3018607"/>
            <a:ext cx="2822507" cy="4914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PREGUNTAS/RESPUESTAS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87" name="Google Shape;399;p52"/>
          <p:cNvSpPr/>
          <p:nvPr/>
        </p:nvSpPr>
        <p:spPr>
          <a:xfrm>
            <a:off x="879300" y="1242284"/>
            <a:ext cx="2201400" cy="742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RESUMEN AUTOMATICO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88" name="Google Shape;400;p52"/>
          <p:cNvSpPr/>
          <p:nvPr/>
        </p:nvSpPr>
        <p:spPr>
          <a:xfrm>
            <a:off x="879300" y="1918791"/>
            <a:ext cx="220140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Analizar documentos largos y resumirlos de manera concisa. 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89" name="Google Shape;401;p52"/>
          <p:cNvSpPr/>
          <p:nvPr/>
        </p:nvSpPr>
        <p:spPr>
          <a:xfrm>
            <a:off x="3470940" y="1910573"/>
            <a:ext cx="220140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Traducción instantánea de un idioma a otro.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90" name="Google Shape;402;p52"/>
          <p:cNvSpPr/>
          <p:nvPr/>
        </p:nvSpPr>
        <p:spPr>
          <a:xfrm>
            <a:off x="6087599" y="1918791"/>
            <a:ext cx="255240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Agentes virtuales capaces de mantener conversaciones humanas.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391" name="Google Shape;403;p52"/>
          <p:cNvSpPr/>
          <p:nvPr/>
        </p:nvSpPr>
        <p:spPr>
          <a:xfrm>
            <a:off x="3514860" y="1405724"/>
            <a:ext cx="2201400" cy="41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TRADUCCIÓN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92" name="Google Shape;404;p52"/>
          <p:cNvSpPr/>
          <p:nvPr/>
        </p:nvSpPr>
        <p:spPr>
          <a:xfrm>
            <a:off x="6123600" y="1405724"/>
            <a:ext cx="2201400" cy="41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CHATBOTS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93" name="Google Shape;405;p52"/>
          <p:cNvSpPr/>
          <p:nvPr/>
        </p:nvSpPr>
        <p:spPr>
          <a:xfrm>
            <a:off x="720000" y="413280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5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TIPOS DE APLICACIONES</a:t>
            </a:r>
            <a:endParaRPr lang="es-AR" sz="3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250;p45_0"/>
          <p:cNvSpPr/>
          <p:nvPr/>
        </p:nvSpPr>
        <p:spPr>
          <a:xfrm>
            <a:off x="3859200" y="2379960"/>
            <a:ext cx="4600800" cy="84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000" b="0" strike="noStrike" spc="-1">
                <a:solidFill>
                  <a:srgbClr val="434343"/>
                </a:solidFill>
                <a:latin typeface="Electrolize"/>
                <a:ea typeface="Electrolize"/>
              </a:rPr>
              <a:t>APLICACIÓN</a:t>
            </a:r>
            <a:endParaRPr lang="es-AR" sz="4000" b="0" strike="noStrike" spc="-1">
              <a:latin typeface="Arial"/>
            </a:endParaRPr>
          </a:p>
        </p:txBody>
      </p:sp>
      <p:sp>
        <p:nvSpPr>
          <p:cNvPr id="1395" name="Google Shape;251;p45_0"/>
          <p:cNvSpPr/>
          <p:nvPr/>
        </p:nvSpPr>
        <p:spPr>
          <a:xfrm>
            <a:off x="3859200" y="846360"/>
            <a:ext cx="4359600" cy="12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8000" b="1" strike="noStrike" spc="-1">
                <a:solidFill>
                  <a:srgbClr val="434343"/>
                </a:solidFill>
                <a:latin typeface="Electrolize"/>
                <a:ea typeface="Electrolize"/>
              </a:rPr>
              <a:t>02</a:t>
            </a:r>
            <a:endParaRPr lang="es-AR" sz="8000" b="0" strike="noStrike" spc="-1">
              <a:latin typeface="Arial"/>
            </a:endParaRPr>
          </a:p>
        </p:txBody>
      </p:sp>
      <p:sp>
        <p:nvSpPr>
          <p:cNvPr id="1396" name="Google Shape;252;p45_0"/>
          <p:cNvSpPr/>
          <p:nvPr/>
        </p:nvSpPr>
        <p:spPr>
          <a:xfrm>
            <a:off x="3991320" y="3220920"/>
            <a:ext cx="4359600" cy="84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 dirty="0">
                <a:solidFill>
                  <a:srgbClr val="434343"/>
                </a:solidFill>
                <a:latin typeface="Arial"/>
                <a:ea typeface="Arial"/>
              </a:rPr>
              <a:t>Búsqueda de Reglamentación en el lenguaje natural</a:t>
            </a:r>
            <a:endParaRPr lang="es-AR" sz="1800" b="0" strike="noStrike" spc="-1" dirty="0">
              <a:latin typeface="Arial"/>
            </a:endParaRPr>
          </a:p>
        </p:txBody>
      </p:sp>
      <p:pic>
        <p:nvPicPr>
          <p:cNvPr id="1397" name="Google Shape;253;p45_0"/>
          <p:cNvPicPr/>
          <p:nvPr/>
        </p:nvPicPr>
        <p:blipFill>
          <a:blip r:embed="rId2"/>
          <a:srcRect l="14339" r="14347"/>
          <a:stretch/>
        </p:blipFill>
        <p:spPr>
          <a:xfrm>
            <a:off x="793080" y="348120"/>
            <a:ext cx="3022920" cy="425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393;p52_1"/>
          <p:cNvSpPr/>
          <p:nvPr/>
        </p:nvSpPr>
        <p:spPr>
          <a:xfrm>
            <a:off x="6406313" y="1235237"/>
            <a:ext cx="2201400" cy="67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MECANISMOS DE ATENCIÓN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399" name="Google Shape;394;p52_1"/>
          <p:cNvSpPr/>
          <p:nvPr/>
        </p:nvSpPr>
        <p:spPr>
          <a:xfrm>
            <a:off x="6247013" y="1863380"/>
            <a:ext cx="2520000" cy="674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Permiten que los modelos se concentren en partes específicas del texto.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00" name="Google Shape;395;p52_1"/>
          <p:cNvSpPr/>
          <p:nvPr/>
        </p:nvSpPr>
        <p:spPr>
          <a:xfrm>
            <a:off x="3377363" y="1782450"/>
            <a:ext cx="2700000" cy="11480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Arquitectura de red neuronal que permite el procesamiento paralelo y capturar relaciones de larga distancia entre palabras. 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01" name="Google Shape;397;p52_1"/>
          <p:cNvSpPr/>
          <p:nvPr/>
        </p:nvSpPr>
        <p:spPr>
          <a:xfrm>
            <a:off x="3584854" y="1141060"/>
            <a:ext cx="2288880" cy="5560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TRANSFORMERS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402" name="Google Shape;399;p52_1"/>
          <p:cNvSpPr/>
          <p:nvPr/>
        </p:nvSpPr>
        <p:spPr>
          <a:xfrm>
            <a:off x="847013" y="1277632"/>
            <a:ext cx="220140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APRENDIZAJE PROFUNDO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403" name="Google Shape;400;p52_1"/>
          <p:cNvSpPr/>
          <p:nvPr/>
        </p:nvSpPr>
        <p:spPr>
          <a:xfrm>
            <a:off x="507713" y="1881050"/>
            <a:ext cx="2880000" cy="950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Las redes neuronales profundas aprenden representaciones complejas de texto y lenguaje.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04" name="Google Shape;402;p52_1"/>
          <p:cNvSpPr/>
          <p:nvPr/>
        </p:nvSpPr>
        <p:spPr>
          <a:xfrm>
            <a:off x="4729294" y="3558652"/>
            <a:ext cx="3645134" cy="9122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  <a:ea typeface="Cairo"/>
              </a:rPr>
              <a:t>P</a:t>
            </a:r>
            <a:r>
              <a:rPr lang="en" sz="1400" b="0" strike="noStrike" spc="-1" dirty="0">
                <a:solidFill>
                  <a:srgbClr val="434343"/>
                </a:solidFill>
                <a:latin typeface="Cairo"/>
                <a:ea typeface="Cairo"/>
              </a:rPr>
              <a:t>ermiten que los modelos de PLN compartan información aprendida de tareas anteriores para resolver nuevas tareas.</a:t>
            </a:r>
            <a:endParaRPr lang="es-AR" sz="1400" b="0" strike="noStrike" spc="-1" dirty="0">
              <a:latin typeface="Arial"/>
            </a:endParaRPr>
          </a:p>
        </p:txBody>
      </p:sp>
      <p:sp>
        <p:nvSpPr>
          <p:cNvPr id="1405" name="Google Shape;403;p52_1"/>
          <p:cNvSpPr/>
          <p:nvPr/>
        </p:nvSpPr>
        <p:spPr>
          <a:xfrm>
            <a:off x="1276789" y="3209674"/>
            <a:ext cx="3210480" cy="448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MODELOS PRE-ENTRENADOS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406" name="Google Shape;404;p52_1"/>
          <p:cNvSpPr/>
          <p:nvPr/>
        </p:nvSpPr>
        <p:spPr>
          <a:xfrm>
            <a:off x="5361871" y="3207800"/>
            <a:ext cx="2382512" cy="4485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000" b="0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TRANSFER LEARNING</a:t>
            </a:r>
            <a:endParaRPr lang="es-AR" sz="2000" b="0" strike="noStrike" spc="-1" dirty="0">
              <a:latin typeface="Arial"/>
            </a:endParaRPr>
          </a:p>
        </p:txBody>
      </p:sp>
      <p:sp>
        <p:nvSpPr>
          <p:cNvPr id="1407" name="Google Shape;405;p52_1"/>
          <p:cNvSpPr/>
          <p:nvPr/>
        </p:nvSpPr>
        <p:spPr>
          <a:xfrm>
            <a:off x="720000" y="413280"/>
            <a:ext cx="77032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3200" b="1" strike="noStrike" spc="-1" dirty="0">
                <a:solidFill>
                  <a:srgbClr val="434343"/>
                </a:solidFill>
                <a:latin typeface="Electrolize"/>
                <a:ea typeface="Electrolize"/>
              </a:rPr>
              <a:t>AVANCES DEL PLN EN LOS ÚLTIMOS AÑOS</a:t>
            </a:r>
            <a:endParaRPr lang="es-AR" sz="3200" b="0" strike="noStrike" spc="-1" dirty="0">
              <a:latin typeface="Arial"/>
            </a:endParaRPr>
          </a:p>
        </p:txBody>
      </p:sp>
      <p:sp>
        <p:nvSpPr>
          <p:cNvPr id="1408" name="Google Shape;401;p52_2"/>
          <p:cNvSpPr/>
          <p:nvPr/>
        </p:nvSpPr>
        <p:spPr>
          <a:xfrm>
            <a:off x="1171819" y="3558652"/>
            <a:ext cx="3420419" cy="758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100"/>
              </a:spcBef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BERT (Bidirectional Encoder Representations from Transformers)</a:t>
            </a:r>
            <a:endParaRPr lang="es-AR" sz="1400" spc="-1" dirty="0">
              <a:solidFill>
                <a:srgbClr val="434343"/>
              </a:solidFill>
              <a:latin typeface="Cairo"/>
            </a:endParaRPr>
          </a:p>
          <a:p>
            <a:pPr marL="216000" indent="-216000">
              <a:lnSpc>
                <a:spcPct val="100000"/>
              </a:lnSpc>
              <a:buClr>
                <a:srgbClr val="434343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" sz="1400" spc="-1" dirty="0">
                <a:solidFill>
                  <a:srgbClr val="434343"/>
                </a:solidFill>
                <a:latin typeface="Cairo"/>
              </a:rPr>
              <a:t>GPT (Generative Pre-trained Transformer)</a:t>
            </a:r>
            <a:endParaRPr lang="es-AR" sz="1400" spc="-1" dirty="0">
              <a:solidFill>
                <a:srgbClr val="434343"/>
              </a:solidFill>
              <a:latin typeface="Cairo"/>
            </a:endParaRPr>
          </a:p>
          <a:p>
            <a:pPr>
              <a:lnSpc>
                <a:spcPct val="100000"/>
              </a:lnSpc>
              <a:buClr>
                <a:srgbClr val="434343"/>
              </a:buClr>
              <a:tabLst>
                <a:tab pos="0" algn="l"/>
              </a:tabLst>
            </a:pPr>
            <a:endParaRPr lang="es-AR" sz="1600" b="0" strike="noStrike" spc="-1" dirty="0">
              <a:solidFill>
                <a:srgbClr val="434343">
                  <a:alpha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4862c7-6c56-4b8e-8bf8-aa815f45f2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3B85319FED1E4EA1678D0AF24E7A5B" ma:contentTypeVersion="9" ma:contentTypeDescription="Crear nuevo documento." ma:contentTypeScope="" ma:versionID="d5e2f7c60827e37565bbc15c8c0d79c6">
  <xsd:schema xmlns:xsd="http://www.w3.org/2001/XMLSchema" xmlns:xs="http://www.w3.org/2001/XMLSchema" xmlns:p="http://schemas.microsoft.com/office/2006/metadata/properties" xmlns:ns3="854862c7-6c56-4b8e-8bf8-aa815f45f286" xmlns:ns4="1df59b91-de7e-4e49-a5b5-9c3e2eaf5958" targetNamespace="http://schemas.microsoft.com/office/2006/metadata/properties" ma:root="true" ma:fieldsID="70ff1003114e498098022bc2d25246d0" ns3:_="" ns4:_="">
    <xsd:import namespace="854862c7-6c56-4b8e-8bf8-aa815f45f286"/>
    <xsd:import namespace="1df59b91-de7e-4e49-a5b5-9c3e2eaf59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862c7-6c56-4b8e-8bf8-aa815f45f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59b91-de7e-4e49-a5b5-9c3e2eaf5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ED7EF-A544-46CA-8E59-A7B6BB997DB5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54862c7-6c56-4b8e-8bf8-aa815f45f286"/>
    <ds:schemaRef ds:uri="1df59b91-de7e-4e49-a5b5-9c3e2eaf595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33D86B-29EB-493A-A781-EF5119764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4862c7-6c56-4b8e-8bf8-aa815f45f286"/>
    <ds:schemaRef ds:uri="1df59b91-de7e-4e49-a5b5-9c3e2eaf5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8D85C2-E6A3-4DFA-9D2B-DCE955261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538</Words>
  <Application>Microsoft Office PowerPoint</Application>
  <PresentationFormat>Presentación en pantalla (16:9)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María Emilia  Fernández</cp:lastModifiedBy>
  <cp:revision>16</cp:revision>
  <dcterms:modified xsi:type="dcterms:W3CDTF">2023-10-09T16:39:31Z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0x010100263B85319FED1E4EA1678D0AF24E7A5B</vt:lpwstr>
  </property>
</Properties>
</file>