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700" r:id="rId5"/>
    <p:sldMasterId id="2147483726" r:id="rId6"/>
    <p:sldMasterId id="2147483765" r:id="rId7"/>
    <p:sldMasterId id="2147483778" r:id="rId8"/>
    <p:sldMasterId id="2147483856" r:id="rId9"/>
  </p:sldMasterIdLst>
  <p:sldIdLst>
    <p:sldId id="256" r:id="rId10"/>
    <p:sldId id="257" r:id="rId11"/>
    <p:sldId id="258" r:id="rId12"/>
    <p:sldId id="259" r:id="rId13"/>
    <p:sldId id="261" r:id="rId14"/>
    <p:sldId id="262" r:id="rId15"/>
    <p:sldId id="263" r:id="rId16"/>
    <p:sldId id="264" r:id="rId17"/>
    <p:sldId id="265" r:id="rId18"/>
    <p:sldId id="266" r:id="rId19"/>
    <p:sldId id="268" r:id="rId20"/>
    <p:sldId id="267" r:id="rId21"/>
  </p:sldIdLst>
  <p:sldSz cx="9144000" cy="5143500" type="screen16x9"/>
  <p:notesSz cx="7559675" cy="10691813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86A6D2-5802-4A87-A68D-4E15EA206545}" v="14" dt="2023-09-26T21:52:28.8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4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5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7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71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72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8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39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0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1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42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3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3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4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5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5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57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65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60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61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6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63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664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A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A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9;p2"/>
          <p:cNvPicPr/>
          <p:nvPr/>
        </p:nvPicPr>
        <p:blipFill>
          <a:blip r:embed="rId14"/>
          <a:stretch/>
        </p:blipFill>
        <p:spPr>
          <a:xfrm>
            <a:off x="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s-AR" sz="18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3;p3"/>
          <p:cNvPicPr/>
          <p:nvPr/>
        </p:nvPicPr>
        <p:blipFill>
          <a:blip r:embed="rId14"/>
          <a:stretch/>
        </p:blipFill>
        <p:spPr>
          <a:xfrm>
            <a:off x="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AR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33;p7"/>
          <p:cNvPicPr/>
          <p:nvPr/>
        </p:nvPicPr>
        <p:blipFill>
          <a:blip r:embed="rId14"/>
          <a:stretch/>
        </p:blipFill>
        <p:spPr>
          <a:xfrm>
            <a:off x="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AR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135;p28"/>
          <p:cNvPicPr/>
          <p:nvPr/>
        </p:nvPicPr>
        <p:blipFill>
          <a:blip r:embed="rId14"/>
          <a:stretch/>
        </p:blipFill>
        <p:spPr>
          <a:xfrm flipH="1">
            <a:off x="72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AR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159;p30"/>
          <p:cNvPicPr/>
          <p:nvPr/>
        </p:nvPicPr>
        <p:blipFill>
          <a:blip r:embed="rId14"/>
          <a:stretch/>
        </p:blipFill>
        <p:spPr>
          <a:xfrm rot="10800000">
            <a:off x="72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3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AR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Google Shape;174;p31"/>
          <p:cNvPicPr/>
          <p:nvPr/>
        </p:nvPicPr>
        <p:blipFill>
          <a:blip r:embed="rId14"/>
          <a:stretch/>
        </p:blipFill>
        <p:spPr>
          <a:xfrm rot="10800000" flipH="1">
            <a:off x="0" y="0"/>
            <a:ext cx="9143280" cy="5142960"/>
          </a:xfrm>
          <a:prstGeom prst="rect">
            <a:avLst/>
          </a:prstGeom>
          <a:ln w="0">
            <a:noFill/>
          </a:ln>
        </p:spPr>
      </p:pic>
      <p:sp>
        <p:nvSpPr>
          <p:cNvPr id="6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AR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6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AR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AR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214;p41_0"/>
          <p:cNvSpPr/>
          <p:nvPr/>
        </p:nvSpPr>
        <p:spPr>
          <a:xfrm>
            <a:off x="209520" y="4475520"/>
            <a:ext cx="6730920" cy="460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Concepción del Uruguay, Entre Rios, Argentina </a:t>
            </a:r>
            <a:endParaRPr lang="es-A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28 de Septiembre 2023</a:t>
            </a:r>
            <a:endParaRPr lang="es-AR" sz="1600" b="0" strike="noStrike" spc="-1" dirty="0">
              <a:latin typeface="Arial"/>
            </a:endParaRPr>
          </a:p>
        </p:txBody>
      </p:sp>
      <p:sp>
        <p:nvSpPr>
          <p:cNvPr id="1365" name="Google Shape;215;p41_0"/>
          <p:cNvSpPr/>
          <p:nvPr/>
        </p:nvSpPr>
        <p:spPr>
          <a:xfrm>
            <a:off x="209520" y="90361"/>
            <a:ext cx="8722080" cy="13017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40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GIBD</a:t>
            </a:r>
            <a:endParaRPr lang="es-AR" sz="4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Grupo de Investigación en Bases de Datos</a:t>
            </a:r>
            <a:endParaRPr lang="es-AR" sz="2200" b="0" strike="noStrike" spc="-1" dirty="0">
              <a:latin typeface="Arial"/>
            </a:endParaRPr>
          </a:p>
        </p:txBody>
      </p:sp>
      <p:sp>
        <p:nvSpPr>
          <p:cNvPr id="1366" name="Google Shape;216;p41_0"/>
          <p:cNvSpPr/>
          <p:nvPr/>
        </p:nvSpPr>
        <p:spPr>
          <a:xfrm>
            <a:off x="442440" y="1392073"/>
            <a:ext cx="8256240" cy="285238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Búsqueda por Similitud de objetos no estructurados.  </a:t>
            </a: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Rostros, pinturas, huellas digitales, cadenas de texto, logos,</a:t>
            </a: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marcas, banderas, sonidos, texto, etc.</a:t>
            </a: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700" b="0" i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Integrantes Procesamiento del Lenguaje Natural</a:t>
            </a:r>
            <a:endParaRPr lang="es-AR" sz="1700" b="0" i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Francisco Dutra, Marcos Retamero, Gonzalo Silveyra, Pablo Suárez, Maximiliano Olivera, Emmanuel Davezac, Agustín Benedetti, Iara Martinelli, Emilia Fernández. </a:t>
            </a: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Dir. Andres Pascal</a:t>
            </a:r>
            <a:endParaRPr lang="es-AR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GIBD - UTN - FRCU</a:t>
            </a:r>
            <a:endParaRPr lang="es-AR" sz="1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9" name="Google Shape;353;p51"/>
          <p:cNvSpPr/>
          <p:nvPr/>
        </p:nvSpPr>
        <p:spPr>
          <a:xfrm>
            <a:off x="5629320" y="1605112"/>
            <a:ext cx="2748320" cy="13077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Modelo preentrenado de OpenAI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Versión reducida de modelo de ChatGPT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</a:rPr>
              <a:t>Documentos .pdf o .txt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10" name="Google Shape;354;p51"/>
          <p:cNvSpPr/>
          <p:nvPr/>
        </p:nvSpPr>
        <p:spPr>
          <a:xfrm>
            <a:off x="1582375" y="1726360"/>
            <a:ext cx="2748320" cy="8845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“World Happiness</a:t>
            </a:r>
            <a:r>
              <a:rPr lang="en" sz="1400" spc="-1" dirty="0">
                <a:solidFill>
                  <a:srgbClr val="434343"/>
                </a:solidFill>
                <a:latin typeface="Cairo"/>
                <a:ea typeface="Cairo"/>
              </a:rPr>
              <a:t> </a:t>
            </a: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Report 2022”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Correctas 6/8</a:t>
            </a:r>
            <a:endParaRPr lang="es-AR" sz="1400" b="0" strike="noStrike" spc="-1" dirty="0">
              <a:latin typeface="Arial"/>
            </a:endParaRP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“Don Quijote de la Mancha”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11" name="Google Shape;355;p51"/>
          <p:cNvSpPr/>
          <p:nvPr/>
        </p:nvSpPr>
        <p:spPr>
          <a:xfrm>
            <a:off x="5629320" y="1259640"/>
            <a:ext cx="2187360" cy="45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3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QA con GPT</a:t>
            </a:r>
            <a:endParaRPr lang="es-AR" sz="2300" b="0" strike="noStrike" spc="-1" dirty="0">
              <a:latin typeface="Arial"/>
            </a:endParaRPr>
          </a:p>
        </p:txBody>
      </p:sp>
      <p:sp>
        <p:nvSpPr>
          <p:cNvPr id="1412" name="Google Shape;356;p51"/>
          <p:cNvSpPr/>
          <p:nvPr/>
        </p:nvSpPr>
        <p:spPr>
          <a:xfrm>
            <a:off x="1653840" y="1262970"/>
            <a:ext cx="2187360" cy="45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3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QA con BERT</a:t>
            </a:r>
            <a:endParaRPr lang="es-AR" sz="2300" b="0" strike="noStrike" spc="-1" dirty="0">
              <a:latin typeface="Arial"/>
            </a:endParaRPr>
          </a:p>
        </p:txBody>
      </p:sp>
      <p:sp>
        <p:nvSpPr>
          <p:cNvPr id="1413" name="Google Shape;357;p51"/>
          <p:cNvSpPr/>
          <p:nvPr/>
        </p:nvSpPr>
        <p:spPr>
          <a:xfrm>
            <a:off x="1653840" y="3807720"/>
            <a:ext cx="2748320" cy="779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  <a:ea typeface="Cairo"/>
              </a:rPr>
              <a:t>Críticas de cine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  <a:ea typeface="Cairo"/>
              </a:rPr>
              <a:t>+4000 datos de entrenamiento</a:t>
            </a:r>
            <a:endParaRPr lang="es-AR" sz="1400" spc="-1" dirty="0">
              <a:solidFill>
                <a:srgbClr val="434343"/>
              </a:solidFill>
              <a:latin typeface="Arial"/>
              <a:ea typeface="Cairo"/>
            </a:endParaRP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s-AR" sz="1400" spc="-1" dirty="0">
                <a:solidFill>
                  <a:srgbClr val="434343"/>
                </a:solidFill>
                <a:latin typeface="Cairo"/>
              </a:rPr>
              <a:t>69,70% de precisión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endParaRPr lang="en" sz="1400" spc="-1" dirty="0">
              <a:solidFill>
                <a:srgbClr val="434343"/>
              </a:solidFill>
              <a:latin typeface="Cairo"/>
              <a:ea typeface="Cairo"/>
            </a:endParaRPr>
          </a:p>
        </p:txBody>
      </p:sp>
      <p:sp>
        <p:nvSpPr>
          <p:cNvPr id="1414" name="Google Shape;358;p51"/>
          <p:cNvSpPr/>
          <p:nvPr/>
        </p:nvSpPr>
        <p:spPr>
          <a:xfrm>
            <a:off x="1653840" y="3151800"/>
            <a:ext cx="2645200" cy="739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3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Análisis de Sentimientos</a:t>
            </a:r>
            <a:endParaRPr lang="es-AR" sz="2300" b="0" strike="noStrike" spc="-1" dirty="0">
              <a:latin typeface="Arial"/>
            </a:endParaRPr>
          </a:p>
        </p:txBody>
      </p:sp>
      <p:sp>
        <p:nvSpPr>
          <p:cNvPr id="1415" name="Google Shape;359;p51"/>
          <p:cNvSpPr/>
          <p:nvPr/>
        </p:nvSpPr>
        <p:spPr>
          <a:xfrm>
            <a:off x="5674960" y="3807720"/>
            <a:ext cx="2748320" cy="779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Conjunto de historias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Narrativas coherentes y relevantes</a:t>
            </a:r>
            <a:r>
              <a:rPr lang="en" sz="1400" i="1" spc="-1" dirty="0">
                <a:solidFill>
                  <a:srgbClr val="434343"/>
                </a:solidFill>
                <a:latin typeface="Cairo"/>
              </a:rPr>
              <a:t>  </a:t>
            </a:r>
            <a:endParaRPr lang="es-AR" sz="1400" b="0" i="1" strike="noStrike" spc="-1" dirty="0">
              <a:latin typeface="Arial"/>
            </a:endParaRPr>
          </a:p>
        </p:txBody>
      </p:sp>
      <p:sp>
        <p:nvSpPr>
          <p:cNvPr id="1416" name="Google Shape;360;p51"/>
          <p:cNvSpPr/>
          <p:nvPr/>
        </p:nvSpPr>
        <p:spPr>
          <a:xfrm>
            <a:off x="5629320" y="3470040"/>
            <a:ext cx="2679320" cy="45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3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Generación de Historias</a:t>
            </a:r>
            <a:endParaRPr lang="es-AR" sz="2300" b="0" strike="noStrike" spc="-1" dirty="0">
              <a:latin typeface="Arial"/>
            </a:endParaRPr>
          </a:p>
        </p:txBody>
      </p:sp>
      <p:sp>
        <p:nvSpPr>
          <p:cNvPr id="1417" name="Google Shape;361;p51"/>
          <p:cNvSpPr/>
          <p:nvPr/>
        </p:nvSpPr>
        <p:spPr>
          <a:xfrm>
            <a:off x="715855" y="1881120"/>
            <a:ext cx="739440" cy="739440"/>
          </a:xfrm>
          <a:prstGeom prst="rect">
            <a:avLst/>
          </a:prstGeom>
          <a:noFill/>
          <a:ln w="9525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AR"/>
          </a:p>
        </p:txBody>
      </p:sp>
      <p:sp>
        <p:nvSpPr>
          <p:cNvPr id="1418" name="Google Shape;362;p51"/>
          <p:cNvSpPr/>
          <p:nvPr/>
        </p:nvSpPr>
        <p:spPr>
          <a:xfrm>
            <a:off x="720000" y="3470040"/>
            <a:ext cx="739440" cy="739440"/>
          </a:xfrm>
          <a:prstGeom prst="rect">
            <a:avLst/>
          </a:prstGeom>
          <a:noFill/>
          <a:ln w="9525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AR"/>
          </a:p>
        </p:txBody>
      </p:sp>
      <p:sp>
        <p:nvSpPr>
          <p:cNvPr id="1419" name="Google Shape;363;p51"/>
          <p:cNvSpPr/>
          <p:nvPr/>
        </p:nvSpPr>
        <p:spPr>
          <a:xfrm>
            <a:off x="4704120" y="1889280"/>
            <a:ext cx="739440" cy="739440"/>
          </a:xfrm>
          <a:prstGeom prst="rect">
            <a:avLst/>
          </a:prstGeom>
          <a:noFill/>
          <a:ln w="9525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AR"/>
          </a:p>
        </p:txBody>
      </p:sp>
      <p:sp>
        <p:nvSpPr>
          <p:cNvPr id="1420" name="Google Shape;364;p51"/>
          <p:cNvSpPr/>
          <p:nvPr/>
        </p:nvSpPr>
        <p:spPr>
          <a:xfrm>
            <a:off x="4668480" y="3511800"/>
            <a:ext cx="739440" cy="739440"/>
          </a:xfrm>
          <a:prstGeom prst="rect">
            <a:avLst/>
          </a:prstGeom>
          <a:noFill/>
          <a:ln w="9525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AR"/>
          </a:p>
        </p:txBody>
      </p:sp>
      <p:sp>
        <p:nvSpPr>
          <p:cNvPr id="1421" name="Google Shape;388;p51"/>
          <p:cNvSpPr/>
          <p:nvPr/>
        </p:nvSpPr>
        <p:spPr>
          <a:xfrm>
            <a:off x="720360" y="434415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2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ESTADO ACTUAL</a:t>
            </a:r>
            <a:endParaRPr lang="es-AR" sz="3200" b="0" strike="noStrike" spc="-1" dirty="0">
              <a:latin typeface="Arial"/>
            </a:endParaRPr>
          </a:p>
        </p:txBody>
      </p:sp>
      <p:grpSp>
        <p:nvGrpSpPr>
          <p:cNvPr id="1422" name="Google Shape;10817;p92_0"/>
          <p:cNvGrpSpPr/>
          <p:nvPr/>
        </p:nvGrpSpPr>
        <p:grpSpPr>
          <a:xfrm>
            <a:off x="905575" y="1996380"/>
            <a:ext cx="360000" cy="515880"/>
            <a:chOff x="1260000" y="1824120"/>
            <a:chExt cx="360000" cy="515880"/>
          </a:xfrm>
        </p:grpSpPr>
        <p:sp>
          <p:nvSpPr>
            <p:cNvPr id="1423" name="Google Shape;10818;p92_0"/>
            <p:cNvSpPr/>
            <p:nvPr/>
          </p:nvSpPr>
          <p:spPr>
            <a:xfrm>
              <a:off x="1387080" y="1986840"/>
              <a:ext cx="12600" cy="22680"/>
            </a:xfrm>
            <a:custGeom>
              <a:avLst/>
              <a:gdLst/>
              <a:ahLst/>
              <a:cxnLst/>
              <a:rect l="l" t="t" r="r" b="b"/>
              <a:pathLst>
                <a:path w="322" h="513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24" name="Google Shape;10819;p92_0"/>
            <p:cNvSpPr/>
            <p:nvPr/>
          </p:nvSpPr>
          <p:spPr>
            <a:xfrm>
              <a:off x="1477800" y="1986840"/>
              <a:ext cx="12600" cy="22680"/>
            </a:xfrm>
            <a:custGeom>
              <a:avLst/>
              <a:gdLst/>
              <a:ahLst/>
              <a:cxnLst/>
              <a:rect l="l" t="t" r="r" b="b"/>
              <a:pathLst>
                <a:path w="323" h="513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72" y="513"/>
                    <a:pt x="156" y="513"/>
                  </a:cubicBezTo>
                  <a:cubicBezTo>
                    <a:pt x="251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25" name="Google Shape;10820;p92_0"/>
            <p:cNvSpPr/>
            <p:nvPr/>
          </p:nvSpPr>
          <p:spPr>
            <a:xfrm>
              <a:off x="1407960" y="2043000"/>
              <a:ext cx="59760" cy="21600"/>
            </a:xfrm>
            <a:custGeom>
              <a:avLst/>
              <a:gdLst/>
              <a:ahLst/>
              <a:cxnLst/>
              <a:rect l="l" t="t" r="r" b="b"/>
              <a:pathLst>
                <a:path w="1430" h="498">
                  <a:moveTo>
                    <a:pt x="188" y="0"/>
                  </a:moveTo>
                  <a:cubicBezTo>
                    <a:pt x="146" y="0"/>
                    <a:pt x="102" y="15"/>
                    <a:pt x="60" y="45"/>
                  </a:cubicBezTo>
                  <a:cubicBezTo>
                    <a:pt x="1" y="104"/>
                    <a:pt x="1" y="199"/>
                    <a:pt x="60" y="283"/>
                  </a:cubicBezTo>
                  <a:cubicBezTo>
                    <a:pt x="203" y="414"/>
                    <a:pt x="453" y="497"/>
                    <a:pt x="703" y="497"/>
                  </a:cubicBezTo>
                  <a:cubicBezTo>
                    <a:pt x="953" y="497"/>
                    <a:pt x="1215" y="414"/>
                    <a:pt x="1346" y="283"/>
                  </a:cubicBezTo>
                  <a:cubicBezTo>
                    <a:pt x="1429" y="223"/>
                    <a:pt x="1429" y="116"/>
                    <a:pt x="1370" y="45"/>
                  </a:cubicBezTo>
                  <a:cubicBezTo>
                    <a:pt x="1340" y="15"/>
                    <a:pt x="1301" y="0"/>
                    <a:pt x="1260" y="0"/>
                  </a:cubicBezTo>
                  <a:cubicBezTo>
                    <a:pt x="1218" y="0"/>
                    <a:pt x="1173" y="15"/>
                    <a:pt x="1132" y="45"/>
                  </a:cubicBezTo>
                  <a:cubicBezTo>
                    <a:pt x="1072" y="104"/>
                    <a:pt x="929" y="176"/>
                    <a:pt x="715" y="176"/>
                  </a:cubicBezTo>
                  <a:cubicBezTo>
                    <a:pt x="513" y="176"/>
                    <a:pt x="358" y="104"/>
                    <a:pt x="298" y="45"/>
                  </a:cubicBezTo>
                  <a:cubicBezTo>
                    <a:pt x="268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26" name="Google Shape;10821;p92_0"/>
            <p:cNvSpPr/>
            <p:nvPr/>
          </p:nvSpPr>
          <p:spPr>
            <a:xfrm>
              <a:off x="1260000" y="1824120"/>
              <a:ext cx="360000" cy="515880"/>
            </a:xfrm>
            <a:custGeom>
              <a:avLst/>
              <a:gdLst/>
              <a:ahLst/>
              <a:cxnLst/>
              <a:rect l="l" t="t" r="r" b="b"/>
              <a:pathLst>
                <a:path w="8455" h="11229">
                  <a:moveTo>
                    <a:pt x="1382" y="3144"/>
                  </a:moveTo>
                  <a:lnTo>
                    <a:pt x="1382" y="3394"/>
                  </a:lnTo>
                  <a:cubicBezTo>
                    <a:pt x="1180" y="3489"/>
                    <a:pt x="1025" y="3691"/>
                    <a:pt x="1025" y="3941"/>
                  </a:cubicBezTo>
                  <a:cubicBezTo>
                    <a:pt x="1025" y="4275"/>
                    <a:pt x="1299" y="4537"/>
                    <a:pt x="1620" y="4537"/>
                  </a:cubicBezTo>
                  <a:lnTo>
                    <a:pt x="1739" y="4537"/>
                  </a:lnTo>
                  <a:cubicBezTo>
                    <a:pt x="1811" y="5073"/>
                    <a:pt x="2073" y="5549"/>
                    <a:pt x="2430" y="5930"/>
                  </a:cubicBezTo>
                  <a:cubicBezTo>
                    <a:pt x="2362" y="5952"/>
                    <a:pt x="2270" y="5961"/>
                    <a:pt x="2172" y="5961"/>
                  </a:cubicBezTo>
                  <a:cubicBezTo>
                    <a:pt x="2116" y="5961"/>
                    <a:pt x="2058" y="5958"/>
                    <a:pt x="2001" y="5954"/>
                  </a:cubicBezTo>
                  <a:cubicBezTo>
                    <a:pt x="1656" y="5894"/>
                    <a:pt x="1370" y="5644"/>
                    <a:pt x="1251" y="5299"/>
                  </a:cubicBezTo>
                  <a:cubicBezTo>
                    <a:pt x="1203" y="5168"/>
                    <a:pt x="1192" y="5037"/>
                    <a:pt x="1203" y="4894"/>
                  </a:cubicBezTo>
                  <a:cubicBezTo>
                    <a:pt x="1215" y="4715"/>
                    <a:pt x="1144" y="4537"/>
                    <a:pt x="989" y="4442"/>
                  </a:cubicBezTo>
                  <a:cubicBezTo>
                    <a:pt x="751" y="4275"/>
                    <a:pt x="620" y="3989"/>
                    <a:pt x="691" y="3703"/>
                  </a:cubicBezTo>
                  <a:cubicBezTo>
                    <a:pt x="751" y="3429"/>
                    <a:pt x="965" y="3203"/>
                    <a:pt x="1251" y="3156"/>
                  </a:cubicBezTo>
                  <a:cubicBezTo>
                    <a:pt x="1299" y="3144"/>
                    <a:pt x="1334" y="3144"/>
                    <a:pt x="1382" y="3144"/>
                  </a:cubicBezTo>
                  <a:close/>
                  <a:moveTo>
                    <a:pt x="7002" y="3144"/>
                  </a:moveTo>
                  <a:cubicBezTo>
                    <a:pt x="7037" y="3144"/>
                    <a:pt x="7085" y="3144"/>
                    <a:pt x="7145" y="3156"/>
                  </a:cubicBezTo>
                  <a:cubicBezTo>
                    <a:pt x="7430" y="3203"/>
                    <a:pt x="7669" y="3441"/>
                    <a:pt x="7716" y="3703"/>
                  </a:cubicBezTo>
                  <a:cubicBezTo>
                    <a:pt x="7776" y="3989"/>
                    <a:pt x="7657" y="4275"/>
                    <a:pt x="7418" y="4442"/>
                  </a:cubicBezTo>
                  <a:cubicBezTo>
                    <a:pt x="7264" y="4537"/>
                    <a:pt x="7180" y="4715"/>
                    <a:pt x="7192" y="4894"/>
                  </a:cubicBezTo>
                  <a:cubicBezTo>
                    <a:pt x="7204" y="5037"/>
                    <a:pt x="7192" y="5168"/>
                    <a:pt x="7145" y="5299"/>
                  </a:cubicBezTo>
                  <a:cubicBezTo>
                    <a:pt x="7037" y="5632"/>
                    <a:pt x="6740" y="5894"/>
                    <a:pt x="6406" y="5954"/>
                  </a:cubicBezTo>
                  <a:cubicBezTo>
                    <a:pt x="6348" y="5966"/>
                    <a:pt x="6290" y="5971"/>
                    <a:pt x="6233" y="5971"/>
                  </a:cubicBezTo>
                  <a:cubicBezTo>
                    <a:pt x="6126" y="5971"/>
                    <a:pt x="6023" y="5953"/>
                    <a:pt x="5930" y="5930"/>
                  </a:cubicBezTo>
                  <a:cubicBezTo>
                    <a:pt x="6287" y="5549"/>
                    <a:pt x="6537" y="5073"/>
                    <a:pt x="6609" y="4537"/>
                  </a:cubicBezTo>
                  <a:lnTo>
                    <a:pt x="6728" y="4537"/>
                  </a:lnTo>
                  <a:cubicBezTo>
                    <a:pt x="7061" y="4537"/>
                    <a:pt x="7323" y="4275"/>
                    <a:pt x="7323" y="3941"/>
                  </a:cubicBezTo>
                  <a:cubicBezTo>
                    <a:pt x="7323" y="3703"/>
                    <a:pt x="7168" y="3501"/>
                    <a:pt x="6966" y="3394"/>
                  </a:cubicBezTo>
                  <a:lnTo>
                    <a:pt x="6966" y="3144"/>
                  </a:lnTo>
                  <a:close/>
                  <a:moveTo>
                    <a:pt x="4216" y="346"/>
                  </a:moveTo>
                  <a:cubicBezTo>
                    <a:pt x="5585" y="346"/>
                    <a:pt x="6680" y="1441"/>
                    <a:pt x="6680" y="2810"/>
                  </a:cubicBezTo>
                  <a:lnTo>
                    <a:pt x="6680" y="3346"/>
                  </a:lnTo>
                  <a:lnTo>
                    <a:pt x="6668" y="3346"/>
                  </a:lnTo>
                  <a:cubicBezTo>
                    <a:pt x="6502" y="3346"/>
                    <a:pt x="6347" y="3322"/>
                    <a:pt x="6192" y="3287"/>
                  </a:cubicBezTo>
                  <a:cubicBezTo>
                    <a:pt x="6180" y="3283"/>
                    <a:pt x="6167" y="3281"/>
                    <a:pt x="6154" y="3281"/>
                  </a:cubicBezTo>
                  <a:cubicBezTo>
                    <a:pt x="6081" y="3281"/>
                    <a:pt x="6008" y="3335"/>
                    <a:pt x="5978" y="3406"/>
                  </a:cubicBezTo>
                  <a:cubicBezTo>
                    <a:pt x="5954" y="3501"/>
                    <a:pt x="6014" y="3584"/>
                    <a:pt x="6097" y="3620"/>
                  </a:cubicBezTo>
                  <a:cubicBezTo>
                    <a:pt x="6299" y="3680"/>
                    <a:pt x="6490" y="3691"/>
                    <a:pt x="6668" y="3691"/>
                  </a:cubicBezTo>
                  <a:lnTo>
                    <a:pt x="6752" y="3691"/>
                  </a:lnTo>
                  <a:cubicBezTo>
                    <a:pt x="6907" y="3691"/>
                    <a:pt x="7026" y="3810"/>
                    <a:pt x="7026" y="3965"/>
                  </a:cubicBezTo>
                  <a:cubicBezTo>
                    <a:pt x="7026" y="4108"/>
                    <a:pt x="6907" y="4227"/>
                    <a:pt x="6752" y="4227"/>
                  </a:cubicBezTo>
                  <a:lnTo>
                    <a:pt x="6656" y="4227"/>
                  </a:lnTo>
                  <a:lnTo>
                    <a:pt x="6656" y="4215"/>
                  </a:lnTo>
                  <a:cubicBezTo>
                    <a:pt x="6656" y="4120"/>
                    <a:pt x="6573" y="4049"/>
                    <a:pt x="6490" y="4049"/>
                  </a:cubicBezTo>
                  <a:cubicBezTo>
                    <a:pt x="6395" y="4049"/>
                    <a:pt x="6323" y="4120"/>
                    <a:pt x="6323" y="4215"/>
                  </a:cubicBezTo>
                  <a:cubicBezTo>
                    <a:pt x="6323" y="5370"/>
                    <a:pt x="5371" y="6323"/>
                    <a:pt x="4216" y="6323"/>
                  </a:cubicBezTo>
                  <a:cubicBezTo>
                    <a:pt x="3037" y="6311"/>
                    <a:pt x="2084" y="5358"/>
                    <a:pt x="2084" y="4203"/>
                  </a:cubicBezTo>
                  <a:cubicBezTo>
                    <a:pt x="2084" y="4108"/>
                    <a:pt x="2013" y="4037"/>
                    <a:pt x="1918" y="4037"/>
                  </a:cubicBezTo>
                  <a:cubicBezTo>
                    <a:pt x="1834" y="4037"/>
                    <a:pt x="1763" y="4108"/>
                    <a:pt x="1763" y="4203"/>
                  </a:cubicBezTo>
                  <a:lnTo>
                    <a:pt x="1763" y="4215"/>
                  </a:lnTo>
                  <a:lnTo>
                    <a:pt x="1656" y="4215"/>
                  </a:lnTo>
                  <a:cubicBezTo>
                    <a:pt x="1501" y="4215"/>
                    <a:pt x="1382" y="4096"/>
                    <a:pt x="1382" y="3941"/>
                  </a:cubicBezTo>
                  <a:cubicBezTo>
                    <a:pt x="1382" y="3799"/>
                    <a:pt x="1501" y="3680"/>
                    <a:pt x="1656" y="3680"/>
                  </a:cubicBezTo>
                  <a:lnTo>
                    <a:pt x="1739" y="3680"/>
                  </a:lnTo>
                  <a:cubicBezTo>
                    <a:pt x="2918" y="3680"/>
                    <a:pt x="3847" y="2667"/>
                    <a:pt x="4180" y="2215"/>
                  </a:cubicBezTo>
                  <a:lnTo>
                    <a:pt x="4216" y="2215"/>
                  </a:lnTo>
                  <a:cubicBezTo>
                    <a:pt x="4418" y="2489"/>
                    <a:pt x="4871" y="2977"/>
                    <a:pt x="5454" y="3322"/>
                  </a:cubicBezTo>
                  <a:cubicBezTo>
                    <a:pt x="5476" y="3337"/>
                    <a:pt x="5502" y="3344"/>
                    <a:pt x="5528" y="3344"/>
                  </a:cubicBezTo>
                  <a:cubicBezTo>
                    <a:pt x="5586" y="3344"/>
                    <a:pt x="5644" y="3312"/>
                    <a:pt x="5668" y="3263"/>
                  </a:cubicBezTo>
                  <a:cubicBezTo>
                    <a:pt x="5716" y="3191"/>
                    <a:pt x="5680" y="3084"/>
                    <a:pt x="5609" y="3037"/>
                  </a:cubicBezTo>
                  <a:cubicBezTo>
                    <a:pt x="5073" y="2727"/>
                    <a:pt x="4680" y="2263"/>
                    <a:pt x="4478" y="2025"/>
                  </a:cubicBezTo>
                  <a:cubicBezTo>
                    <a:pt x="4418" y="1929"/>
                    <a:pt x="4323" y="1894"/>
                    <a:pt x="4216" y="1894"/>
                  </a:cubicBezTo>
                  <a:cubicBezTo>
                    <a:pt x="4109" y="1894"/>
                    <a:pt x="4001" y="1941"/>
                    <a:pt x="3942" y="2025"/>
                  </a:cubicBezTo>
                  <a:cubicBezTo>
                    <a:pt x="2989" y="3227"/>
                    <a:pt x="2096" y="3346"/>
                    <a:pt x="1763" y="3346"/>
                  </a:cubicBezTo>
                  <a:lnTo>
                    <a:pt x="1739" y="3346"/>
                  </a:lnTo>
                  <a:lnTo>
                    <a:pt x="1739" y="2810"/>
                  </a:lnTo>
                  <a:cubicBezTo>
                    <a:pt x="1739" y="1453"/>
                    <a:pt x="2846" y="346"/>
                    <a:pt x="4216" y="346"/>
                  </a:cubicBezTo>
                  <a:close/>
                  <a:moveTo>
                    <a:pt x="5085" y="6477"/>
                  </a:moveTo>
                  <a:lnTo>
                    <a:pt x="5085" y="7359"/>
                  </a:lnTo>
                  <a:cubicBezTo>
                    <a:pt x="5085" y="7847"/>
                    <a:pt x="4692" y="8252"/>
                    <a:pt x="4192" y="8252"/>
                  </a:cubicBezTo>
                  <a:cubicBezTo>
                    <a:pt x="3704" y="8252"/>
                    <a:pt x="3299" y="7847"/>
                    <a:pt x="3299" y="7359"/>
                  </a:cubicBezTo>
                  <a:lnTo>
                    <a:pt x="3299" y="6477"/>
                  </a:lnTo>
                  <a:cubicBezTo>
                    <a:pt x="3573" y="6585"/>
                    <a:pt x="3882" y="6644"/>
                    <a:pt x="4192" y="6644"/>
                  </a:cubicBezTo>
                  <a:cubicBezTo>
                    <a:pt x="4513" y="6644"/>
                    <a:pt x="4811" y="6585"/>
                    <a:pt x="5085" y="6477"/>
                  </a:cubicBezTo>
                  <a:close/>
                  <a:moveTo>
                    <a:pt x="5430" y="7061"/>
                  </a:moveTo>
                  <a:lnTo>
                    <a:pt x="5883" y="7204"/>
                  </a:lnTo>
                  <a:cubicBezTo>
                    <a:pt x="5954" y="7239"/>
                    <a:pt x="6002" y="7299"/>
                    <a:pt x="6002" y="7370"/>
                  </a:cubicBezTo>
                  <a:cubicBezTo>
                    <a:pt x="6014" y="7990"/>
                    <a:pt x="5883" y="8502"/>
                    <a:pt x="5752" y="8799"/>
                  </a:cubicBezTo>
                  <a:cubicBezTo>
                    <a:pt x="5664" y="9003"/>
                    <a:pt x="5465" y="9128"/>
                    <a:pt x="5259" y="9128"/>
                  </a:cubicBezTo>
                  <a:cubicBezTo>
                    <a:pt x="5213" y="9128"/>
                    <a:pt x="5166" y="9122"/>
                    <a:pt x="5121" y="9109"/>
                  </a:cubicBezTo>
                  <a:lnTo>
                    <a:pt x="4240" y="8883"/>
                  </a:lnTo>
                  <a:lnTo>
                    <a:pt x="4168" y="8883"/>
                  </a:lnTo>
                  <a:lnTo>
                    <a:pt x="3287" y="9109"/>
                  </a:lnTo>
                  <a:cubicBezTo>
                    <a:pt x="3247" y="9118"/>
                    <a:pt x="3205" y="9123"/>
                    <a:pt x="3164" y="9123"/>
                  </a:cubicBezTo>
                  <a:cubicBezTo>
                    <a:pt x="2953" y="9123"/>
                    <a:pt x="2748" y="8999"/>
                    <a:pt x="2668" y="8799"/>
                  </a:cubicBezTo>
                  <a:cubicBezTo>
                    <a:pt x="2525" y="8490"/>
                    <a:pt x="2394" y="7990"/>
                    <a:pt x="2430" y="7370"/>
                  </a:cubicBezTo>
                  <a:cubicBezTo>
                    <a:pt x="2430" y="7299"/>
                    <a:pt x="2489" y="7216"/>
                    <a:pt x="2549" y="7204"/>
                  </a:cubicBezTo>
                  <a:lnTo>
                    <a:pt x="2989" y="7061"/>
                  </a:lnTo>
                  <a:lnTo>
                    <a:pt x="2989" y="7359"/>
                  </a:lnTo>
                  <a:cubicBezTo>
                    <a:pt x="2989" y="8025"/>
                    <a:pt x="3537" y="8573"/>
                    <a:pt x="4216" y="8573"/>
                  </a:cubicBezTo>
                  <a:cubicBezTo>
                    <a:pt x="4882" y="8573"/>
                    <a:pt x="5430" y="8025"/>
                    <a:pt x="5430" y="7359"/>
                  </a:cubicBezTo>
                  <a:lnTo>
                    <a:pt x="5430" y="7061"/>
                  </a:lnTo>
                  <a:close/>
                  <a:moveTo>
                    <a:pt x="4204" y="0"/>
                  </a:moveTo>
                  <a:cubicBezTo>
                    <a:pt x="2656" y="0"/>
                    <a:pt x="1406" y="1251"/>
                    <a:pt x="1406" y="2798"/>
                  </a:cubicBezTo>
                  <a:lnTo>
                    <a:pt x="1406" y="2810"/>
                  </a:lnTo>
                  <a:cubicBezTo>
                    <a:pt x="1346" y="2810"/>
                    <a:pt x="1263" y="2810"/>
                    <a:pt x="1203" y="2822"/>
                  </a:cubicBezTo>
                  <a:cubicBezTo>
                    <a:pt x="787" y="2906"/>
                    <a:pt x="453" y="3227"/>
                    <a:pt x="370" y="3644"/>
                  </a:cubicBezTo>
                  <a:cubicBezTo>
                    <a:pt x="287" y="4061"/>
                    <a:pt x="465" y="4477"/>
                    <a:pt x="811" y="4715"/>
                  </a:cubicBezTo>
                  <a:cubicBezTo>
                    <a:pt x="870" y="4751"/>
                    <a:pt x="894" y="4823"/>
                    <a:pt x="882" y="4882"/>
                  </a:cubicBezTo>
                  <a:cubicBezTo>
                    <a:pt x="870" y="5061"/>
                    <a:pt x="882" y="5239"/>
                    <a:pt x="941" y="5418"/>
                  </a:cubicBezTo>
                  <a:cubicBezTo>
                    <a:pt x="1084" y="5858"/>
                    <a:pt x="1477" y="6204"/>
                    <a:pt x="1942" y="6299"/>
                  </a:cubicBezTo>
                  <a:cubicBezTo>
                    <a:pt x="2013" y="6311"/>
                    <a:pt x="2096" y="6311"/>
                    <a:pt x="2180" y="6311"/>
                  </a:cubicBezTo>
                  <a:cubicBezTo>
                    <a:pt x="2370" y="6311"/>
                    <a:pt x="2561" y="6263"/>
                    <a:pt x="2739" y="6180"/>
                  </a:cubicBezTo>
                  <a:cubicBezTo>
                    <a:pt x="2811" y="6239"/>
                    <a:pt x="2894" y="6275"/>
                    <a:pt x="2977" y="6323"/>
                  </a:cubicBezTo>
                  <a:lnTo>
                    <a:pt x="2977" y="6716"/>
                  </a:lnTo>
                  <a:lnTo>
                    <a:pt x="2430" y="6906"/>
                  </a:lnTo>
                  <a:cubicBezTo>
                    <a:pt x="2239" y="6978"/>
                    <a:pt x="2096" y="7156"/>
                    <a:pt x="2084" y="7370"/>
                  </a:cubicBezTo>
                  <a:lnTo>
                    <a:pt x="2084" y="7394"/>
                  </a:lnTo>
                  <a:lnTo>
                    <a:pt x="822" y="7847"/>
                  </a:lnTo>
                  <a:cubicBezTo>
                    <a:pt x="334" y="8025"/>
                    <a:pt x="1" y="8466"/>
                    <a:pt x="1" y="8990"/>
                  </a:cubicBezTo>
                  <a:lnTo>
                    <a:pt x="1" y="11061"/>
                  </a:lnTo>
                  <a:cubicBezTo>
                    <a:pt x="1" y="11145"/>
                    <a:pt x="72" y="11228"/>
                    <a:pt x="168" y="11228"/>
                  </a:cubicBezTo>
                  <a:cubicBezTo>
                    <a:pt x="251" y="11228"/>
                    <a:pt x="334" y="11145"/>
                    <a:pt x="334" y="11061"/>
                  </a:cubicBezTo>
                  <a:lnTo>
                    <a:pt x="334" y="8990"/>
                  </a:lnTo>
                  <a:cubicBezTo>
                    <a:pt x="334" y="8883"/>
                    <a:pt x="346" y="8787"/>
                    <a:pt x="394" y="8680"/>
                  </a:cubicBezTo>
                  <a:lnTo>
                    <a:pt x="1227" y="9395"/>
                  </a:lnTo>
                  <a:cubicBezTo>
                    <a:pt x="1346" y="9490"/>
                    <a:pt x="1418" y="9645"/>
                    <a:pt x="1418" y="9787"/>
                  </a:cubicBezTo>
                  <a:lnTo>
                    <a:pt x="1418" y="11061"/>
                  </a:lnTo>
                  <a:cubicBezTo>
                    <a:pt x="1418" y="11145"/>
                    <a:pt x="1489" y="11228"/>
                    <a:pt x="1584" y="11228"/>
                  </a:cubicBezTo>
                  <a:cubicBezTo>
                    <a:pt x="1668" y="11228"/>
                    <a:pt x="1739" y="11145"/>
                    <a:pt x="1739" y="11061"/>
                  </a:cubicBezTo>
                  <a:lnTo>
                    <a:pt x="1739" y="9787"/>
                  </a:lnTo>
                  <a:cubicBezTo>
                    <a:pt x="1739" y="9537"/>
                    <a:pt x="1644" y="9299"/>
                    <a:pt x="1442" y="9144"/>
                  </a:cubicBezTo>
                  <a:lnTo>
                    <a:pt x="584" y="8394"/>
                  </a:lnTo>
                  <a:cubicBezTo>
                    <a:pt x="668" y="8287"/>
                    <a:pt x="811" y="8204"/>
                    <a:pt x="941" y="8156"/>
                  </a:cubicBezTo>
                  <a:lnTo>
                    <a:pt x="2096" y="7751"/>
                  </a:lnTo>
                  <a:cubicBezTo>
                    <a:pt x="2132" y="8263"/>
                    <a:pt x="2251" y="8680"/>
                    <a:pt x="2370" y="8942"/>
                  </a:cubicBezTo>
                  <a:cubicBezTo>
                    <a:pt x="2508" y="9277"/>
                    <a:pt x="2825" y="9481"/>
                    <a:pt x="3167" y="9481"/>
                  </a:cubicBezTo>
                  <a:cubicBezTo>
                    <a:pt x="3238" y="9481"/>
                    <a:pt x="3310" y="9473"/>
                    <a:pt x="3382" y="9454"/>
                  </a:cubicBezTo>
                  <a:lnTo>
                    <a:pt x="4061" y="9287"/>
                  </a:lnTo>
                  <a:lnTo>
                    <a:pt x="4061" y="9823"/>
                  </a:lnTo>
                  <a:cubicBezTo>
                    <a:pt x="4061" y="9918"/>
                    <a:pt x="4144" y="9990"/>
                    <a:pt x="4228" y="9990"/>
                  </a:cubicBezTo>
                  <a:cubicBezTo>
                    <a:pt x="4311" y="9990"/>
                    <a:pt x="4394" y="9918"/>
                    <a:pt x="4394" y="9823"/>
                  </a:cubicBezTo>
                  <a:lnTo>
                    <a:pt x="4394" y="9287"/>
                  </a:lnTo>
                  <a:lnTo>
                    <a:pt x="5073" y="9454"/>
                  </a:lnTo>
                  <a:cubicBezTo>
                    <a:pt x="5144" y="9466"/>
                    <a:pt x="5228" y="9478"/>
                    <a:pt x="5287" y="9478"/>
                  </a:cubicBezTo>
                  <a:cubicBezTo>
                    <a:pt x="5621" y="9478"/>
                    <a:pt x="5942" y="9275"/>
                    <a:pt x="6085" y="8942"/>
                  </a:cubicBezTo>
                  <a:cubicBezTo>
                    <a:pt x="6204" y="8680"/>
                    <a:pt x="6323" y="8263"/>
                    <a:pt x="6359" y="7751"/>
                  </a:cubicBezTo>
                  <a:lnTo>
                    <a:pt x="7514" y="8156"/>
                  </a:lnTo>
                  <a:cubicBezTo>
                    <a:pt x="7669" y="8204"/>
                    <a:pt x="7788" y="8287"/>
                    <a:pt x="7871" y="8394"/>
                  </a:cubicBezTo>
                  <a:lnTo>
                    <a:pt x="7014" y="9133"/>
                  </a:lnTo>
                  <a:cubicBezTo>
                    <a:pt x="6823" y="9299"/>
                    <a:pt x="6716" y="9537"/>
                    <a:pt x="6716" y="9787"/>
                  </a:cubicBezTo>
                  <a:lnTo>
                    <a:pt x="6716" y="11061"/>
                  </a:lnTo>
                  <a:cubicBezTo>
                    <a:pt x="6716" y="11145"/>
                    <a:pt x="6787" y="11216"/>
                    <a:pt x="6871" y="11216"/>
                  </a:cubicBezTo>
                  <a:cubicBezTo>
                    <a:pt x="6966" y="11216"/>
                    <a:pt x="7037" y="11145"/>
                    <a:pt x="7037" y="11061"/>
                  </a:cubicBezTo>
                  <a:lnTo>
                    <a:pt x="7037" y="9787"/>
                  </a:lnTo>
                  <a:cubicBezTo>
                    <a:pt x="7037" y="9633"/>
                    <a:pt x="7109" y="9478"/>
                    <a:pt x="7228" y="9395"/>
                  </a:cubicBezTo>
                  <a:lnTo>
                    <a:pt x="8061" y="8680"/>
                  </a:lnTo>
                  <a:cubicBezTo>
                    <a:pt x="8097" y="8775"/>
                    <a:pt x="8121" y="8883"/>
                    <a:pt x="8121" y="8990"/>
                  </a:cubicBezTo>
                  <a:lnTo>
                    <a:pt x="8121" y="11061"/>
                  </a:lnTo>
                  <a:cubicBezTo>
                    <a:pt x="8121" y="11145"/>
                    <a:pt x="8204" y="11216"/>
                    <a:pt x="8288" y="11216"/>
                  </a:cubicBezTo>
                  <a:cubicBezTo>
                    <a:pt x="8383" y="11216"/>
                    <a:pt x="8454" y="11145"/>
                    <a:pt x="8454" y="11061"/>
                  </a:cubicBezTo>
                  <a:lnTo>
                    <a:pt x="8454" y="8990"/>
                  </a:lnTo>
                  <a:cubicBezTo>
                    <a:pt x="8395" y="8466"/>
                    <a:pt x="8061" y="8013"/>
                    <a:pt x="7573" y="7847"/>
                  </a:cubicBezTo>
                  <a:lnTo>
                    <a:pt x="6311" y="7394"/>
                  </a:lnTo>
                  <a:lnTo>
                    <a:pt x="6311" y="7370"/>
                  </a:lnTo>
                  <a:cubicBezTo>
                    <a:pt x="6299" y="7156"/>
                    <a:pt x="6168" y="6978"/>
                    <a:pt x="5966" y="6906"/>
                  </a:cubicBezTo>
                  <a:lnTo>
                    <a:pt x="5418" y="6716"/>
                  </a:lnTo>
                  <a:lnTo>
                    <a:pt x="5418" y="6323"/>
                  </a:lnTo>
                  <a:cubicBezTo>
                    <a:pt x="5502" y="6275"/>
                    <a:pt x="5585" y="6216"/>
                    <a:pt x="5656" y="6180"/>
                  </a:cubicBezTo>
                  <a:cubicBezTo>
                    <a:pt x="5835" y="6263"/>
                    <a:pt x="6025" y="6311"/>
                    <a:pt x="6216" y="6311"/>
                  </a:cubicBezTo>
                  <a:cubicBezTo>
                    <a:pt x="6299" y="6311"/>
                    <a:pt x="6383" y="6311"/>
                    <a:pt x="6454" y="6299"/>
                  </a:cubicBezTo>
                  <a:cubicBezTo>
                    <a:pt x="6918" y="6204"/>
                    <a:pt x="7311" y="5858"/>
                    <a:pt x="7454" y="5418"/>
                  </a:cubicBezTo>
                  <a:cubicBezTo>
                    <a:pt x="7514" y="5239"/>
                    <a:pt x="7526" y="5061"/>
                    <a:pt x="7514" y="4882"/>
                  </a:cubicBezTo>
                  <a:cubicBezTo>
                    <a:pt x="7514" y="4823"/>
                    <a:pt x="7549" y="4751"/>
                    <a:pt x="7585" y="4715"/>
                  </a:cubicBezTo>
                  <a:cubicBezTo>
                    <a:pt x="7954" y="4477"/>
                    <a:pt x="8109" y="4061"/>
                    <a:pt x="8026" y="3644"/>
                  </a:cubicBezTo>
                  <a:cubicBezTo>
                    <a:pt x="7930" y="3227"/>
                    <a:pt x="7609" y="2906"/>
                    <a:pt x="7192" y="2822"/>
                  </a:cubicBezTo>
                  <a:cubicBezTo>
                    <a:pt x="7133" y="2810"/>
                    <a:pt x="7061" y="2810"/>
                    <a:pt x="7002" y="2810"/>
                  </a:cubicBezTo>
                  <a:lnTo>
                    <a:pt x="7002" y="2798"/>
                  </a:lnTo>
                  <a:cubicBezTo>
                    <a:pt x="7002" y="1251"/>
                    <a:pt x="5752" y="0"/>
                    <a:pt x="4204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27" name="Google Shape;10822;p92_0"/>
            <p:cNvSpPr/>
            <p:nvPr/>
          </p:nvSpPr>
          <p:spPr>
            <a:xfrm>
              <a:off x="1432440" y="2300760"/>
              <a:ext cx="12600" cy="21960"/>
            </a:xfrm>
            <a:custGeom>
              <a:avLst/>
              <a:gdLst/>
              <a:ahLst/>
              <a:cxnLst/>
              <a:rect l="l" t="t" r="r" b="b"/>
              <a:pathLst>
                <a:path w="322" h="501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72" y="500"/>
                    <a:pt x="155" y="500"/>
                  </a:cubicBezTo>
                  <a:cubicBezTo>
                    <a:pt x="250" y="500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</p:grpSp>
      <p:grpSp>
        <p:nvGrpSpPr>
          <p:cNvPr id="1428" name="Google Shape;10797;p92_0"/>
          <p:cNvGrpSpPr/>
          <p:nvPr/>
        </p:nvGrpSpPr>
        <p:grpSpPr>
          <a:xfrm>
            <a:off x="4895640" y="2034000"/>
            <a:ext cx="360000" cy="428400"/>
            <a:chOff x="4860000" y="1857240"/>
            <a:chExt cx="360000" cy="428400"/>
          </a:xfrm>
        </p:grpSpPr>
        <p:sp>
          <p:nvSpPr>
            <p:cNvPr id="1429" name="Google Shape;10798;p92_0"/>
            <p:cNvSpPr/>
            <p:nvPr/>
          </p:nvSpPr>
          <p:spPr>
            <a:xfrm>
              <a:off x="5015520" y="2059200"/>
              <a:ext cx="48600" cy="18360"/>
            </a:xfrm>
            <a:custGeom>
              <a:avLst/>
              <a:gdLst/>
              <a:ahLst/>
              <a:cxnLst/>
              <a:rect l="l" t="t" r="r" b="b"/>
              <a:pathLst>
                <a:path w="1441" h="510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211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41" y="223"/>
                    <a:pt x="1441" y="128"/>
                    <a:pt x="1370" y="45"/>
                  </a:cubicBezTo>
                  <a:cubicBezTo>
                    <a:pt x="1334" y="15"/>
                    <a:pt x="1292" y="0"/>
                    <a:pt x="1251" y="0"/>
                  </a:cubicBezTo>
                  <a:cubicBezTo>
                    <a:pt x="1209" y="0"/>
                    <a:pt x="1167" y="15"/>
                    <a:pt x="1131" y="45"/>
                  </a:cubicBezTo>
                  <a:cubicBezTo>
                    <a:pt x="1072" y="104"/>
                    <a:pt x="917" y="188"/>
                    <a:pt x="715" y="188"/>
                  </a:cubicBezTo>
                  <a:cubicBezTo>
                    <a:pt x="500" y="188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0" name="Google Shape;10799;p92_0"/>
            <p:cNvSpPr/>
            <p:nvPr/>
          </p:nvSpPr>
          <p:spPr>
            <a:xfrm>
              <a:off x="4998240" y="2011680"/>
              <a:ext cx="10440" cy="18720"/>
            </a:xfrm>
            <a:custGeom>
              <a:avLst/>
              <a:gdLst/>
              <a:ahLst/>
              <a:cxnLst/>
              <a:rect l="l" t="t" r="r" b="b"/>
              <a:pathLst>
                <a:path w="334" h="501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1"/>
                    <a:pt x="167" y="501"/>
                  </a:cubicBezTo>
                  <a:cubicBezTo>
                    <a:pt x="262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1" name="Google Shape;10800;p92_0"/>
            <p:cNvSpPr/>
            <p:nvPr/>
          </p:nvSpPr>
          <p:spPr>
            <a:xfrm>
              <a:off x="5070960" y="2011680"/>
              <a:ext cx="10080" cy="18720"/>
            </a:xfrm>
            <a:custGeom>
              <a:avLst/>
              <a:gdLst/>
              <a:ahLst/>
              <a:cxnLst/>
              <a:rect l="l" t="t" r="r" b="b"/>
              <a:pathLst>
                <a:path w="323" h="501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2" name="Google Shape;10801;p92_0"/>
            <p:cNvSpPr/>
            <p:nvPr/>
          </p:nvSpPr>
          <p:spPr>
            <a:xfrm>
              <a:off x="4992120" y="1991880"/>
              <a:ext cx="23040" cy="11880"/>
            </a:xfrm>
            <a:custGeom>
              <a:avLst/>
              <a:gdLst/>
              <a:ahLst/>
              <a:cxnLst/>
              <a:rect l="l" t="t" r="r" b="b"/>
              <a:pathLst>
                <a:path w="692" h="335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525" y="334"/>
                  </a:lnTo>
                  <a:cubicBezTo>
                    <a:pt x="608" y="334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3" name="Google Shape;10802;p92_0"/>
            <p:cNvSpPr/>
            <p:nvPr/>
          </p:nvSpPr>
          <p:spPr>
            <a:xfrm>
              <a:off x="5064840" y="1991880"/>
              <a:ext cx="22680" cy="11880"/>
            </a:xfrm>
            <a:custGeom>
              <a:avLst/>
              <a:gdLst/>
              <a:ahLst/>
              <a:cxnLst/>
              <a:rect l="l" t="t" r="r" b="b"/>
              <a:pathLst>
                <a:path w="679" h="335">
                  <a:moveTo>
                    <a:pt x="155" y="1"/>
                  </a:moveTo>
                  <a:cubicBezTo>
                    <a:pt x="71" y="1"/>
                    <a:pt x="0" y="72"/>
                    <a:pt x="0" y="168"/>
                  </a:cubicBezTo>
                  <a:cubicBezTo>
                    <a:pt x="0" y="251"/>
                    <a:pt x="71" y="334"/>
                    <a:pt x="155" y="334"/>
                  </a:cubicBezTo>
                  <a:lnTo>
                    <a:pt x="524" y="334"/>
                  </a:lnTo>
                  <a:cubicBezTo>
                    <a:pt x="607" y="334"/>
                    <a:pt x="679" y="251"/>
                    <a:pt x="679" y="168"/>
                  </a:cubicBezTo>
                  <a:cubicBezTo>
                    <a:pt x="679" y="72"/>
                    <a:pt x="607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4" name="Google Shape;10803;p92_0"/>
            <p:cNvSpPr/>
            <p:nvPr/>
          </p:nvSpPr>
          <p:spPr>
            <a:xfrm>
              <a:off x="4860000" y="1857240"/>
              <a:ext cx="360000" cy="428400"/>
            </a:xfrm>
            <a:custGeom>
              <a:avLst/>
              <a:gdLst/>
              <a:ahLst/>
              <a:cxnLst/>
              <a:rect l="l" t="t" r="r" b="b"/>
              <a:pathLst>
                <a:path w="10491" h="11205">
                  <a:moveTo>
                    <a:pt x="5930" y="322"/>
                  </a:moveTo>
                  <a:cubicBezTo>
                    <a:pt x="6395" y="322"/>
                    <a:pt x="6978" y="596"/>
                    <a:pt x="7347" y="858"/>
                  </a:cubicBezTo>
                  <a:cubicBezTo>
                    <a:pt x="7752" y="1143"/>
                    <a:pt x="8240" y="1655"/>
                    <a:pt x="8335" y="2429"/>
                  </a:cubicBezTo>
                  <a:cubicBezTo>
                    <a:pt x="8395" y="2989"/>
                    <a:pt x="8550" y="3263"/>
                    <a:pt x="8716" y="3513"/>
                  </a:cubicBezTo>
                  <a:cubicBezTo>
                    <a:pt x="8812" y="3680"/>
                    <a:pt x="8895" y="3822"/>
                    <a:pt x="8966" y="4049"/>
                  </a:cubicBezTo>
                  <a:cubicBezTo>
                    <a:pt x="9073" y="4370"/>
                    <a:pt x="9073" y="4632"/>
                    <a:pt x="9073" y="4894"/>
                  </a:cubicBezTo>
                  <a:cubicBezTo>
                    <a:pt x="9073" y="5144"/>
                    <a:pt x="9073" y="5406"/>
                    <a:pt x="9169" y="5715"/>
                  </a:cubicBezTo>
                  <a:cubicBezTo>
                    <a:pt x="9228" y="5918"/>
                    <a:pt x="9300" y="6085"/>
                    <a:pt x="9371" y="6239"/>
                  </a:cubicBezTo>
                  <a:cubicBezTo>
                    <a:pt x="9526" y="6537"/>
                    <a:pt x="9657" y="6799"/>
                    <a:pt x="9645" y="7442"/>
                  </a:cubicBezTo>
                  <a:cubicBezTo>
                    <a:pt x="9621" y="8037"/>
                    <a:pt x="9800" y="8430"/>
                    <a:pt x="9919" y="8740"/>
                  </a:cubicBezTo>
                  <a:cubicBezTo>
                    <a:pt x="10062" y="9049"/>
                    <a:pt x="10145" y="9264"/>
                    <a:pt x="10026" y="9597"/>
                  </a:cubicBezTo>
                  <a:cubicBezTo>
                    <a:pt x="9931" y="9918"/>
                    <a:pt x="9645" y="10133"/>
                    <a:pt x="9454" y="10252"/>
                  </a:cubicBezTo>
                  <a:lnTo>
                    <a:pt x="9454" y="9692"/>
                  </a:lnTo>
                  <a:cubicBezTo>
                    <a:pt x="9454" y="9168"/>
                    <a:pt x="9121" y="8704"/>
                    <a:pt x="8633" y="8549"/>
                  </a:cubicBezTo>
                  <a:lnTo>
                    <a:pt x="6811" y="7906"/>
                  </a:lnTo>
                  <a:cubicBezTo>
                    <a:pt x="6609" y="7835"/>
                    <a:pt x="6454" y="7620"/>
                    <a:pt x="6454" y="7394"/>
                  </a:cubicBezTo>
                  <a:lnTo>
                    <a:pt x="6454" y="6680"/>
                  </a:lnTo>
                  <a:cubicBezTo>
                    <a:pt x="7180" y="6263"/>
                    <a:pt x="7692" y="5465"/>
                    <a:pt x="7692" y="4561"/>
                  </a:cubicBezTo>
                  <a:lnTo>
                    <a:pt x="7692" y="3977"/>
                  </a:lnTo>
                  <a:cubicBezTo>
                    <a:pt x="7704" y="3989"/>
                    <a:pt x="7716" y="3989"/>
                    <a:pt x="7716" y="4001"/>
                  </a:cubicBezTo>
                  <a:cubicBezTo>
                    <a:pt x="8073" y="4263"/>
                    <a:pt x="8300" y="4418"/>
                    <a:pt x="8347" y="4989"/>
                  </a:cubicBezTo>
                  <a:cubicBezTo>
                    <a:pt x="8347" y="5073"/>
                    <a:pt x="8419" y="5132"/>
                    <a:pt x="8514" y="5132"/>
                  </a:cubicBezTo>
                  <a:lnTo>
                    <a:pt x="8526" y="5132"/>
                  </a:lnTo>
                  <a:cubicBezTo>
                    <a:pt x="8609" y="5132"/>
                    <a:pt x="8692" y="5049"/>
                    <a:pt x="8669" y="4953"/>
                  </a:cubicBezTo>
                  <a:cubicBezTo>
                    <a:pt x="8609" y="4239"/>
                    <a:pt x="8276" y="3989"/>
                    <a:pt x="7895" y="3739"/>
                  </a:cubicBezTo>
                  <a:cubicBezTo>
                    <a:pt x="7633" y="3560"/>
                    <a:pt x="7359" y="3370"/>
                    <a:pt x="7121" y="2965"/>
                  </a:cubicBezTo>
                  <a:cubicBezTo>
                    <a:pt x="6728" y="2322"/>
                    <a:pt x="6287" y="2215"/>
                    <a:pt x="5954" y="2132"/>
                  </a:cubicBezTo>
                  <a:cubicBezTo>
                    <a:pt x="5787" y="2084"/>
                    <a:pt x="5633" y="2060"/>
                    <a:pt x="5513" y="1965"/>
                  </a:cubicBezTo>
                  <a:cubicBezTo>
                    <a:pt x="5442" y="1917"/>
                    <a:pt x="5418" y="1834"/>
                    <a:pt x="5418" y="1763"/>
                  </a:cubicBezTo>
                  <a:lnTo>
                    <a:pt x="5418" y="1417"/>
                  </a:lnTo>
                  <a:cubicBezTo>
                    <a:pt x="5418" y="1322"/>
                    <a:pt x="5335" y="1251"/>
                    <a:pt x="5252" y="1251"/>
                  </a:cubicBezTo>
                  <a:cubicBezTo>
                    <a:pt x="5156" y="1251"/>
                    <a:pt x="5085" y="1322"/>
                    <a:pt x="5085" y="1417"/>
                  </a:cubicBezTo>
                  <a:lnTo>
                    <a:pt x="5085" y="1763"/>
                  </a:lnTo>
                  <a:cubicBezTo>
                    <a:pt x="5085" y="1846"/>
                    <a:pt x="5037" y="1917"/>
                    <a:pt x="4978" y="1965"/>
                  </a:cubicBezTo>
                  <a:cubicBezTo>
                    <a:pt x="4859" y="2060"/>
                    <a:pt x="4716" y="2084"/>
                    <a:pt x="4549" y="2132"/>
                  </a:cubicBezTo>
                  <a:cubicBezTo>
                    <a:pt x="4204" y="2215"/>
                    <a:pt x="3763" y="2322"/>
                    <a:pt x="3370" y="2965"/>
                  </a:cubicBezTo>
                  <a:cubicBezTo>
                    <a:pt x="3120" y="3370"/>
                    <a:pt x="2858" y="3549"/>
                    <a:pt x="2596" y="3739"/>
                  </a:cubicBezTo>
                  <a:cubicBezTo>
                    <a:pt x="2227" y="3989"/>
                    <a:pt x="1882" y="4239"/>
                    <a:pt x="1823" y="4953"/>
                  </a:cubicBezTo>
                  <a:cubicBezTo>
                    <a:pt x="1823" y="5049"/>
                    <a:pt x="1882" y="5120"/>
                    <a:pt x="1977" y="5132"/>
                  </a:cubicBezTo>
                  <a:cubicBezTo>
                    <a:pt x="2061" y="5132"/>
                    <a:pt x="2144" y="5073"/>
                    <a:pt x="2156" y="4989"/>
                  </a:cubicBezTo>
                  <a:cubicBezTo>
                    <a:pt x="2204" y="4418"/>
                    <a:pt x="2442" y="4263"/>
                    <a:pt x="2775" y="4001"/>
                  </a:cubicBezTo>
                  <a:cubicBezTo>
                    <a:pt x="3049" y="3822"/>
                    <a:pt x="3358" y="3584"/>
                    <a:pt x="3644" y="3144"/>
                  </a:cubicBezTo>
                  <a:cubicBezTo>
                    <a:pt x="3966" y="2620"/>
                    <a:pt x="4287" y="2525"/>
                    <a:pt x="4621" y="2453"/>
                  </a:cubicBezTo>
                  <a:cubicBezTo>
                    <a:pt x="4835" y="2394"/>
                    <a:pt x="5061" y="2346"/>
                    <a:pt x="5263" y="2179"/>
                  </a:cubicBezTo>
                  <a:cubicBezTo>
                    <a:pt x="5454" y="2346"/>
                    <a:pt x="5680" y="2394"/>
                    <a:pt x="5906" y="2453"/>
                  </a:cubicBezTo>
                  <a:cubicBezTo>
                    <a:pt x="6252" y="2548"/>
                    <a:pt x="6561" y="2620"/>
                    <a:pt x="6883" y="3144"/>
                  </a:cubicBezTo>
                  <a:cubicBezTo>
                    <a:pt x="7049" y="3394"/>
                    <a:pt x="7216" y="3584"/>
                    <a:pt x="7395" y="3715"/>
                  </a:cubicBezTo>
                  <a:lnTo>
                    <a:pt x="7395" y="4525"/>
                  </a:lnTo>
                  <a:cubicBezTo>
                    <a:pt x="7395" y="5680"/>
                    <a:pt x="6454" y="6656"/>
                    <a:pt x="5299" y="6668"/>
                  </a:cubicBezTo>
                  <a:cubicBezTo>
                    <a:pt x="5292" y="6668"/>
                    <a:pt x="5285" y="6668"/>
                    <a:pt x="5277" y="6668"/>
                  </a:cubicBezTo>
                  <a:cubicBezTo>
                    <a:pt x="4109" y="6668"/>
                    <a:pt x="3156" y="5720"/>
                    <a:pt x="3156" y="4549"/>
                  </a:cubicBezTo>
                  <a:lnTo>
                    <a:pt x="3156" y="4489"/>
                  </a:lnTo>
                  <a:cubicBezTo>
                    <a:pt x="3156" y="4406"/>
                    <a:pt x="3073" y="4334"/>
                    <a:pt x="2989" y="4334"/>
                  </a:cubicBezTo>
                  <a:cubicBezTo>
                    <a:pt x="2894" y="4334"/>
                    <a:pt x="2823" y="4406"/>
                    <a:pt x="2823" y="4489"/>
                  </a:cubicBezTo>
                  <a:lnTo>
                    <a:pt x="2823" y="4549"/>
                  </a:lnTo>
                  <a:cubicBezTo>
                    <a:pt x="2823" y="5465"/>
                    <a:pt x="3311" y="6251"/>
                    <a:pt x="4061" y="6680"/>
                  </a:cubicBezTo>
                  <a:lnTo>
                    <a:pt x="4061" y="7394"/>
                  </a:lnTo>
                  <a:cubicBezTo>
                    <a:pt x="4061" y="7620"/>
                    <a:pt x="3906" y="7823"/>
                    <a:pt x="3704" y="7906"/>
                  </a:cubicBezTo>
                  <a:lnTo>
                    <a:pt x="1882" y="8537"/>
                  </a:lnTo>
                  <a:cubicBezTo>
                    <a:pt x="1394" y="8716"/>
                    <a:pt x="1072" y="9180"/>
                    <a:pt x="1072" y="9692"/>
                  </a:cubicBezTo>
                  <a:lnTo>
                    <a:pt x="1072" y="10252"/>
                  </a:lnTo>
                  <a:cubicBezTo>
                    <a:pt x="858" y="10133"/>
                    <a:pt x="596" y="9906"/>
                    <a:pt x="489" y="9597"/>
                  </a:cubicBezTo>
                  <a:cubicBezTo>
                    <a:pt x="370" y="9252"/>
                    <a:pt x="453" y="9049"/>
                    <a:pt x="608" y="8740"/>
                  </a:cubicBezTo>
                  <a:cubicBezTo>
                    <a:pt x="739" y="8418"/>
                    <a:pt x="906" y="8049"/>
                    <a:pt x="894" y="7442"/>
                  </a:cubicBezTo>
                  <a:cubicBezTo>
                    <a:pt x="870" y="6799"/>
                    <a:pt x="1025" y="6513"/>
                    <a:pt x="1156" y="6239"/>
                  </a:cubicBezTo>
                  <a:cubicBezTo>
                    <a:pt x="1227" y="6085"/>
                    <a:pt x="1311" y="5918"/>
                    <a:pt x="1370" y="5715"/>
                  </a:cubicBezTo>
                  <a:cubicBezTo>
                    <a:pt x="1453" y="5406"/>
                    <a:pt x="1453" y="5144"/>
                    <a:pt x="1453" y="4894"/>
                  </a:cubicBezTo>
                  <a:cubicBezTo>
                    <a:pt x="1453" y="4632"/>
                    <a:pt x="1453" y="4370"/>
                    <a:pt x="1561" y="4049"/>
                  </a:cubicBezTo>
                  <a:cubicBezTo>
                    <a:pt x="1632" y="3822"/>
                    <a:pt x="1727" y="3680"/>
                    <a:pt x="1811" y="3513"/>
                  </a:cubicBezTo>
                  <a:cubicBezTo>
                    <a:pt x="1965" y="3263"/>
                    <a:pt x="2120" y="2989"/>
                    <a:pt x="2204" y="2429"/>
                  </a:cubicBezTo>
                  <a:cubicBezTo>
                    <a:pt x="2287" y="1655"/>
                    <a:pt x="2775" y="1155"/>
                    <a:pt x="3180" y="858"/>
                  </a:cubicBezTo>
                  <a:cubicBezTo>
                    <a:pt x="3692" y="489"/>
                    <a:pt x="4251" y="322"/>
                    <a:pt x="4597" y="322"/>
                  </a:cubicBezTo>
                  <a:cubicBezTo>
                    <a:pt x="4763" y="322"/>
                    <a:pt x="4894" y="358"/>
                    <a:pt x="4978" y="429"/>
                  </a:cubicBezTo>
                  <a:cubicBezTo>
                    <a:pt x="5067" y="489"/>
                    <a:pt x="5168" y="518"/>
                    <a:pt x="5268" y="518"/>
                  </a:cubicBezTo>
                  <a:cubicBezTo>
                    <a:pt x="5368" y="518"/>
                    <a:pt x="5466" y="489"/>
                    <a:pt x="5549" y="429"/>
                  </a:cubicBezTo>
                  <a:cubicBezTo>
                    <a:pt x="5656" y="370"/>
                    <a:pt x="5775" y="322"/>
                    <a:pt x="5930" y="322"/>
                  </a:cubicBezTo>
                  <a:close/>
                  <a:moveTo>
                    <a:pt x="4585" y="0"/>
                  </a:moveTo>
                  <a:cubicBezTo>
                    <a:pt x="4109" y="0"/>
                    <a:pt x="3478" y="239"/>
                    <a:pt x="2977" y="596"/>
                  </a:cubicBezTo>
                  <a:cubicBezTo>
                    <a:pt x="2525" y="917"/>
                    <a:pt x="1965" y="1489"/>
                    <a:pt x="1858" y="2382"/>
                  </a:cubicBezTo>
                  <a:cubicBezTo>
                    <a:pt x="1799" y="2870"/>
                    <a:pt x="1668" y="3096"/>
                    <a:pt x="1513" y="3334"/>
                  </a:cubicBezTo>
                  <a:cubicBezTo>
                    <a:pt x="1418" y="3501"/>
                    <a:pt x="1311" y="3680"/>
                    <a:pt x="1239" y="3941"/>
                  </a:cubicBezTo>
                  <a:cubicBezTo>
                    <a:pt x="1132" y="4311"/>
                    <a:pt x="1120" y="4596"/>
                    <a:pt x="1120" y="4882"/>
                  </a:cubicBezTo>
                  <a:cubicBezTo>
                    <a:pt x="1120" y="5120"/>
                    <a:pt x="1120" y="5346"/>
                    <a:pt x="1037" y="5608"/>
                  </a:cubicBezTo>
                  <a:cubicBezTo>
                    <a:pt x="1001" y="5787"/>
                    <a:pt x="918" y="5918"/>
                    <a:pt x="846" y="6073"/>
                  </a:cubicBezTo>
                  <a:cubicBezTo>
                    <a:pt x="703" y="6382"/>
                    <a:pt x="537" y="6716"/>
                    <a:pt x="549" y="7430"/>
                  </a:cubicBezTo>
                  <a:cubicBezTo>
                    <a:pt x="560" y="7966"/>
                    <a:pt x="418" y="8287"/>
                    <a:pt x="287" y="8585"/>
                  </a:cubicBezTo>
                  <a:cubicBezTo>
                    <a:pt x="132" y="8918"/>
                    <a:pt x="1" y="9228"/>
                    <a:pt x="168" y="9692"/>
                  </a:cubicBezTo>
                  <a:cubicBezTo>
                    <a:pt x="346" y="10192"/>
                    <a:pt x="846" y="10514"/>
                    <a:pt x="1061" y="10609"/>
                  </a:cubicBezTo>
                  <a:lnTo>
                    <a:pt x="1061" y="11026"/>
                  </a:lnTo>
                  <a:cubicBezTo>
                    <a:pt x="1061" y="11121"/>
                    <a:pt x="1132" y="11192"/>
                    <a:pt x="1215" y="11192"/>
                  </a:cubicBezTo>
                  <a:cubicBezTo>
                    <a:pt x="1311" y="11192"/>
                    <a:pt x="1382" y="11121"/>
                    <a:pt x="1382" y="11026"/>
                  </a:cubicBezTo>
                  <a:lnTo>
                    <a:pt x="1382" y="9668"/>
                  </a:lnTo>
                  <a:cubicBezTo>
                    <a:pt x="1382" y="9514"/>
                    <a:pt x="1430" y="9359"/>
                    <a:pt x="1501" y="9228"/>
                  </a:cubicBezTo>
                  <a:lnTo>
                    <a:pt x="2275" y="9895"/>
                  </a:lnTo>
                  <a:cubicBezTo>
                    <a:pt x="2394" y="10002"/>
                    <a:pt x="2465" y="10145"/>
                    <a:pt x="2465" y="10299"/>
                  </a:cubicBezTo>
                  <a:lnTo>
                    <a:pt x="2465" y="11026"/>
                  </a:lnTo>
                  <a:cubicBezTo>
                    <a:pt x="2465" y="11121"/>
                    <a:pt x="2549" y="11192"/>
                    <a:pt x="2632" y="11192"/>
                  </a:cubicBezTo>
                  <a:cubicBezTo>
                    <a:pt x="2716" y="11192"/>
                    <a:pt x="2799" y="11121"/>
                    <a:pt x="2799" y="11026"/>
                  </a:cubicBezTo>
                  <a:lnTo>
                    <a:pt x="2799" y="10299"/>
                  </a:lnTo>
                  <a:cubicBezTo>
                    <a:pt x="2799" y="10049"/>
                    <a:pt x="2692" y="9811"/>
                    <a:pt x="2501" y="9645"/>
                  </a:cubicBezTo>
                  <a:lnTo>
                    <a:pt x="1727" y="8978"/>
                  </a:lnTo>
                  <a:cubicBezTo>
                    <a:pt x="1799" y="8918"/>
                    <a:pt x="1882" y="8871"/>
                    <a:pt x="1977" y="8823"/>
                  </a:cubicBezTo>
                  <a:lnTo>
                    <a:pt x="3013" y="8454"/>
                  </a:lnTo>
                  <a:cubicBezTo>
                    <a:pt x="3728" y="9371"/>
                    <a:pt x="4466" y="10002"/>
                    <a:pt x="5192" y="10299"/>
                  </a:cubicBezTo>
                  <a:cubicBezTo>
                    <a:pt x="5204" y="10311"/>
                    <a:pt x="5240" y="10311"/>
                    <a:pt x="5252" y="10311"/>
                  </a:cubicBezTo>
                  <a:cubicBezTo>
                    <a:pt x="5263" y="10311"/>
                    <a:pt x="5299" y="10311"/>
                    <a:pt x="5311" y="10299"/>
                  </a:cubicBezTo>
                  <a:cubicBezTo>
                    <a:pt x="5764" y="10121"/>
                    <a:pt x="6216" y="9811"/>
                    <a:pt x="6668" y="9395"/>
                  </a:cubicBezTo>
                  <a:cubicBezTo>
                    <a:pt x="6728" y="9335"/>
                    <a:pt x="6740" y="9228"/>
                    <a:pt x="6668" y="9156"/>
                  </a:cubicBezTo>
                  <a:cubicBezTo>
                    <a:pt x="6636" y="9124"/>
                    <a:pt x="6590" y="9102"/>
                    <a:pt x="6543" y="9102"/>
                  </a:cubicBezTo>
                  <a:cubicBezTo>
                    <a:pt x="6503" y="9102"/>
                    <a:pt x="6463" y="9118"/>
                    <a:pt x="6430" y="9156"/>
                  </a:cubicBezTo>
                  <a:cubicBezTo>
                    <a:pt x="6025" y="9525"/>
                    <a:pt x="5644" y="9811"/>
                    <a:pt x="5252" y="9966"/>
                  </a:cubicBezTo>
                  <a:cubicBezTo>
                    <a:pt x="4478" y="9633"/>
                    <a:pt x="3811" y="8930"/>
                    <a:pt x="3347" y="8347"/>
                  </a:cubicBezTo>
                  <a:lnTo>
                    <a:pt x="3799" y="8204"/>
                  </a:lnTo>
                  <a:cubicBezTo>
                    <a:pt x="4132" y="8085"/>
                    <a:pt x="4370" y="7751"/>
                    <a:pt x="4370" y="7382"/>
                  </a:cubicBezTo>
                  <a:lnTo>
                    <a:pt x="4370" y="6811"/>
                  </a:lnTo>
                  <a:cubicBezTo>
                    <a:pt x="4656" y="6918"/>
                    <a:pt x="4954" y="6978"/>
                    <a:pt x="5263" y="6978"/>
                  </a:cubicBezTo>
                  <a:cubicBezTo>
                    <a:pt x="5585" y="6978"/>
                    <a:pt x="5883" y="6918"/>
                    <a:pt x="6156" y="6811"/>
                  </a:cubicBezTo>
                  <a:lnTo>
                    <a:pt x="6156" y="7382"/>
                  </a:lnTo>
                  <a:cubicBezTo>
                    <a:pt x="6156" y="7751"/>
                    <a:pt x="6395" y="8085"/>
                    <a:pt x="6740" y="8204"/>
                  </a:cubicBezTo>
                  <a:lnTo>
                    <a:pt x="7192" y="8347"/>
                  </a:lnTo>
                  <a:cubicBezTo>
                    <a:pt x="7097" y="8466"/>
                    <a:pt x="7014" y="8573"/>
                    <a:pt x="6907" y="8692"/>
                  </a:cubicBezTo>
                  <a:cubicBezTo>
                    <a:pt x="6847" y="8763"/>
                    <a:pt x="6847" y="8871"/>
                    <a:pt x="6918" y="8930"/>
                  </a:cubicBezTo>
                  <a:cubicBezTo>
                    <a:pt x="6954" y="8954"/>
                    <a:pt x="6990" y="8978"/>
                    <a:pt x="7026" y="8978"/>
                  </a:cubicBezTo>
                  <a:cubicBezTo>
                    <a:pt x="7073" y="8978"/>
                    <a:pt x="7109" y="8954"/>
                    <a:pt x="7145" y="8918"/>
                  </a:cubicBezTo>
                  <a:cubicBezTo>
                    <a:pt x="7264" y="8787"/>
                    <a:pt x="7383" y="8633"/>
                    <a:pt x="7502" y="8490"/>
                  </a:cubicBezTo>
                  <a:lnTo>
                    <a:pt x="8538" y="8859"/>
                  </a:lnTo>
                  <a:cubicBezTo>
                    <a:pt x="8645" y="8883"/>
                    <a:pt x="8740" y="8942"/>
                    <a:pt x="8812" y="9002"/>
                  </a:cubicBezTo>
                  <a:lnTo>
                    <a:pt x="8038" y="9656"/>
                  </a:lnTo>
                  <a:cubicBezTo>
                    <a:pt x="7847" y="9823"/>
                    <a:pt x="7740" y="10061"/>
                    <a:pt x="7740" y="10311"/>
                  </a:cubicBezTo>
                  <a:lnTo>
                    <a:pt x="7740" y="11038"/>
                  </a:lnTo>
                  <a:cubicBezTo>
                    <a:pt x="7740" y="11133"/>
                    <a:pt x="7811" y="11204"/>
                    <a:pt x="7895" y="11204"/>
                  </a:cubicBezTo>
                  <a:cubicBezTo>
                    <a:pt x="7990" y="11204"/>
                    <a:pt x="8061" y="11133"/>
                    <a:pt x="8061" y="11038"/>
                  </a:cubicBezTo>
                  <a:lnTo>
                    <a:pt x="8061" y="10311"/>
                  </a:lnTo>
                  <a:cubicBezTo>
                    <a:pt x="8061" y="10145"/>
                    <a:pt x="8133" y="10002"/>
                    <a:pt x="8252" y="9918"/>
                  </a:cubicBezTo>
                  <a:lnTo>
                    <a:pt x="9014" y="9264"/>
                  </a:lnTo>
                  <a:cubicBezTo>
                    <a:pt x="9085" y="9395"/>
                    <a:pt x="9133" y="9537"/>
                    <a:pt x="9133" y="9692"/>
                  </a:cubicBezTo>
                  <a:lnTo>
                    <a:pt x="9133" y="11049"/>
                  </a:lnTo>
                  <a:cubicBezTo>
                    <a:pt x="9133" y="11133"/>
                    <a:pt x="9204" y="11204"/>
                    <a:pt x="9300" y="11204"/>
                  </a:cubicBezTo>
                  <a:cubicBezTo>
                    <a:pt x="9383" y="11204"/>
                    <a:pt x="9466" y="11133"/>
                    <a:pt x="9466" y="11049"/>
                  </a:cubicBezTo>
                  <a:lnTo>
                    <a:pt x="9466" y="10633"/>
                  </a:lnTo>
                  <a:cubicBezTo>
                    <a:pt x="9681" y="10514"/>
                    <a:pt x="10193" y="10216"/>
                    <a:pt x="10359" y="9704"/>
                  </a:cubicBezTo>
                  <a:cubicBezTo>
                    <a:pt x="10490" y="9240"/>
                    <a:pt x="10359" y="8930"/>
                    <a:pt x="10228" y="8585"/>
                  </a:cubicBezTo>
                  <a:cubicBezTo>
                    <a:pt x="10085" y="8287"/>
                    <a:pt x="9955" y="7966"/>
                    <a:pt x="9955" y="7430"/>
                  </a:cubicBezTo>
                  <a:cubicBezTo>
                    <a:pt x="9966" y="6716"/>
                    <a:pt x="9812" y="6382"/>
                    <a:pt x="9657" y="6073"/>
                  </a:cubicBezTo>
                  <a:cubicBezTo>
                    <a:pt x="9585" y="5918"/>
                    <a:pt x="9526" y="5787"/>
                    <a:pt x="9466" y="5608"/>
                  </a:cubicBezTo>
                  <a:cubicBezTo>
                    <a:pt x="9395" y="5346"/>
                    <a:pt x="9395" y="5120"/>
                    <a:pt x="9395" y="4882"/>
                  </a:cubicBezTo>
                  <a:cubicBezTo>
                    <a:pt x="9395" y="4596"/>
                    <a:pt x="9395" y="4311"/>
                    <a:pt x="9276" y="3941"/>
                  </a:cubicBezTo>
                  <a:cubicBezTo>
                    <a:pt x="9193" y="3680"/>
                    <a:pt x="9097" y="3513"/>
                    <a:pt x="8990" y="3334"/>
                  </a:cubicBezTo>
                  <a:cubicBezTo>
                    <a:pt x="8835" y="3096"/>
                    <a:pt x="8704" y="2870"/>
                    <a:pt x="8645" y="2382"/>
                  </a:cubicBezTo>
                  <a:cubicBezTo>
                    <a:pt x="8538" y="1489"/>
                    <a:pt x="7978" y="917"/>
                    <a:pt x="7526" y="596"/>
                  </a:cubicBezTo>
                  <a:cubicBezTo>
                    <a:pt x="7026" y="239"/>
                    <a:pt x="6395" y="0"/>
                    <a:pt x="5918" y="0"/>
                  </a:cubicBezTo>
                  <a:cubicBezTo>
                    <a:pt x="5704" y="0"/>
                    <a:pt x="5502" y="48"/>
                    <a:pt x="5359" y="143"/>
                  </a:cubicBezTo>
                  <a:cubicBezTo>
                    <a:pt x="5329" y="167"/>
                    <a:pt x="5290" y="179"/>
                    <a:pt x="5252" y="179"/>
                  </a:cubicBezTo>
                  <a:cubicBezTo>
                    <a:pt x="5213" y="179"/>
                    <a:pt x="5174" y="167"/>
                    <a:pt x="5144" y="143"/>
                  </a:cubicBezTo>
                  <a:cubicBezTo>
                    <a:pt x="5002" y="48"/>
                    <a:pt x="4811" y="0"/>
                    <a:pt x="4585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</p:grpSp>
      <p:grpSp>
        <p:nvGrpSpPr>
          <p:cNvPr id="1435" name="Google Shape;10429;p92_0"/>
          <p:cNvGrpSpPr/>
          <p:nvPr/>
        </p:nvGrpSpPr>
        <p:grpSpPr>
          <a:xfrm>
            <a:off x="916200" y="3623760"/>
            <a:ext cx="360000" cy="441360"/>
            <a:chOff x="1260000" y="3665520"/>
            <a:chExt cx="360000" cy="441360"/>
          </a:xfrm>
        </p:grpSpPr>
        <p:sp>
          <p:nvSpPr>
            <p:cNvPr id="1436" name="Google Shape;10430;p92_0"/>
            <p:cNvSpPr/>
            <p:nvPr/>
          </p:nvSpPr>
          <p:spPr>
            <a:xfrm>
              <a:off x="1260000" y="3665520"/>
              <a:ext cx="360000" cy="441360"/>
            </a:xfrm>
            <a:custGeom>
              <a:avLst/>
              <a:gdLst/>
              <a:ahLst/>
              <a:cxnLst/>
              <a:rect l="l" t="t" r="r" b="b"/>
              <a:pathLst>
                <a:path w="8562" h="10947">
                  <a:moveTo>
                    <a:pt x="6609" y="1719"/>
                  </a:moveTo>
                  <a:cubicBezTo>
                    <a:pt x="6823" y="1803"/>
                    <a:pt x="6954" y="2041"/>
                    <a:pt x="6906" y="2279"/>
                  </a:cubicBezTo>
                  <a:lnTo>
                    <a:pt x="6716" y="3398"/>
                  </a:lnTo>
                  <a:lnTo>
                    <a:pt x="6502" y="3398"/>
                  </a:lnTo>
                  <a:cubicBezTo>
                    <a:pt x="6406" y="3398"/>
                    <a:pt x="6323" y="3327"/>
                    <a:pt x="6323" y="3220"/>
                  </a:cubicBezTo>
                  <a:lnTo>
                    <a:pt x="6323" y="1969"/>
                  </a:lnTo>
                  <a:cubicBezTo>
                    <a:pt x="6454" y="1910"/>
                    <a:pt x="6537" y="1815"/>
                    <a:pt x="6609" y="1719"/>
                  </a:cubicBezTo>
                  <a:close/>
                  <a:moveTo>
                    <a:pt x="2287" y="1684"/>
                  </a:moveTo>
                  <a:cubicBezTo>
                    <a:pt x="2287" y="1743"/>
                    <a:pt x="2263" y="1803"/>
                    <a:pt x="2263" y="1862"/>
                  </a:cubicBezTo>
                  <a:lnTo>
                    <a:pt x="2263" y="3231"/>
                  </a:lnTo>
                  <a:cubicBezTo>
                    <a:pt x="2263" y="3339"/>
                    <a:pt x="2191" y="3410"/>
                    <a:pt x="2084" y="3410"/>
                  </a:cubicBezTo>
                  <a:lnTo>
                    <a:pt x="1882" y="3410"/>
                  </a:lnTo>
                  <a:lnTo>
                    <a:pt x="1691" y="2291"/>
                  </a:lnTo>
                  <a:cubicBezTo>
                    <a:pt x="1656" y="2136"/>
                    <a:pt x="1703" y="1981"/>
                    <a:pt x="1810" y="1862"/>
                  </a:cubicBezTo>
                  <a:cubicBezTo>
                    <a:pt x="1906" y="1743"/>
                    <a:pt x="2037" y="1684"/>
                    <a:pt x="2203" y="1684"/>
                  </a:cubicBezTo>
                  <a:close/>
                  <a:moveTo>
                    <a:pt x="6454" y="386"/>
                  </a:moveTo>
                  <a:lnTo>
                    <a:pt x="6454" y="386"/>
                  </a:lnTo>
                  <a:cubicBezTo>
                    <a:pt x="6597" y="815"/>
                    <a:pt x="6573" y="1207"/>
                    <a:pt x="6394" y="1469"/>
                  </a:cubicBezTo>
                  <a:cubicBezTo>
                    <a:pt x="6228" y="1707"/>
                    <a:pt x="5954" y="1862"/>
                    <a:pt x="5680" y="1862"/>
                  </a:cubicBezTo>
                  <a:lnTo>
                    <a:pt x="3120" y="1862"/>
                  </a:lnTo>
                  <a:cubicBezTo>
                    <a:pt x="3025" y="1862"/>
                    <a:pt x="2953" y="1934"/>
                    <a:pt x="2953" y="2029"/>
                  </a:cubicBezTo>
                  <a:cubicBezTo>
                    <a:pt x="2953" y="2112"/>
                    <a:pt x="3025" y="2184"/>
                    <a:pt x="3120" y="2184"/>
                  </a:cubicBezTo>
                  <a:lnTo>
                    <a:pt x="5680" y="2184"/>
                  </a:lnTo>
                  <a:cubicBezTo>
                    <a:pt x="5799" y="2184"/>
                    <a:pt x="5918" y="2172"/>
                    <a:pt x="6037" y="2136"/>
                  </a:cubicBezTo>
                  <a:lnTo>
                    <a:pt x="6037" y="3220"/>
                  </a:lnTo>
                  <a:cubicBezTo>
                    <a:pt x="6037" y="3493"/>
                    <a:pt x="6252" y="3720"/>
                    <a:pt x="6537" y="3720"/>
                  </a:cubicBezTo>
                  <a:lnTo>
                    <a:pt x="6787" y="3720"/>
                  </a:lnTo>
                  <a:cubicBezTo>
                    <a:pt x="6871" y="3720"/>
                    <a:pt x="6942" y="3755"/>
                    <a:pt x="6990" y="3815"/>
                  </a:cubicBezTo>
                  <a:cubicBezTo>
                    <a:pt x="7025" y="3874"/>
                    <a:pt x="7061" y="3946"/>
                    <a:pt x="7061" y="4017"/>
                  </a:cubicBezTo>
                  <a:cubicBezTo>
                    <a:pt x="7049" y="4148"/>
                    <a:pt x="6930" y="4255"/>
                    <a:pt x="6763" y="4255"/>
                  </a:cubicBezTo>
                  <a:lnTo>
                    <a:pt x="6692" y="4255"/>
                  </a:lnTo>
                  <a:lnTo>
                    <a:pt x="6692" y="4244"/>
                  </a:lnTo>
                  <a:cubicBezTo>
                    <a:pt x="6692" y="4148"/>
                    <a:pt x="6609" y="4077"/>
                    <a:pt x="6525" y="4077"/>
                  </a:cubicBezTo>
                  <a:cubicBezTo>
                    <a:pt x="6430" y="4077"/>
                    <a:pt x="6359" y="4148"/>
                    <a:pt x="6359" y="4244"/>
                  </a:cubicBezTo>
                  <a:cubicBezTo>
                    <a:pt x="6359" y="5375"/>
                    <a:pt x="5442" y="6315"/>
                    <a:pt x="4287" y="6315"/>
                  </a:cubicBezTo>
                  <a:cubicBezTo>
                    <a:pt x="3180" y="6315"/>
                    <a:pt x="2239" y="5387"/>
                    <a:pt x="2239" y="4244"/>
                  </a:cubicBezTo>
                  <a:cubicBezTo>
                    <a:pt x="2239" y="4160"/>
                    <a:pt x="2168" y="4077"/>
                    <a:pt x="2072" y="4077"/>
                  </a:cubicBezTo>
                  <a:cubicBezTo>
                    <a:pt x="1989" y="4077"/>
                    <a:pt x="1906" y="4160"/>
                    <a:pt x="1906" y="4244"/>
                  </a:cubicBezTo>
                  <a:lnTo>
                    <a:pt x="1906" y="4255"/>
                  </a:lnTo>
                  <a:lnTo>
                    <a:pt x="1822" y="4255"/>
                  </a:lnTo>
                  <a:cubicBezTo>
                    <a:pt x="1751" y="4255"/>
                    <a:pt x="1668" y="4232"/>
                    <a:pt x="1632" y="4172"/>
                  </a:cubicBezTo>
                  <a:cubicBezTo>
                    <a:pt x="1584" y="4113"/>
                    <a:pt x="1549" y="4041"/>
                    <a:pt x="1549" y="3958"/>
                  </a:cubicBezTo>
                  <a:cubicBezTo>
                    <a:pt x="1572" y="3827"/>
                    <a:pt x="1691" y="3720"/>
                    <a:pt x="1846" y="3720"/>
                  </a:cubicBezTo>
                  <a:lnTo>
                    <a:pt x="2084" y="3720"/>
                  </a:lnTo>
                  <a:cubicBezTo>
                    <a:pt x="2370" y="3720"/>
                    <a:pt x="2596" y="3505"/>
                    <a:pt x="2596" y="3220"/>
                  </a:cubicBezTo>
                  <a:lnTo>
                    <a:pt x="2596" y="1850"/>
                  </a:lnTo>
                  <a:cubicBezTo>
                    <a:pt x="2596" y="1184"/>
                    <a:pt x="3132" y="648"/>
                    <a:pt x="3799" y="648"/>
                  </a:cubicBezTo>
                  <a:lnTo>
                    <a:pt x="5335" y="648"/>
                  </a:lnTo>
                  <a:cubicBezTo>
                    <a:pt x="5894" y="648"/>
                    <a:pt x="6252" y="493"/>
                    <a:pt x="6454" y="386"/>
                  </a:cubicBezTo>
                  <a:close/>
                  <a:moveTo>
                    <a:pt x="5347" y="6387"/>
                  </a:moveTo>
                  <a:lnTo>
                    <a:pt x="5347" y="6911"/>
                  </a:lnTo>
                  <a:lnTo>
                    <a:pt x="4299" y="7494"/>
                  </a:lnTo>
                  <a:lnTo>
                    <a:pt x="3263" y="6911"/>
                  </a:lnTo>
                  <a:lnTo>
                    <a:pt x="3263" y="6387"/>
                  </a:lnTo>
                  <a:cubicBezTo>
                    <a:pt x="3573" y="6541"/>
                    <a:pt x="3930" y="6625"/>
                    <a:pt x="4299" y="6625"/>
                  </a:cubicBezTo>
                  <a:cubicBezTo>
                    <a:pt x="4680" y="6625"/>
                    <a:pt x="5037" y="6541"/>
                    <a:pt x="5347" y="6387"/>
                  </a:cubicBezTo>
                  <a:close/>
                  <a:moveTo>
                    <a:pt x="2846" y="7041"/>
                  </a:moveTo>
                  <a:lnTo>
                    <a:pt x="4073" y="7708"/>
                  </a:lnTo>
                  <a:lnTo>
                    <a:pt x="3704" y="8149"/>
                  </a:lnTo>
                  <a:cubicBezTo>
                    <a:pt x="3680" y="8184"/>
                    <a:pt x="3632" y="8208"/>
                    <a:pt x="3596" y="8220"/>
                  </a:cubicBezTo>
                  <a:cubicBezTo>
                    <a:pt x="3549" y="8220"/>
                    <a:pt x="3489" y="8208"/>
                    <a:pt x="3454" y="8173"/>
                  </a:cubicBezTo>
                  <a:lnTo>
                    <a:pt x="2620" y="7458"/>
                  </a:lnTo>
                  <a:lnTo>
                    <a:pt x="2834" y="7041"/>
                  </a:lnTo>
                  <a:close/>
                  <a:moveTo>
                    <a:pt x="5787" y="7041"/>
                  </a:moveTo>
                  <a:lnTo>
                    <a:pt x="6001" y="7458"/>
                  </a:lnTo>
                  <a:lnTo>
                    <a:pt x="5156" y="8173"/>
                  </a:lnTo>
                  <a:cubicBezTo>
                    <a:pt x="5109" y="8208"/>
                    <a:pt x="5061" y="8220"/>
                    <a:pt x="5013" y="8220"/>
                  </a:cubicBezTo>
                  <a:cubicBezTo>
                    <a:pt x="4978" y="8220"/>
                    <a:pt x="4930" y="8184"/>
                    <a:pt x="4894" y="8149"/>
                  </a:cubicBezTo>
                  <a:lnTo>
                    <a:pt x="4561" y="7708"/>
                  </a:lnTo>
                  <a:lnTo>
                    <a:pt x="5775" y="7041"/>
                  </a:lnTo>
                  <a:close/>
                  <a:moveTo>
                    <a:pt x="6497" y="1"/>
                  </a:moveTo>
                  <a:cubicBezTo>
                    <a:pt x="6455" y="1"/>
                    <a:pt x="6419" y="16"/>
                    <a:pt x="6382" y="53"/>
                  </a:cubicBezTo>
                  <a:cubicBezTo>
                    <a:pt x="6382" y="53"/>
                    <a:pt x="6073" y="350"/>
                    <a:pt x="5299" y="350"/>
                  </a:cubicBezTo>
                  <a:lnTo>
                    <a:pt x="3763" y="350"/>
                  </a:lnTo>
                  <a:cubicBezTo>
                    <a:pt x="3096" y="350"/>
                    <a:pt x="2537" y="779"/>
                    <a:pt x="2322" y="1374"/>
                  </a:cubicBezTo>
                  <a:lnTo>
                    <a:pt x="2180" y="1374"/>
                  </a:lnTo>
                  <a:cubicBezTo>
                    <a:pt x="1918" y="1374"/>
                    <a:pt x="1703" y="1481"/>
                    <a:pt x="1537" y="1672"/>
                  </a:cubicBezTo>
                  <a:cubicBezTo>
                    <a:pt x="1370" y="1862"/>
                    <a:pt x="1310" y="2112"/>
                    <a:pt x="1346" y="2350"/>
                  </a:cubicBezTo>
                  <a:lnTo>
                    <a:pt x="1537" y="3505"/>
                  </a:lnTo>
                  <a:cubicBezTo>
                    <a:pt x="1358" y="3589"/>
                    <a:pt x="1239" y="3755"/>
                    <a:pt x="1203" y="3958"/>
                  </a:cubicBezTo>
                  <a:cubicBezTo>
                    <a:pt x="1191" y="4124"/>
                    <a:pt x="1251" y="4291"/>
                    <a:pt x="1358" y="4422"/>
                  </a:cubicBezTo>
                  <a:cubicBezTo>
                    <a:pt x="1465" y="4541"/>
                    <a:pt x="1620" y="4613"/>
                    <a:pt x="1787" y="4613"/>
                  </a:cubicBezTo>
                  <a:lnTo>
                    <a:pt x="1906" y="4613"/>
                  </a:lnTo>
                  <a:cubicBezTo>
                    <a:pt x="2001" y="5291"/>
                    <a:pt x="2382" y="5863"/>
                    <a:pt x="2906" y="6244"/>
                  </a:cubicBezTo>
                  <a:lnTo>
                    <a:pt x="2906" y="6780"/>
                  </a:lnTo>
                  <a:cubicBezTo>
                    <a:pt x="2876" y="6762"/>
                    <a:pt x="2843" y="6753"/>
                    <a:pt x="2808" y="6753"/>
                  </a:cubicBezTo>
                  <a:cubicBezTo>
                    <a:pt x="2772" y="6753"/>
                    <a:pt x="2733" y="6762"/>
                    <a:pt x="2692" y="6780"/>
                  </a:cubicBezTo>
                  <a:cubicBezTo>
                    <a:pt x="2608" y="6803"/>
                    <a:pt x="2537" y="6863"/>
                    <a:pt x="2501" y="6934"/>
                  </a:cubicBezTo>
                  <a:lnTo>
                    <a:pt x="2251" y="7434"/>
                  </a:lnTo>
                  <a:lnTo>
                    <a:pt x="846" y="7851"/>
                  </a:lnTo>
                  <a:cubicBezTo>
                    <a:pt x="346" y="7994"/>
                    <a:pt x="1" y="8458"/>
                    <a:pt x="1" y="8982"/>
                  </a:cubicBezTo>
                  <a:lnTo>
                    <a:pt x="1" y="10780"/>
                  </a:lnTo>
                  <a:cubicBezTo>
                    <a:pt x="1" y="10863"/>
                    <a:pt x="72" y="10947"/>
                    <a:pt x="167" y="10947"/>
                  </a:cubicBezTo>
                  <a:cubicBezTo>
                    <a:pt x="251" y="10947"/>
                    <a:pt x="334" y="10863"/>
                    <a:pt x="334" y="10780"/>
                  </a:cubicBezTo>
                  <a:lnTo>
                    <a:pt x="334" y="8982"/>
                  </a:lnTo>
                  <a:cubicBezTo>
                    <a:pt x="334" y="8589"/>
                    <a:pt x="584" y="8244"/>
                    <a:pt x="953" y="8149"/>
                  </a:cubicBezTo>
                  <a:lnTo>
                    <a:pt x="1549" y="7958"/>
                  </a:lnTo>
                  <a:lnTo>
                    <a:pt x="1549" y="10756"/>
                  </a:lnTo>
                  <a:cubicBezTo>
                    <a:pt x="1549" y="10851"/>
                    <a:pt x="1620" y="10923"/>
                    <a:pt x="1715" y="10923"/>
                  </a:cubicBezTo>
                  <a:cubicBezTo>
                    <a:pt x="1799" y="10923"/>
                    <a:pt x="1882" y="10851"/>
                    <a:pt x="1882" y="10756"/>
                  </a:cubicBezTo>
                  <a:lnTo>
                    <a:pt x="1882" y="7863"/>
                  </a:lnTo>
                  <a:lnTo>
                    <a:pt x="2239" y="7756"/>
                  </a:lnTo>
                  <a:lnTo>
                    <a:pt x="2239" y="10756"/>
                  </a:lnTo>
                  <a:cubicBezTo>
                    <a:pt x="2239" y="10851"/>
                    <a:pt x="2311" y="10923"/>
                    <a:pt x="2394" y="10923"/>
                  </a:cubicBezTo>
                  <a:cubicBezTo>
                    <a:pt x="2489" y="10923"/>
                    <a:pt x="2561" y="10851"/>
                    <a:pt x="2561" y="10756"/>
                  </a:cubicBezTo>
                  <a:lnTo>
                    <a:pt x="2561" y="7863"/>
                  </a:lnTo>
                  <a:lnTo>
                    <a:pt x="3227" y="8423"/>
                  </a:lnTo>
                  <a:cubicBezTo>
                    <a:pt x="3323" y="8494"/>
                    <a:pt x="3442" y="8542"/>
                    <a:pt x="3561" y="8542"/>
                  </a:cubicBezTo>
                  <a:lnTo>
                    <a:pt x="3608" y="8542"/>
                  </a:lnTo>
                  <a:cubicBezTo>
                    <a:pt x="3739" y="8530"/>
                    <a:pt x="3858" y="8470"/>
                    <a:pt x="3942" y="8351"/>
                  </a:cubicBezTo>
                  <a:lnTo>
                    <a:pt x="4287" y="7934"/>
                  </a:lnTo>
                  <a:lnTo>
                    <a:pt x="4632" y="8351"/>
                  </a:lnTo>
                  <a:cubicBezTo>
                    <a:pt x="4716" y="8458"/>
                    <a:pt x="4835" y="8530"/>
                    <a:pt x="4978" y="8542"/>
                  </a:cubicBezTo>
                  <a:lnTo>
                    <a:pt x="5013" y="8542"/>
                  </a:lnTo>
                  <a:cubicBezTo>
                    <a:pt x="5132" y="8542"/>
                    <a:pt x="5251" y="8494"/>
                    <a:pt x="5347" y="8423"/>
                  </a:cubicBezTo>
                  <a:lnTo>
                    <a:pt x="6180" y="7708"/>
                  </a:lnTo>
                  <a:lnTo>
                    <a:pt x="6680" y="7863"/>
                  </a:lnTo>
                  <a:lnTo>
                    <a:pt x="6680" y="10756"/>
                  </a:lnTo>
                  <a:cubicBezTo>
                    <a:pt x="6680" y="10851"/>
                    <a:pt x="6763" y="10923"/>
                    <a:pt x="6847" y="10923"/>
                  </a:cubicBezTo>
                  <a:cubicBezTo>
                    <a:pt x="6942" y="10923"/>
                    <a:pt x="7014" y="10851"/>
                    <a:pt x="7014" y="10756"/>
                  </a:cubicBezTo>
                  <a:lnTo>
                    <a:pt x="7014" y="7958"/>
                  </a:lnTo>
                  <a:lnTo>
                    <a:pt x="7609" y="8149"/>
                  </a:lnTo>
                  <a:cubicBezTo>
                    <a:pt x="7978" y="8244"/>
                    <a:pt x="8228" y="8589"/>
                    <a:pt x="8228" y="8982"/>
                  </a:cubicBezTo>
                  <a:lnTo>
                    <a:pt x="8228" y="10780"/>
                  </a:lnTo>
                  <a:cubicBezTo>
                    <a:pt x="8228" y="10863"/>
                    <a:pt x="8311" y="10947"/>
                    <a:pt x="8395" y="10947"/>
                  </a:cubicBezTo>
                  <a:cubicBezTo>
                    <a:pt x="8490" y="10947"/>
                    <a:pt x="8561" y="10863"/>
                    <a:pt x="8561" y="10780"/>
                  </a:cubicBezTo>
                  <a:lnTo>
                    <a:pt x="8561" y="8982"/>
                  </a:lnTo>
                  <a:cubicBezTo>
                    <a:pt x="8561" y="8423"/>
                    <a:pt x="8216" y="7970"/>
                    <a:pt x="7716" y="7815"/>
                  </a:cubicBezTo>
                  <a:lnTo>
                    <a:pt x="6311" y="7399"/>
                  </a:lnTo>
                  <a:lnTo>
                    <a:pt x="6061" y="6911"/>
                  </a:lnTo>
                  <a:cubicBezTo>
                    <a:pt x="6013" y="6839"/>
                    <a:pt x="5942" y="6756"/>
                    <a:pt x="5871" y="6744"/>
                  </a:cubicBezTo>
                  <a:cubicBezTo>
                    <a:pt x="5829" y="6738"/>
                    <a:pt x="5793" y="6735"/>
                    <a:pt x="5759" y="6735"/>
                  </a:cubicBezTo>
                  <a:cubicBezTo>
                    <a:pt x="5725" y="6735"/>
                    <a:pt x="5692" y="6738"/>
                    <a:pt x="5656" y="6744"/>
                  </a:cubicBezTo>
                  <a:lnTo>
                    <a:pt x="5656" y="6208"/>
                  </a:lnTo>
                  <a:cubicBezTo>
                    <a:pt x="6192" y="5839"/>
                    <a:pt x="6561" y="5256"/>
                    <a:pt x="6656" y="4589"/>
                  </a:cubicBezTo>
                  <a:lnTo>
                    <a:pt x="6740" y="4589"/>
                  </a:lnTo>
                  <a:cubicBezTo>
                    <a:pt x="7061" y="4589"/>
                    <a:pt x="7323" y="4351"/>
                    <a:pt x="7359" y="4065"/>
                  </a:cubicBezTo>
                  <a:cubicBezTo>
                    <a:pt x="7371" y="3898"/>
                    <a:pt x="7311" y="3743"/>
                    <a:pt x="7204" y="3601"/>
                  </a:cubicBezTo>
                  <a:cubicBezTo>
                    <a:pt x="7156" y="3541"/>
                    <a:pt x="7097" y="3505"/>
                    <a:pt x="7025" y="3470"/>
                  </a:cubicBezTo>
                  <a:lnTo>
                    <a:pt x="7216" y="2339"/>
                  </a:lnTo>
                  <a:cubicBezTo>
                    <a:pt x="7275" y="1969"/>
                    <a:pt x="7085" y="1600"/>
                    <a:pt x="6763" y="1446"/>
                  </a:cubicBezTo>
                  <a:cubicBezTo>
                    <a:pt x="6906" y="1065"/>
                    <a:pt x="6883" y="600"/>
                    <a:pt x="6656" y="88"/>
                  </a:cubicBezTo>
                  <a:cubicBezTo>
                    <a:pt x="6644" y="53"/>
                    <a:pt x="6597" y="5"/>
                    <a:pt x="6537" y="5"/>
                  </a:cubicBezTo>
                  <a:cubicBezTo>
                    <a:pt x="6523" y="2"/>
                    <a:pt x="6510" y="1"/>
                    <a:pt x="6497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7" name="Google Shape;10431;p92_0"/>
            <p:cNvSpPr/>
            <p:nvPr/>
          </p:nvSpPr>
          <p:spPr>
            <a:xfrm>
              <a:off x="1513800" y="3996360"/>
              <a:ext cx="12960" cy="109080"/>
            </a:xfrm>
            <a:custGeom>
              <a:avLst/>
              <a:gdLst/>
              <a:ahLst/>
              <a:cxnLst/>
              <a:rect l="l" t="t" r="r" b="b"/>
              <a:pathLst>
                <a:path w="334" h="2727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2560"/>
                  </a:lnTo>
                  <a:cubicBezTo>
                    <a:pt x="0" y="2656"/>
                    <a:pt x="84" y="2727"/>
                    <a:pt x="167" y="2727"/>
                  </a:cubicBezTo>
                  <a:cubicBezTo>
                    <a:pt x="262" y="2727"/>
                    <a:pt x="334" y="2656"/>
                    <a:pt x="334" y="2560"/>
                  </a:cubicBez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8" name="Google Shape;10432;p92_0"/>
            <p:cNvSpPr/>
            <p:nvPr/>
          </p:nvSpPr>
          <p:spPr>
            <a:xfrm>
              <a:off x="1434960" y="4010400"/>
              <a:ext cx="12240" cy="12600"/>
            </a:xfrm>
            <a:custGeom>
              <a:avLst/>
              <a:gdLst/>
              <a:ahLst/>
              <a:cxnLst/>
              <a:rect l="l" t="t" r="r" b="b"/>
              <a:pathLst>
                <a:path w="322" h="335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cubicBezTo>
                    <a:pt x="250" y="334"/>
                    <a:pt x="322" y="251"/>
                    <a:pt x="322" y="167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39" name="Google Shape;10433;p92_0"/>
            <p:cNvSpPr/>
            <p:nvPr/>
          </p:nvSpPr>
          <p:spPr>
            <a:xfrm>
              <a:off x="1434960" y="4093200"/>
              <a:ext cx="12240" cy="12240"/>
            </a:xfrm>
            <a:custGeom>
              <a:avLst/>
              <a:gdLst/>
              <a:ahLst/>
              <a:cxnLst/>
              <a:rect l="l" t="t" r="r" b="b"/>
              <a:pathLst>
                <a:path w="322" h="322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55" y="322"/>
                  </a:cubicBezTo>
                  <a:cubicBezTo>
                    <a:pt x="250" y="322"/>
                    <a:pt x="322" y="251"/>
                    <a:pt x="322" y="155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0" name="Google Shape;10434;p92_0"/>
            <p:cNvSpPr/>
            <p:nvPr/>
          </p:nvSpPr>
          <p:spPr>
            <a:xfrm>
              <a:off x="1434960" y="4051440"/>
              <a:ext cx="12240" cy="12600"/>
            </a:xfrm>
            <a:custGeom>
              <a:avLst/>
              <a:gdLst/>
              <a:ahLst/>
              <a:cxnLst/>
              <a:rect l="l" t="t" r="r" b="b"/>
              <a:pathLst>
                <a:path w="322" h="335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55" y="334"/>
                  </a:cubicBezTo>
                  <a:cubicBezTo>
                    <a:pt x="250" y="334"/>
                    <a:pt x="322" y="263"/>
                    <a:pt x="322" y="167"/>
                  </a:cubicBezTo>
                  <a:cubicBezTo>
                    <a:pt x="322" y="84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1" name="Google Shape;10435;p92_0"/>
            <p:cNvSpPr/>
            <p:nvPr/>
          </p:nvSpPr>
          <p:spPr>
            <a:xfrm>
              <a:off x="1391760" y="3810600"/>
              <a:ext cx="12240" cy="19080"/>
            </a:xfrm>
            <a:custGeom>
              <a:avLst/>
              <a:gdLst/>
              <a:ahLst/>
              <a:cxnLst/>
              <a:rect l="l" t="t" r="r" b="b"/>
              <a:pathLst>
                <a:path w="322" h="489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2" y="489"/>
                    <a:pt x="155" y="489"/>
                  </a:cubicBezTo>
                  <a:cubicBezTo>
                    <a:pt x="250" y="489"/>
                    <a:pt x="322" y="417"/>
                    <a:pt x="322" y="334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2" name="Google Shape;10436;p92_0"/>
            <p:cNvSpPr/>
            <p:nvPr/>
          </p:nvSpPr>
          <p:spPr>
            <a:xfrm>
              <a:off x="1478160" y="3810600"/>
              <a:ext cx="12240" cy="19080"/>
            </a:xfrm>
            <a:custGeom>
              <a:avLst/>
              <a:gdLst/>
              <a:ahLst/>
              <a:cxnLst/>
              <a:rect l="l" t="t" r="r" b="b"/>
              <a:pathLst>
                <a:path w="322" h="489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1" y="489"/>
                    <a:pt x="167" y="489"/>
                  </a:cubicBezTo>
                  <a:cubicBezTo>
                    <a:pt x="250" y="489"/>
                    <a:pt x="322" y="417"/>
                    <a:pt x="322" y="334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3" name="Google Shape;10437;p92_0"/>
            <p:cNvSpPr/>
            <p:nvPr/>
          </p:nvSpPr>
          <p:spPr>
            <a:xfrm>
              <a:off x="1384560" y="3789360"/>
              <a:ext cx="27360" cy="12240"/>
            </a:xfrm>
            <a:custGeom>
              <a:avLst/>
              <a:gdLst/>
              <a:ahLst/>
              <a:cxnLst/>
              <a:rect l="l" t="t" r="r" b="b"/>
              <a:pathLst>
                <a:path w="668" h="335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01" y="334"/>
                  </a:lnTo>
                  <a:cubicBezTo>
                    <a:pt x="596" y="334"/>
                    <a:pt x="667" y="263"/>
                    <a:pt x="667" y="167"/>
                  </a:cubicBezTo>
                  <a:cubicBezTo>
                    <a:pt x="655" y="84"/>
                    <a:pt x="584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4" name="Google Shape;10438;p92_0"/>
            <p:cNvSpPr/>
            <p:nvPr/>
          </p:nvSpPr>
          <p:spPr>
            <a:xfrm>
              <a:off x="1470600" y="3789360"/>
              <a:ext cx="27360" cy="12240"/>
            </a:xfrm>
            <a:custGeom>
              <a:avLst/>
              <a:gdLst/>
              <a:ahLst/>
              <a:cxnLst/>
              <a:rect l="l" t="t" r="r" b="b"/>
              <a:pathLst>
                <a:path w="668" h="335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01" y="334"/>
                  </a:lnTo>
                  <a:cubicBezTo>
                    <a:pt x="596" y="334"/>
                    <a:pt x="667" y="263"/>
                    <a:pt x="667" y="167"/>
                  </a:cubicBezTo>
                  <a:cubicBezTo>
                    <a:pt x="667" y="84"/>
                    <a:pt x="596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5" name="Google Shape;10439;p92_0"/>
            <p:cNvSpPr/>
            <p:nvPr/>
          </p:nvSpPr>
          <p:spPr>
            <a:xfrm>
              <a:off x="1402560" y="3848040"/>
              <a:ext cx="77040" cy="39960"/>
            </a:xfrm>
            <a:custGeom>
              <a:avLst/>
              <a:gdLst/>
              <a:ahLst/>
              <a:cxnLst/>
              <a:rect l="l" t="t" r="r" b="b"/>
              <a:pathLst>
                <a:path w="1846" h="1013">
                  <a:moveTo>
                    <a:pt x="1500" y="322"/>
                  </a:moveTo>
                  <a:cubicBezTo>
                    <a:pt x="1429" y="536"/>
                    <a:pt x="1191" y="679"/>
                    <a:pt x="917" y="679"/>
                  </a:cubicBezTo>
                  <a:cubicBezTo>
                    <a:pt x="655" y="679"/>
                    <a:pt x="417" y="536"/>
                    <a:pt x="345" y="322"/>
                  </a:cubicBez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619"/>
                    <a:pt x="417" y="1012"/>
                    <a:pt x="929" y="1012"/>
                  </a:cubicBezTo>
                  <a:cubicBezTo>
                    <a:pt x="1429" y="1012"/>
                    <a:pt x="1846" y="643"/>
                    <a:pt x="1846" y="167"/>
                  </a:cubicBezTo>
                  <a:cubicBezTo>
                    <a:pt x="1846" y="72"/>
                    <a:pt x="1786" y="0"/>
                    <a:pt x="1703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</p:grpSp>
      <p:grpSp>
        <p:nvGrpSpPr>
          <p:cNvPr id="1446" name="Google Shape;10812;p92_0"/>
          <p:cNvGrpSpPr/>
          <p:nvPr/>
        </p:nvGrpSpPr>
        <p:grpSpPr>
          <a:xfrm>
            <a:off x="4860000" y="3665520"/>
            <a:ext cx="355680" cy="450000"/>
            <a:chOff x="4860000" y="3665520"/>
            <a:chExt cx="355680" cy="450000"/>
          </a:xfrm>
        </p:grpSpPr>
        <p:sp>
          <p:nvSpPr>
            <p:cNvPr id="1447" name="Google Shape;10813;p92_0"/>
            <p:cNvSpPr/>
            <p:nvPr/>
          </p:nvSpPr>
          <p:spPr>
            <a:xfrm>
              <a:off x="4988160" y="3819960"/>
              <a:ext cx="12240" cy="19800"/>
            </a:xfrm>
            <a:custGeom>
              <a:avLst/>
              <a:gdLst/>
              <a:ahLst/>
              <a:cxnLst/>
              <a:rect l="l" t="t" r="r" b="b"/>
              <a:pathLst>
                <a:path w="334" h="512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8" name="Google Shape;10814;p92_0"/>
            <p:cNvSpPr/>
            <p:nvPr/>
          </p:nvSpPr>
          <p:spPr>
            <a:xfrm>
              <a:off x="5073840" y="3819960"/>
              <a:ext cx="11520" cy="19800"/>
            </a:xfrm>
            <a:custGeom>
              <a:avLst/>
              <a:gdLst/>
              <a:ahLst/>
              <a:cxnLst/>
              <a:rect l="l" t="t" r="r" b="b"/>
              <a:pathLst>
                <a:path w="323" h="512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49" name="Google Shape;10815;p92_0"/>
            <p:cNvSpPr/>
            <p:nvPr/>
          </p:nvSpPr>
          <p:spPr>
            <a:xfrm>
              <a:off x="5008320" y="3869280"/>
              <a:ext cx="56880" cy="19440"/>
            </a:xfrm>
            <a:custGeom>
              <a:avLst/>
              <a:gdLst/>
              <a:ahLst/>
              <a:cxnLst/>
              <a:rect l="l" t="t" r="r" b="b"/>
              <a:pathLst>
                <a:path w="1430" h="51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  <p:sp>
          <p:nvSpPr>
            <p:cNvPr id="1450" name="Google Shape;10816;p92_0"/>
            <p:cNvSpPr/>
            <p:nvPr/>
          </p:nvSpPr>
          <p:spPr>
            <a:xfrm>
              <a:off x="4860000" y="3665520"/>
              <a:ext cx="355680" cy="450000"/>
            </a:xfrm>
            <a:custGeom>
              <a:avLst/>
              <a:gdLst/>
              <a:ahLst/>
              <a:cxnLst/>
              <a:rect l="l" t="t" r="r" b="b"/>
              <a:pathLst>
                <a:path w="8788" h="11214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solidFill>
              <a:srgbClr val="657E9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FCF73A-929A-2E50-3E34-5CF114A0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spc="-1" dirty="0">
                <a:solidFill>
                  <a:srgbClr val="434343"/>
                </a:solidFill>
                <a:latin typeface="Electrolize"/>
                <a:cs typeface="+mn-cs"/>
              </a:rPr>
              <a:t>EJEMPLOS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7EBD45-EDC2-CAD4-7FF9-379CF6FDC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1577433"/>
            <a:ext cx="4905375" cy="4901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2D72411-860D-3E45-788A-BDEB1F1A1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145464"/>
            <a:ext cx="4905375" cy="43196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9233FF8-CB04-D1A5-C49E-D4BA17FD40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2450" y="2212450"/>
            <a:ext cx="4323990" cy="198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70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789;p76_1"/>
          <p:cNvSpPr/>
          <p:nvPr/>
        </p:nvSpPr>
        <p:spPr>
          <a:xfrm>
            <a:off x="2412360" y="2339123"/>
            <a:ext cx="3707640" cy="46525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pc="-1" dirty="0">
                <a:solidFill>
                  <a:srgbClr val="434343"/>
                </a:solidFill>
                <a:latin typeface="Cairo"/>
                <a:ea typeface="Cairo"/>
              </a:rPr>
              <a:t>¿</a:t>
            </a:r>
            <a:r>
              <a:rPr lang="en" b="0" strike="noStrike" spc="-1" dirty="0">
                <a:solidFill>
                  <a:srgbClr val="434343"/>
                </a:solidFill>
                <a:latin typeface="Cairo"/>
                <a:ea typeface="Cairo"/>
              </a:rPr>
              <a:t>Alguna pregunta?</a:t>
            </a: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s-A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b="1" strike="noStrike" spc="-1" dirty="0">
                <a:solidFill>
                  <a:srgbClr val="434343"/>
                </a:solidFill>
                <a:latin typeface="Cairo"/>
                <a:ea typeface="Cairo"/>
              </a:rPr>
              <a:t>GIBD – ISI - FRCU </a:t>
            </a:r>
            <a:endParaRPr lang="es-AR" b="0" strike="noStrike" spc="-1" dirty="0">
              <a:latin typeface="Arial"/>
            </a:endParaRPr>
          </a:p>
        </p:txBody>
      </p:sp>
      <p:sp>
        <p:nvSpPr>
          <p:cNvPr id="1452" name="Google Shape;791;p76_1"/>
          <p:cNvSpPr/>
          <p:nvPr/>
        </p:nvSpPr>
        <p:spPr>
          <a:xfrm>
            <a:off x="2412360" y="1537560"/>
            <a:ext cx="3707640" cy="100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64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Gracias!</a:t>
            </a:r>
            <a:endParaRPr lang="es-AR" sz="6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215;p41"/>
          <p:cNvSpPr/>
          <p:nvPr/>
        </p:nvSpPr>
        <p:spPr>
          <a:xfrm>
            <a:off x="210960" y="134087"/>
            <a:ext cx="8722080" cy="24376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GIBD</a:t>
            </a:r>
            <a:br>
              <a:rPr dirty="0"/>
            </a:br>
            <a:endParaRPr lang="es-AR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br>
              <a:rPr dirty="0"/>
            </a:br>
            <a:r>
              <a:rPr lang="en" sz="28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Búsqueda de Reglamentación utilizando </a:t>
            </a:r>
            <a:endParaRPr lang="es-AR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técnicas de</a:t>
            </a:r>
            <a:r>
              <a:rPr lang="en" sz="18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 </a:t>
            </a:r>
            <a:r>
              <a:rPr lang="en" sz="28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Procesamiento del Lenguaje Natural</a:t>
            </a:r>
            <a:endParaRPr lang="es-AR" sz="2800" b="0" strike="noStrike" spc="-1" dirty="0">
              <a:latin typeface="Arial"/>
            </a:endParaRPr>
          </a:p>
        </p:txBody>
      </p:sp>
      <p:sp>
        <p:nvSpPr>
          <p:cNvPr id="1368" name="Google Shape;216;p41"/>
          <p:cNvSpPr/>
          <p:nvPr/>
        </p:nvSpPr>
        <p:spPr>
          <a:xfrm>
            <a:off x="443880" y="2688609"/>
            <a:ext cx="8256240" cy="17810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Motivación</a:t>
            </a:r>
            <a:endParaRPr lang="es-AR" sz="18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¿Qué es un alumno regular?</a:t>
            </a: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¿Cuales son los requisitos para presentarse a un Concurso?</a:t>
            </a:r>
            <a:endParaRPr lang="es-AR" sz="17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en" sz="17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¿Cuales son las correlativas de Inteligencia Artifical en ISI?</a:t>
            </a:r>
            <a:endParaRPr lang="es-AR" sz="17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Google Shape;250;p45"/>
          <p:cNvSpPr/>
          <p:nvPr/>
        </p:nvSpPr>
        <p:spPr>
          <a:xfrm>
            <a:off x="3859200" y="2379960"/>
            <a:ext cx="4600800" cy="840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4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INTRODUCCIÓN</a:t>
            </a:r>
            <a:endParaRPr lang="es-AR" sz="4000" b="0" strike="noStrike" spc="-1" dirty="0">
              <a:latin typeface="Arial"/>
            </a:endParaRPr>
          </a:p>
        </p:txBody>
      </p:sp>
      <p:sp>
        <p:nvSpPr>
          <p:cNvPr id="1370" name="Google Shape;251;p45"/>
          <p:cNvSpPr/>
          <p:nvPr/>
        </p:nvSpPr>
        <p:spPr>
          <a:xfrm>
            <a:off x="3859200" y="846360"/>
            <a:ext cx="4359600" cy="123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8000" b="1" strike="noStrike" spc="-1">
                <a:solidFill>
                  <a:srgbClr val="434343"/>
                </a:solidFill>
                <a:latin typeface="Electrolize"/>
                <a:ea typeface="Electrolize"/>
              </a:rPr>
              <a:t>01</a:t>
            </a:r>
            <a:endParaRPr lang="es-AR" sz="8000" b="0" strike="noStrike" spc="-1">
              <a:latin typeface="Arial"/>
            </a:endParaRPr>
          </a:p>
        </p:txBody>
      </p:sp>
      <p:sp>
        <p:nvSpPr>
          <p:cNvPr id="1371" name="Google Shape;252;p45"/>
          <p:cNvSpPr/>
          <p:nvPr/>
        </p:nvSpPr>
        <p:spPr>
          <a:xfrm>
            <a:off x="3859200" y="3222000"/>
            <a:ext cx="4359600" cy="37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rgbClr val="434343"/>
                </a:solidFill>
                <a:latin typeface="Arial"/>
                <a:ea typeface="Arial"/>
              </a:rPr>
              <a:t>Procesamiento del Lenguaje Natural</a:t>
            </a:r>
            <a:endParaRPr lang="es-AR" sz="1800" b="0" strike="noStrike" spc="-1">
              <a:latin typeface="Arial"/>
            </a:endParaRPr>
          </a:p>
        </p:txBody>
      </p:sp>
      <p:pic>
        <p:nvPicPr>
          <p:cNvPr id="1372" name="Google Shape;253;p45"/>
          <p:cNvPicPr/>
          <p:nvPr/>
        </p:nvPicPr>
        <p:blipFill>
          <a:blip r:embed="rId2"/>
          <a:srcRect l="14339" r="14347"/>
          <a:stretch/>
        </p:blipFill>
        <p:spPr>
          <a:xfrm>
            <a:off x="793080" y="348120"/>
            <a:ext cx="3022920" cy="4259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266;p47"/>
          <p:cNvSpPr/>
          <p:nvPr/>
        </p:nvSpPr>
        <p:spPr>
          <a:xfrm>
            <a:off x="720000" y="521280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5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¿Qué es el PLN? </a:t>
            </a:r>
            <a:endParaRPr lang="es-AR" sz="3500" b="0" strike="noStrike" spc="-1" dirty="0">
              <a:latin typeface="Arial"/>
            </a:endParaRPr>
          </a:p>
        </p:txBody>
      </p:sp>
      <p:sp>
        <p:nvSpPr>
          <p:cNvPr id="2" name="Google Shape;265;p47">
            <a:extLst>
              <a:ext uri="{FF2B5EF4-FFF2-40B4-BE49-F238E27FC236}">
                <a16:creationId xmlns:a16="http://schemas.microsoft.com/office/drawing/2014/main" id="{6B6F1771-C004-73FC-3C66-291B9F7885AF}"/>
              </a:ext>
            </a:extLst>
          </p:cNvPr>
          <p:cNvSpPr/>
          <p:nvPr/>
        </p:nvSpPr>
        <p:spPr>
          <a:xfrm>
            <a:off x="1061640" y="1734339"/>
            <a:ext cx="7020000" cy="16748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n" sz="1600" b="0" strike="noStrike" spc="-1" dirty="0">
              <a:solidFill>
                <a:srgbClr val="434343"/>
              </a:solidFill>
              <a:latin typeface="Cairo"/>
              <a:ea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s-AR" sz="1600" spc="-1" dirty="0">
                <a:solidFill>
                  <a:srgbClr val="434343"/>
                </a:solidFill>
                <a:latin typeface="Cairo"/>
                <a:ea typeface="Cairo"/>
              </a:rPr>
              <a:t>I</a:t>
            </a:r>
            <a:r>
              <a:rPr lang="en" sz="16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nteracción entre las computadoras y el lenguaje humano.</a:t>
            </a:r>
            <a:endParaRPr lang="es-AR" sz="1600" b="0" strike="noStrike" spc="-1" dirty="0">
              <a:latin typeface="Cairo"/>
            </a:endParaRPr>
          </a:p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s-AR" sz="16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Comprensión, interpretación y generación de texto y voz.</a:t>
            </a:r>
          </a:p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s-AR" sz="16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6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Rápido crecimiento en los últimos años.</a:t>
            </a:r>
          </a:p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n" sz="1600" b="0" strike="noStrike" spc="-1" dirty="0">
              <a:solidFill>
                <a:srgbClr val="434343"/>
              </a:solidFill>
              <a:latin typeface="Cairo"/>
              <a:ea typeface="Cai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266;p47_2"/>
          <p:cNvSpPr/>
          <p:nvPr/>
        </p:nvSpPr>
        <p:spPr>
          <a:xfrm>
            <a:off x="720000" y="521280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5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Importancia del PLN </a:t>
            </a:r>
            <a:endParaRPr lang="es-AR" sz="3500" b="0" strike="noStrike" spc="-1" dirty="0">
              <a:latin typeface="Arial"/>
            </a:endParaRPr>
          </a:p>
        </p:txBody>
      </p:sp>
      <p:sp>
        <p:nvSpPr>
          <p:cNvPr id="2" name="Google Shape;265;p47_2">
            <a:extLst>
              <a:ext uri="{FF2B5EF4-FFF2-40B4-BE49-F238E27FC236}">
                <a16:creationId xmlns:a16="http://schemas.microsoft.com/office/drawing/2014/main" id="{53B45807-3B87-5B3D-8AE5-8DD02F4CC47B}"/>
              </a:ext>
            </a:extLst>
          </p:cNvPr>
          <p:cNvSpPr/>
          <p:nvPr/>
        </p:nvSpPr>
        <p:spPr>
          <a:xfrm>
            <a:off x="1061640" y="1093320"/>
            <a:ext cx="7020000" cy="16213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500" spc="-1" dirty="0">
                <a:solidFill>
                  <a:srgbClr val="434343"/>
                </a:solidFill>
                <a:latin typeface="Cairo"/>
                <a:ea typeface="Cairo"/>
              </a:rPr>
              <a:t>Conversión de </a:t>
            </a: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datos no estructurados en información útil y comprensible.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Gran cantidad de información vital se encuentra en forma de texto o voz.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500" spc="-1" dirty="0">
                <a:solidFill>
                  <a:srgbClr val="434343"/>
                </a:solidFill>
                <a:latin typeface="Cairo"/>
                <a:ea typeface="Cairo"/>
              </a:rPr>
              <a:t>S</a:t>
            </a: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e utiliza en una amplia variedad de aplicaciones en la vida cotidiana</a:t>
            </a:r>
            <a:r>
              <a:rPr lang="en" sz="1500" spc="-1" dirty="0">
                <a:solidFill>
                  <a:srgbClr val="434343"/>
                </a:solidFill>
                <a:latin typeface="Cairo"/>
                <a:ea typeface="Cairo"/>
              </a:rPr>
              <a:t>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D68E8F-2F2A-0650-509C-B5A445B84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766" y="2845905"/>
            <a:ext cx="3092939" cy="1711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11915F6-4260-F9D5-D04C-C88EE97CFC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90"/>
          <a:stretch/>
        </p:blipFill>
        <p:spPr>
          <a:xfrm>
            <a:off x="4823296" y="2852464"/>
            <a:ext cx="3258344" cy="1704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266;p47_3"/>
          <p:cNvSpPr/>
          <p:nvPr/>
        </p:nvSpPr>
        <p:spPr>
          <a:xfrm>
            <a:off x="720000" y="521280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5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Importancia del PLN</a:t>
            </a:r>
            <a:endParaRPr lang="es-AR" sz="3500" b="0" strike="noStrike" spc="-1" dirty="0">
              <a:latin typeface="Arial"/>
            </a:endParaRPr>
          </a:p>
        </p:txBody>
      </p:sp>
      <p:sp>
        <p:nvSpPr>
          <p:cNvPr id="2" name="Google Shape;265;p47_3">
            <a:extLst>
              <a:ext uri="{FF2B5EF4-FFF2-40B4-BE49-F238E27FC236}">
                <a16:creationId xmlns:a16="http://schemas.microsoft.com/office/drawing/2014/main" id="{F39EF491-4C0E-54CE-AA11-22A69A1D51B7}"/>
              </a:ext>
            </a:extLst>
          </p:cNvPr>
          <p:cNvSpPr/>
          <p:nvPr/>
        </p:nvSpPr>
        <p:spPr>
          <a:xfrm>
            <a:off x="1061640" y="1388595"/>
            <a:ext cx="7020000" cy="28214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16000" indent="-216000"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Gran capacidad para extraer conocimiento y significado de datos en lenguaje natural, impactando significativamente en una amplia gama de industrias y aspectos de la vida cotidiana.</a:t>
            </a:r>
            <a:endParaRPr lang="es-AR" sz="1500" b="0" strike="noStrike" spc="-1" dirty="0">
              <a:latin typeface="Cairo"/>
            </a:endParaRPr>
          </a:p>
          <a:p>
            <a:pPr>
              <a:buClr>
                <a:srgbClr val="434343"/>
              </a:buClr>
              <a:tabLst>
                <a:tab pos="0" algn="l"/>
              </a:tabLst>
            </a:pPr>
            <a:endParaRPr lang="en" sz="1500" spc="-1" dirty="0">
              <a:solidFill>
                <a:srgbClr val="434343"/>
              </a:solidFill>
              <a:latin typeface="Cairo"/>
              <a:ea typeface="Cairo"/>
            </a:endParaRPr>
          </a:p>
          <a:p>
            <a:pPr marL="742950" lvl="1" indent="-285750">
              <a:buClr>
                <a:srgbClr val="434343"/>
              </a:buClr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Ayuda en la toma de decisiones estratégicas y en la automatización de tareas dentro de las empresas.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 marL="742950" lvl="1" indent="-285750">
              <a:buClr>
                <a:srgbClr val="434343"/>
              </a:buClr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Analizar registros médicos electrónicos, investigar síntomas y facilitar la investigación médica.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 marL="742950" lvl="1" indent="-285750">
              <a:buClr>
                <a:srgbClr val="434343"/>
              </a:buClr>
              <a:buFont typeface="Courier New" panose="02070309020205020404" pitchFamily="49" charset="0"/>
              <a:buChar char="o"/>
              <a:tabLst>
                <a:tab pos="0" algn="l"/>
              </a:tabLst>
            </a:pP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Servicio al cliente, educación, traducción automática </a:t>
            </a:r>
            <a:r>
              <a:rPr lang="en" sz="1500" spc="-1" dirty="0">
                <a:solidFill>
                  <a:srgbClr val="434343"/>
                </a:solidFill>
                <a:latin typeface="Cairo"/>
                <a:ea typeface="Cairo"/>
              </a:rPr>
              <a:t>e i</a:t>
            </a:r>
            <a:r>
              <a:rPr lang="en" sz="15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ndustria legal.</a:t>
            </a:r>
            <a:endParaRPr lang="es-AR" sz="1500" b="0" strike="noStrike" spc="-1" dirty="0"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endParaRPr lang="es-AR" sz="1500" b="0" strike="noStrike" spc="-1" dirty="0">
              <a:latin typeface="Cairo"/>
            </a:endParaRPr>
          </a:p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s-AR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393;p52"/>
          <p:cNvSpPr/>
          <p:nvPr/>
        </p:nvSpPr>
        <p:spPr>
          <a:xfrm>
            <a:off x="854280" y="2940224"/>
            <a:ext cx="2201400" cy="72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ANÁLISIS DE SENTIMIENTOS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82" name="Google Shape;394;p52"/>
          <p:cNvSpPr/>
          <p:nvPr/>
        </p:nvSpPr>
        <p:spPr>
          <a:xfrm>
            <a:off x="692280" y="3628904"/>
            <a:ext cx="2520000" cy="99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Evaluación del tono y la emoción en el texto.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83" name="Google Shape;395;p52"/>
          <p:cNvSpPr/>
          <p:nvPr/>
        </p:nvSpPr>
        <p:spPr>
          <a:xfrm>
            <a:off x="3445560" y="3628904"/>
            <a:ext cx="2340000" cy="79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Identificación de información clave en grandes conjuntos de textos.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84" name="Google Shape;396;p52"/>
          <p:cNvSpPr/>
          <p:nvPr/>
        </p:nvSpPr>
        <p:spPr>
          <a:xfrm>
            <a:off x="6263099" y="3628904"/>
            <a:ext cx="2201400" cy="99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Comprensión de preguntas formuladas en lenguaje natural y búsqueda de respuestas precisas.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85" name="Google Shape;397;p52"/>
          <p:cNvSpPr/>
          <p:nvPr/>
        </p:nvSpPr>
        <p:spPr>
          <a:xfrm>
            <a:off x="3471120" y="2864710"/>
            <a:ext cx="2288880" cy="79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EXTRACCIÓN DE INFORMACIÓN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86" name="Google Shape;398;p52"/>
          <p:cNvSpPr/>
          <p:nvPr/>
        </p:nvSpPr>
        <p:spPr>
          <a:xfrm>
            <a:off x="5952546" y="3018607"/>
            <a:ext cx="2822507" cy="4914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PREGUNTAS/RESPUESTAS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87" name="Google Shape;399;p52"/>
          <p:cNvSpPr/>
          <p:nvPr/>
        </p:nvSpPr>
        <p:spPr>
          <a:xfrm>
            <a:off x="879300" y="1242284"/>
            <a:ext cx="2201400" cy="7421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RESUMEN AUTOMATICO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88" name="Google Shape;400;p52"/>
          <p:cNvSpPr/>
          <p:nvPr/>
        </p:nvSpPr>
        <p:spPr>
          <a:xfrm>
            <a:off x="879300" y="1918791"/>
            <a:ext cx="2201400" cy="79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Analizar documentos largos y resumirlos de manera concisa. 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89" name="Google Shape;401;p52"/>
          <p:cNvSpPr/>
          <p:nvPr/>
        </p:nvSpPr>
        <p:spPr>
          <a:xfrm>
            <a:off x="3470940" y="1910573"/>
            <a:ext cx="220140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Traducción instantánea de un idioma a otro.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90" name="Google Shape;402;p52"/>
          <p:cNvSpPr/>
          <p:nvPr/>
        </p:nvSpPr>
        <p:spPr>
          <a:xfrm>
            <a:off x="6087599" y="1918791"/>
            <a:ext cx="2552400" cy="79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Agentes virtuales capaces de mantener conversaciones humanas.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391" name="Google Shape;403;p52"/>
          <p:cNvSpPr/>
          <p:nvPr/>
        </p:nvSpPr>
        <p:spPr>
          <a:xfrm>
            <a:off x="3514860" y="1405724"/>
            <a:ext cx="2201400" cy="41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TRADUCCIÓN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92" name="Google Shape;404;p52"/>
          <p:cNvSpPr/>
          <p:nvPr/>
        </p:nvSpPr>
        <p:spPr>
          <a:xfrm>
            <a:off x="6123600" y="1405724"/>
            <a:ext cx="2201400" cy="41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CHATBOTS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93" name="Google Shape;405;p52"/>
          <p:cNvSpPr/>
          <p:nvPr/>
        </p:nvSpPr>
        <p:spPr>
          <a:xfrm>
            <a:off x="720000" y="413280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5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TIPOS DE APLICACIONES</a:t>
            </a:r>
            <a:endParaRPr lang="es-AR" sz="3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250;p45_0"/>
          <p:cNvSpPr/>
          <p:nvPr/>
        </p:nvSpPr>
        <p:spPr>
          <a:xfrm>
            <a:off x="3859200" y="2379960"/>
            <a:ext cx="4600800" cy="840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4000" b="0" strike="noStrike" spc="-1">
                <a:solidFill>
                  <a:srgbClr val="434343"/>
                </a:solidFill>
                <a:latin typeface="Electrolize"/>
                <a:ea typeface="Electrolize"/>
              </a:rPr>
              <a:t>APLICACIÓN</a:t>
            </a:r>
            <a:endParaRPr lang="es-AR" sz="4000" b="0" strike="noStrike" spc="-1">
              <a:latin typeface="Arial"/>
            </a:endParaRPr>
          </a:p>
        </p:txBody>
      </p:sp>
      <p:sp>
        <p:nvSpPr>
          <p:cNvPr id="1395" name="Google Shape;251;p45_0"/>
          <p:cNvSpPr/>
          <p:nvPr/>
        </p:nvSpPr>
        <p:spPr>
          <a:xfrm>
            <a:off x="3859200" y="846360"/>
            <a:ext cx="4359600" cy="123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8000" b="1" strike="noStrike" spc="-1">
                <a:solidFill>
                  <a:srgbClr val="434343"/>
                </a:solidFill>
                <a:latin typeface="Electrolize"/>
                <a:ea typeface="Electrolize"/>
              </a:rPr>
              <a:t>02</a:t>
            </a:r>
            <a:endParaRPr lang="es-AR" sz="8000" b="0" strike="noStrike" spc="-1">
              <a:latin typeface="Arial"/>
            </a:endParaRPr>
          </a:p>
        </p:txBody>
      </p:sp>
      <p:sp>
        <p:nvSpPr>
          <p:cNvPr id="1396" name="Google Shape;252;p45_0"/>
          <p:cNvSpPr/>
          <p:nvPr/>
        </p:nvSpPr>
        <p:spPr>
          <a:xfrm>
            <a:off x="3991320" y="3220920"/>
            <a:ext cx="4359600" cy="840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 dirty="0">
                <a:solidFill>
                  <a:srgbClr val="434343"/>
                </a:solidFill>
                <a:latin typeface="Arial"/>
                <a:ea typeface="Arial"/>
              </a:rPr>
              <a:t>Búsqueda de Reglamentación en el lenguaje natural</a:t>
            </a:r>
            <a:endParaRPr lang="es-AR" sz="1800" b="0" strike="noStrike" spc="-1" dirty="0">
              <a:latin typeface="Arial"/>
            </a:endParaRPr>
          </a:p>
        </p:txBody>
      </p:sp>
      <p:pic>
        <p:nvPicPr>
          <p:cNvPr id="1397" name="Google Shape;253;p45_0"/>
          <p:cNvPicPr/>
          <p:nvPr/>
        </p:nvPicPr>
        <p:blipFill>
          <a:blip r:embed="rId2"/>
          <a:srcRect l="14339" r="14347"/>
          <a:stretch/>
        </p:blipFill>
        <p:spPr>
          <a:xfrm>
            <a:off x="793080" y="348120"/>
            <a:ext cx="3022920" cy="4259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393;p52_1"/>
          <p:cNvSpPr/>
          <p:nvPr/>
        </p:nvSpPr>
        <p:spPr>
          <a:xfrm>
            <a:off x="6406313" y="1235237"/>
            <a:ext cx="2201400" cy="67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MECANISMOS DE ATENCIÓN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399" name="Google Shape;394;p52_1"/>
          <p:cNvSpPr/>
          <p:nvPr/>
        </p:nvSpPr>
        <p:spPr>
          <a:xfrm>
            <a:off x="6247013" y="1863380"/>
            <a:ext cx="2520000" cy="6746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Permiten que los modelos se concentren en partes específicas del texto.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00" name="Google Shape;395;p52_1"/>
          <p:cNvSpPr/>
          <p:nvPr/>
        </p:nvSpPr>
        <p:spPr>
          <a:xfrm>
            <a:off x="3377363" y="1782450"/>
            <a:ext cx="2700000" cy="11480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Arquitectura de red neuronal que permite el procesamiento paralelo y capturar relaciones de larga distancia entre palabras. 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01" name="Google Shape;397;p52_1"/>
          <p:cNvSpPr/>
          <p:nvPr/>
        </p:nvSpPr>
        <p:spPr>
          <a:xfrm>
            <a:off x="3584854" y="1141060"/>
            <a:ext cx="2288880" cy="5560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TRANSFORMERS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402" name="Google Shape;399;p52_1"/>
          <p:cNvSpPr/>
          <p:nvPr/>
        </p:nvSpPr>
        <p:spPr>
          <a:xfrm>
            <a:off x="847013" y="1277632"/>
            <a:ext cx="2201400" cy="706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APRENDIZAJE PROFUNDO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403" name="Google Shape;400;p52_1"/>
          <p:cNvSpPr/>
          <p:nvPr/>
        </p:nvSpPr>
        <p:spPr>
          <a:xfrm>
            <a:off x="507713" y="1881050"/>
            <a:ext cx="2880000" cy="9508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Las redes neuronales profundas aprenden representaciones complejas de texto y lenguaje.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04" name="Google Shape;402;p52_1"/>
          <p:cNvSpPr/>
          <p:nvPr/>
        </p:nvSpPr>
        <p:spPr>
          <a:xfrm>
            <a:off x="4729294" y="3558652"/>
            <a:ext cx="3645134" cy="9122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  <a:ea typeface="Cairo"/>
              </a:rPr>
              <a:t>P</a:t>
            </a:r>
            <a:r>
              <a:rPr lang="en" sz="1400" b="0" strike="noStrike" spc="-1" dirty="0">
                <a:solidFill>
                  <a:srgbClr val="434343"/>
                </a:solidFill>
                <a:latin typeface="Cairo"/>
                <a:ea typeface="Cairo"/>
              </a:rPr>
              <a:t>ermiten que los modelos de PLN compartan información aprendida de tareas anteriores para resolver nuevas tareas.</a:t>
            </a:r>
            <a:endParaRPr lang="es-AR" sz="1400" b="0" strike="noStrike" spc="-1" dirty="0">
              <a:latin typeface="Arial"/>
            </a:endParaRPr>
          </a:p>
        </p:txBody>
      </p:sp>
      <p:sp>
        <p:nvSpPr>
          <p:cNvPr id="1405" name="Google Shape;403;p52_1"/>
          <p:cNvSpPr/>
          <p:nvPr/>
        </p:nvSpPr>
        <p:spPr>
          <a:xfrm>
            <a:off x="1276789" y="3209674"/>
            <a:ext cx="3210480" cy="4485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MODELOS PRE-ENTRENADOS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406" name="Google Shape;404;p52_1"/>
          <p:cNvSpPr/>
          <p:nvPr/>
        </p:nvSpPr>
        <p:spPr>
          <a:xfrm>
            <a:off x="5361871" y="3207800"/>
            <a:ext cx="2382512" cy="4485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b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000" b="0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TRANSFER LEARNING</a:t>
            </a:r>
            <a:endParaRPr lang="es-AR" sz="2000" b="0" strike="noStrike" spc="-1" dirty="0">
              <a:latin typeface="Arial"/>
            </a:endParaRPr>
          </a:p>
        </p:txBody>
      </p:sp>
      <p:sp>
        <p:nvSpPr>
          <p:cNvPr id="1407" name="Google Shape;405;p52_1"/>
          <p:cNvSpPr/>
          <p:nvPr/>
        </p:nvSpPr>
        <p:spPr>
          <a:xfrm>
            <a:off x="720000" y="413280"/>
            <a:ext cx="7703280" cy="57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3200" b="1" strike="noStrike" spc="-1" dirty="0">
                <a:solidFill>
                  <a:srgbClr val="434343"/>
                </a:solidFill>
                <a:latin typeface="Electrolize"/>
                <a:ea typeface="Electrolize"/>
              </a:rPr>
              <a:t>AVANCES DEL PLN EN LOS ÚLTIMOS AÑOS</a:t>
            </a:r>
            <a:endParaRPr lang="es-AR" sz="3200" b="0" strike="noStrike" spc="-1" dirty="0">
              <a:latin typeface="Arial"/>
            </a:endParaRPr>
          </a:p>
        </p:txBody>
      </p:sp>
      <p:sp>
        <p:nvSpPr>
          <p:cNvPr id="1408" name="Google Shape;401;p52_2"/>
          <p:cNvSpPr/>
          <p:nvPr/>
        </p:nvSpPr>
        <p:spPr>
          <a:xfrm>
            <a:off x="1171819" y="3558652"/>
            <a:ext cx="3420419" cy="7580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216000" indent="-216000">
              <a:lnSpc>
                <a:spcPct val="100000"/>
              </a:lnSpc>
              <a:spcBef>
                <a:spcPts val="100"/>
              </a:spcBef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BERT (Bidirectional Encoder Representations from Transformers)</a:t>
            </a:r>
            <a:endParaRPr lang="es-AR" sz="1400" spc="-1" dirty="0">
              <a:solidFill>
                <a:srgbClr val="434343"/>
              </a:solidFill>
              <a:latin typeface="Cairo"/>
            </a:endParaRPr>
          </a:p>
          <a:p>
            <a:pPr marL="216000" indent="-216000">
              <a:lnSpc>
                <a:spcPct val="100000"/>
              </a:lnSpc>
              <a:buClr>
                <a:srgbClr val="434343"/>
              </a:buClr>
              <a:buFont typeface="Wingdings" charset="2"/>
              <a:buChar char=""/>
              <a:tabLst>
                <a:tab pos="0" algn="l"/>
              </a:tabLst>
            </a:pPr>
            <a:r>
              <a:rPr lang="en" sz="1400" spc="-1" dirty="0">
                <a:solidFill>
                  <a:srgbClr val="434343"/>
                </a:solidFill>
                <a:latin typeface="Cairo"/>
              </a:rPr>
              <a:t>GPT (Generative Pre-trained Transformer)</a:t>
            </a:r>
            <a:endParaRPr lang="es-AR" sz="1400" spc="-1" dirty="0">
              <a:solidFill>
                <a:srgbClr val="434343"/>
              </a:solidFill>
              <a:latin typeface="Cairo"/>
            </a:endParaRPr>
          </a:p>
          <a:p>
            <a:pPr>
              <a:lnSpc>
                <a:spcPct val="100000"/>
              </a:lnSpc>
              <a:buClr>
                <a:srgbClr val="434343"/>
              </a:buClr>
              <a:tabLst>
                <a:tab pos="0" algn="l"/>
              </a:tabLst>
            </a:pPr>
            <a:endParaRPr lang="es-AR" sz="1600" b="0" strike="noStrike" spc="-1" dirty="0">
              <a:solidFill>
                <a:srgbClr val="434343">
                  <a:alpha val="50000"/>
                </a:srgbClr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54862c7-6c56-4b8e-8bf8-aa815f45f28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63B85319FED1E4EA1678D0AF24E7A5B" ma:contentTypeVersion="9" ma:contentTypeDescription="Crear nuevo documento." ma:contentTypeScope="" ma:versionID="d5e2f7c60827e37565bbc15c8c0d79c6">
  <xsd:schema xmlns:xsd="http://www.w3.org/2001/XMLSchema" xmlns:xs="http://www.w3.org/2001/XMLSchema" xmlns:p="http://schemas.microsoft.com/office/2006/metadata/properties" xmlns:ns3="854862c7-6c56-4b8e-8bf8-aa815f45f286" xmlns:ns4="1df59b91-de7e-4e49-a5b5-9c3e2eaf5958" targetNamespace="http://schemas.microsoft.com/office/2006/metadata/properties" ma:root="true" ma:fieldsID="70ff1003114e498098022bc2d25246d0" ns3:_="" ns4:_="">
    <xsd:import namespace="854862c7-6c56-4b8e-8bf8-aa815f45f286"/>
    <xsd:import namespace="1df59b91-de7e-4e49-a5b5-9c3e2eaf59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4862c7-6c56-4b8e-8bf8-aa815f45f2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f59b91-de7e-4e49-a5b5-9c3e2eaf595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CED7EF-A544-46CA-8E59-A7B6BB997DB5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854862c7-6c56-4b8e-8bf8-aa815f45f286"/>
    <ds:schemaRef ds:uri="1df59b91-de7e-4e49-a5b5-9c3e2eaf5958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333D86B-29EB-493A-A781-EF51197642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4862c7-6c56-4b8e-8bf8-aa815f45f286"/>
    <ds:schemaRef ds:uri="1df59b91-de7e-4e49-a5b5-9c3e2eaf59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8D85C2-E6A3-4DFA-9D2B-DCE9552612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538</Words>
  <Application>Microsoft Office PowerPoint</Application>
  <PresentationFormat>Presentación en pantalla (16:9)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Office Theme</vt:lpstr>
      <vt:lpstr>Office Theme</vt:lpstr>
      <vt:lpstr>Office Theme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/>
  <dc:description/>
  <cp:lastModifiedBy>María Emilia  Fernández</cp:lastModifiedBy>
  <cp:revision>16</cp:revision>
  <dcterms:modified xsi:type="dcterms:W3CDTF">2023-10-09T16:39:31Z</dcterms:modified>
  <dc:language>es-AR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0x010100263B85319FED1E4EA1678D0AF24E7A5B</vt:lpwstr>
  </property>
</Properties>
</file>