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x="18288000" cy="10287000"/>
  <p:notesSz cx="6858000" cy="9144000"/>
  <p:embeddedFontLst>
    <p:embeddedFont>
      <p:font typeface="Oswald Bold" charset="1" panose="00000800000000000000"/>
      <p:regular r:id="rId23"/>
    </p:embeddedFont>
    <p:embeddedFont>
      <p:font typeface="Lato Heavy" charset="1" panose="020F0502020204030203"/>
      <p:regular r:id="rId24"/>
    </p:embeddedFont>
    <p:embeddedFont>
      <p:font typeface="Lato" charset="1" panose="020F0502020204030203"/>
      <p:regular r:id="rId25"/>
    </p:embeddedFont>
    <p:embeddedFont>
      <p:font typeface="Oswald" charset="1" panose="00000500000000000000"/>
      <p:regular r:id="rId26"/>
    </p:embeddedFont>
    <p:embeddedFont>
      <p:font typeface="Glacial Indifference" charset="1" panose="00000000000000000000"/>
      <p:regular r:id="rId27"/>
    </p:embeddedFont>
    <p:embeddedFont>
      <p:font typeface="Montserrat" charset="1" panose="00000500000000000000"/>
      <p:regular r:id="rId28"/>
    </p:embeddedFont>
    <p:embeddedFont>
      <p:font typeface="Glacial Indifference Bold" charset="1" panose="00000800000000000000"/>
      <p:regular r:id="rId29"/>
    </p:embeddedFont>
    <p:embeddedFont>
      <p:font typeface="Montserrat Bold" charset="1" panose="00000800000000000000"/>
      <p:regular r:id="rId3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fonts/font23.fntdata" Type="http://schemas.openxmlformats.org/officeDocument/2006/relationships/font"/><Relationship Id="rId24" Target="fonts/font24.fntdata" Type="http://schemas.openxmlformats.org/officeDocument/2006/relationships/font"/><Relationship Id="rId25" Target="fonts/font25.fntdata" Type="http://schemas.openxmlformats.org/officeDocument/2006/relationships/font"/><Relationship Id="rId26" Target="fonts/font26.fntdata" Type="http://schemas.openxmlformats.org/officeDocument/2006/relationships/font"/><Relationship Id="rId27" Target="fonts/font27.fntdata" Type="http://schemas.openxmlformats.org/officeDocument/2006/relationships/font"/><Relationship Id="rId28" Target="fonts/font28.fntdata" Type="http://schemas.openxmlformats.org/officeDocument/2006/relationships/font"/><Relationship Id="rId29" Target="fonts/font29.fntdata" Type="http://schemas.openxmlformats.org/officeDocument/2006/relationships/font"/><Relationship Id="rId3" Target="viewProps.xml" Type="http://schemas.openxmlformats.org/officeDocument/2006/relationships/viewProps"/><Relationship Id="rId30" Target="fonts/font30.fntdata" Type="http://schemas.openxmlformats.org/officeDocument/2006/relationships/font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11.svg" Type="http://schemas.openxmlformats.org/officeDocument/2006/relationships/image"/><Relationship Id="rId4" Target="../media/image12.png" Type="http://schemas.openxmlformats.org/officeDocument/2006/relationships/image"/><Relationship Id="rId5" Target="../media/image13.sv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16.png" Type="http://schemas.openxmlformats.org/officeDocument/2006/relationships/image"/><Relationship Id="rId5" Target="../media/image17.sv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8.png" Type="http://schemas.openxmlformats.org/officeDocument/2006/relationships/image"/><Relationship Id="rId3" Target="../media/image19.sv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jpe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jpeg" Type="http://schemas.openxmlformats.org/officeDocument/2006/relationships/image"/><Relationship Id="rId3" Target="../media/image5.jpe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7.svg" Type="http://schemas.openxmlformats.org/officeDocument/2006/relationships/image"/><Relationship Id="rId4" Target="../media/image8.png" Type="http://schemas.openxmlformats.org/officeDocument/2006/relationships/image"/><Relationship Id="rId5" Target="../media/image9.sv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slide1.xml><?xml version="1.0" encoding="utf-8"?>
<p:sld xmlns:p="http://schemas.openxmlformats.org/presentationml/2006/main" xmlns:a="http://schemas.openxmlformats.org/drawingml/2006/main">
  <p:cSld>
    <p:bg>
      <p:bgPr>
        <a:solidFill>
          <a:srgbClr val="13223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5400000">
            <a:off x="2659204" y="-6225116"/>
            <a:ext cx="6274575" cy="12450233"/>
            <a:chOff x="0" y="0"/>
            <a:chExt cx="3165983" cy="628205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4318" y="4318"/>
              <a:ext cx="3157347" cy="6273419"/>
            </a:xfrm>
            <a:custGeom>
              <a:avLst/>
              <a:gdLst/>
              <a:ahLst/>
              <a:cxnLst/>
              <a:rect r="r" b="b" t="t" l="l"/>
              <a:pathLst>
                <a:path h="6273419" w="3157347">
                  <a:moveTo>
                    <a:pt x="3049651" y="6273419"/>
                  </a:moveTo>
                  <a:lnTo>
                    <a:pt x="107696" y="6273419"/>
                  </a:lnTo>
                  <a:cubicBezTo>
                    <a:pt x="48260" y="6273419"/>
                    <a:pt x="0" y="6225286"/>
                    <a:pt x="0" y="6165723"/>
                  </a:cubicBezTo>
                  <a:lnTo>
                    <a:pt x="0" y="1578737"/>
                  </a:lnTo>
                  <a:cubicBezTo>
                    <a:pt x="0" y="706882"/>
                    <a:pt x="706882" y="0"/>
                    <a:pt x="1578737" y="0"/>
                  </a:cubicBezTo>
                  <a:lnTo>
                    <a:pt x="1578737" y="0"/>
                  </a:lnTo>
                  <a:cubicBezTo>
                    <a:pt x="2450592" y="0"/>
                    <a:pt x="3157347" y="706755"/>
                    <a:pt x="3157347" y="1578610"/>
                  </a:cubicBezTo>
                  <a:lnTo>
                    <a:pt x="3157347" y="6165723"/>
                  </a:lnTo>
                  <a:cubicBezTo>
                    <a:pt x="3157347" y="6225286"/>
                    <a:pt x="3109087" y="6273419"/>
                    <a:pt x="3049651" y="6273419"/>
                  </a:cubicBezTo>
                  <a:close/>
                </a:path>
              </a:pathLst>
            </a:custGeom>
            <a:solidFill>
              <a:srgbClr val="ADC7EA"/>
            </a:solidFill>
            <a:ln w="12700">
              <a:solidFill>
                <a:srgbClr val="000000"/>
              </a:solidFill>
            </a:ln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166110" cy="6282055"/>
            </a:xfrm>
            <a:custGeom>
              <a:avLst/>
              <a:gdLst/>
              <a:ahLst/>
              <a:cxnLst/>
              <a:rect r="r" b="b" t="t" l="l"/>
              <a:pathLst>
                <a:path h="6282055" w="3166110">
                  <a:moveTo>
                    <a:pt x="3053969" y="6282055"/>
                  </a:moveTo>
                  <a:lnTo>
                    <a:pt x="112014" y="6282055"/>
                  </a:lnTo>
                  <a:cubicBezTo>
                    <a:pt x="50292" y="6282055"/>
                    <a:pt x="0" y="6231763"/>
                    <a:pt x="0" y="6170041"/>
                  </a:cubicBezTo>
                  <a:lnTo>
                    <a:pt x="0" y="1583055"/>
                  </a:lnTo>
                  <a:cubicBezTo>
                    <a:pt x="0" y="1369314"/>
                    <a:pt x="41910" y="1162050"/>
                    <a:pt x="124460" y="966851"/>
                  </a:cubicBezTo>
                  <a:cubicBezTo>
                    <a:pt x="204216" y="778383"/>
                    <a:pt x="318389" y="609092"/>
                    <a:pt x="463677" y="463677"/>
                  </a:cubicBezTo>
                  <a:cubicBezTo>
                    <a:pt x="608965" y="318262"/>
                    <a:pt x="778256" y="204089"/>
                    <a:pt x="966851" y="124460"/>
                  </a:cubicBezTo>
                  <a:cubicBezTo>
                    <a:pt x="1161923" y="41910"/>
                    <a:pt x="1369314" y="0"/>
                    <a:pt x="1583055" y="0"/>
                  </a:cubicBezTo>
                  <a:cubicBezTo>
                    <a:pt x="1796796" y="0"/>
                    <a:pt x="2004060" y="41910"/>
                    <a:pt x="2199259" y="124460"/>
                  </a:cubicBezTo>
                  <a:cubicBezTo>
                    <a:pt x="2387727" y="204216"/>
                    <a:pt x="2557018" y="318389"/>
                    <a:pt x="2702433" y="463677"/>
                  </a:cubicBezTo>
                  <a:cubicBezTo>
                    <a:pt x="2847848" y="609092"/>
                    <a:pt x="2961894" y="778383"/>
                    <a:pt x="3041650" y="966851"/>
                  </a:cubicBezTo>
                  <a:cubicBezTo>
                    <a:pt x="3124200" y="1162050"/>
                    <a:pt x="3166110" y="1369314"/>
                    <a:pt x="3166110" y="1583055"/>
                  </a:cubicBezTo>
                  <a:lnTo>
                    <a:pt x="3166110" y="6170168"/>
                  </a:lnTo>
                  <a:cubicBezTo>
                    <a:pt x="3165983" y="6231890"/>
                    <a:pt x="3115818" y="6282055"/>
                    <a:pt x="3053969" y="6282055"/>
                  </a:cubicBezTo>
                  <a:close/>
                  <a:moveTo>
                    <a:pt x="1583055" y="8763"/>
                  </a:moveTo>
                  <a:cubicBezTo>
                    <a:pt x="1370584" y="8763"/>
                    <a:pt x="1164336" y="50419"/>
                    <a:pt x="970280" y="132461"/>
                  </a:cubicBezTo>
                  <a:cubicBezTo>
                    <a:pt x="782828" y="211709"/>
                    <a:pt x="614426" y="325247"/>
                    <a:pt x="469900" y="469900"/>
                  </a:cubicBezTo>
                  <a:cubicBezTo>
                    <a:pt x="325374" y="614553"/>
                    <a:pt x="211709" y="782701"/>
                    <a:pt x="132461" y="970280"/>
                  </a:cubicBezTo>
                  <a:cubicBezTo>
                    <a:pt x="50419" y="1164336"/>
                    <a:pt x="8763" y="1370584"/>
                    <a:pt x="8763" y="1583055"/>
                  </a:cubicBezTo>
                  <a:lnTo>
                    <a:pt x="8763" y="6170168"/>
                  </a:lnTo>
                  <a:cubicBezTo>
                    <a:pt x="8763" y="6227064"/>
                    <a:pt x="55118" y="6273419"/>
                    <a:pt x="112014" y="6273419"/>
                  </a:cubicBezTo>
                  <a:lnTo>
                    <a:pt x="3053969" y="6273419"/>
                  </a:lnTo>
                  <a:cubicBezTo>
                    <a:pt x="3110865" y="6273419"/>
                    <a:pt x="3157220" y="6227064"/>
                    <a:pt x="3157220" y="6170168"/>
                  </a:cubicBezTo>
                  <a:lnTo>
                    <a:pt x="3157220" y="1583055"/>
                  </a:lnTo>
                  <a:cubicBezTo>
                    <a:pt x="3157220" y="1370584"/>
                    <a:pt x="3115564" y="1164336"/>
                    <a:pt x="3033522" y="970280"/>
                  </a:cubicBezTo>
                  <a:cubicBezTo>
                    <a:pt x="2954274" y="782828"/>
                    <a:pt x="2840736" y="614426"/>
                    <a:pt x="2696083" y="469900"/>
                  </a:cubicBezTo>
                  <a:cubicBezTo>
                    <a:pt x="2551557" y="325374"/>
                    <a:pt x="2383155" y="211836"/>
                    <a:pt x="2195703" y="132461"/>
                  </a:cubicBezTo>
                  <a:cubicBezTo>
                    <a:pt x="2001647" y="50292"/>
                    <a:pt x="1795526" y="8763"/>
                    <a:pt x="1583055" y="8763"/>
                  </a:cubicBezTo>
                  <a:close/>
                </a:path>
              </a:pathLst>
            </a:custGeom>
            <a:solidFill>
              <a:srgbClr val="132232"/>
            </a:solidFill>
          </p:spPr>
        </p:sp>
      </p:grpSp>
      <p:grpSp>
        <p:nvGrpSpPr>
          <p:cNvPr name="Group 5" id="5"/>
          <p:cNvGrpSpPr>
            <a:grpSpLocks noChangeAspect="true"/>
          </p:cNvGrpSpPr>
          <p:nvPr/>
        </p:nvGrpSpPr>
        <p:grpSpPr>
          <a:xfrm rot="-5400000">
            <a:off x="9151444" y="4851745"/>
            <a:ext cx="6274575" cy="12450233"/>
            <a:chOff x="0" y="0"/>
            <a:chExt cx="3165983" cy="6282055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4318" y="4318"/>
              <a:ext cx="3157347" cy="6273419"/>
            </a:xfrm>
            <a:custGeom>
              <a:avLst/>
              <a:gdLst/>
              <a:ahLst/>
              <a:cxnLst/>
              <a:rect r="r" b="b" t="t" l="l"/>
              <a:pathLst>
                <a:path h="6273419" w="3157347">
                  <a:moveTo>
                    <a:pt x="3049651" y="6273419"/>
                  </a:moveTo>
                  <a:lnTo>
                    <a:pt x="107696" y="6273419"/>
                  </a:lnTo>
                  <a:cubicBezTo>
                    <a:pt x="48260" y="6273419"/>
                    <a:pt x="0" y="6225286"/>
                    <a:pt x="0" y="6165723"/>
                  </a:cubicBezTo>
                  <a:lnTo>
                    <a:pt x="0" y="1578737"/>
                  </a:lnTo>
                  <a:cubicBezTo>
                    <a:pt x="0" y="706882"/>
                    <a:pt x="706882" y="0"/>
                    <a:pt x="1578737" y="0"/>
                  </a:cubicBezTo>
                  <a:lnTo>
                    <a:pt x="1578737" y="0"/>
                  </a:lnTo>
                  <a:cubicBezTo>
                    <a:pt x="2450592" y="0"/>
                    <a:pt x="3157347" y="706755"/>
                    <a:pt x="3157347" y="1578610"/>
                  </a:cubicBezTo>
                  <a:lnTo>
                    <a:pt x="3157347" y="6165723"/>
                  </a:lnTo>
                  <a:cubicBezTo>
                    <a:pt x="3157347" y="6225286"/>
                    <a:pt x="3109087" y="6273419"/>
                    <a:pt x="3049651" y="6273419"/>
                  </a:cubicBezTo>
                  <a:close/>
                </a:path>
              </a:pathLst>
            </a:custGeom>
            <a:solidFill>
              <a:srgbClr val="E0E6E9"/>
            </a:solidFill>
            <a:ln w="12700">
              <a:solidFill>
                <a:srgbClr val="000000"/>
              </a:solidFill>
            </a:ln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166110" cy="6282055"/>
            </a:xfrm>
            <a:custGeom>
              <a:avLst/>
              <a:gdLst/>
              <a:ahLst/>
              <a:cxnLst/>
              <a:rect r="r" b="b" t="t" l="l"/>
              <a:pathLst>
                <a:path h="6282055" w="3166110">
                  <a:moveTo>
                    <a:pt x="3053969" y="6282055"/>
                  </a:moveTo>
                  <a:lnTo>
                    <a:pt x="112014" y="6282055"/>
                  </a:lnTo>
                  <a:cubicBezTo>
                    <a:pt x="50292" y="6282055"/>
                    <a:pt x="0" y="6231763"/>
                    <a:pt x="0" y="6170041"/>
                  </a:cubicBezTo>
                  <a:lnTo>
                    <a:pt x="0" y="1583055"/>
                  </a:lnTo>
                  <a:cubicBezTo>
                    <a:pt x="0" y="1369314"/>
                    <a:pt x="41910" y="1162050"/>
                    <a:pt x="124460" y="966851"/>
                  </a:cubicBezTo>
                  <a:cubicBezTo>
                    <a:pt x="204216" y="778383"/>
                    <a:pt x="318389" y="609092"/>
                    <a:pt x="463677" y="463677"/>
                  </a:cubicBezTo>
                  <a:cubicBezTo>
                    <a:pt x="608965" y="318262"/>
                    <a:pt x="778256" y="204089"/>
                    <a:pt x="966851" y="124460"/>
                  </a:cubicBezTo>
                  <a:cubicBezTo>
                    <a:pt x="1161923" y="41910"/>
                    <a:pt x="1369314" y="0"/>
                    <a:pt x="1583055" y="0"/>
                  </a:cubicBezTo>
                  <a:cubicBezTo>
                    <a:pt x="1796796" y="0"/>
                    <a:pt x="2004060" y="41910"/>
                    <a:pt x="2199259" y="124460"/>
                  </a:cubicBezTo>
                  <a:cubicBezTo>
                    <a:pt x="2387727" y="204216"/>
                    <a:pt x="2557018" y="318389"/>
                    <a:pt x="2702433" y="463677"/>
                  </a:cubicBezTo>
                  <a:cubicBezTo>
                    <a:pt x="2847848" y="609092"/>
                    <a:pt x="2961894" y="778383"/>
                    <a:pt x="3041650" y="966851"/>
                  </a:cubicBezTo>
                  <a:cubicBezTo>
                    <a:pt x="3124200" y="1162050"/>
                    <a:pt x="3166110" y="1369314"/>
                    <a:pt x="3166110" y="1583055"/>
                  </a:cubicBezTo>
                  <a:lnTo>
                    <a:pt x="3166110" y="6170168"/>
                  </a:lnTo>
                  <a:cubicBezTo>
                    <a:pt x="3165983" y="6231890"/>
                    <a:pt x="3115818" y="6282055"/>
                    <a:pt x="3053969" y="6282055"/>
                  </a:cubicBezTo>
                  <a:close/>
                  <a:moveTo>
                    <a:pt x="1583055" y="8763"/>
                  </a:moveTo>
                  <a:cubicBezTo>
                    <a:pt x="1370584" y="8763"/>
                    <a:pt x="1164336" y="50419"/>
                    <a:pt x="970280" y="132461"/>
                  </a:cubicBezTo>
                  <a:cubicBezTo>
                    <a:pt x="782828" y="211709"/>
                    <a:pt x="614426" y="325247"/>
                    <a:pt x="469900" y="469900"/>
                  </a:cubicBezTo>
                  <a:cubicBezTo>
                    <a:pt x="325374" y="614553"/>
                    <a:pt x="211709" y="782701"/>
                    <a:pt x="132461" y="970280"/>
                  </a:cubicBezTo>
                  <a:cubicBezTo>
                    <a:pt x="50419" y="1164336"/>
                    <a:pt x="8763" y="1370584"/>
                    <a:pt x="8763" y="1583055"/>
                  </a:cubicBezTo>
                  <a:lnTo>
                    <a:pt x="8763" y="6170168"/>
                  </a:lnTo>
                  <a:cubicBezTo>
                    <a:pt x="8763" y="6227064"/>
                    <a:pt x="55118" y="6273419"/>
                    <a:pt x="112014" y="6273419"/>
                  </a:cubicBezTo>
                  <a:lnTo>
                    <a:pt x="3053969" y="6273419"/>
                  </a:lnTo>
                  <a:cubicBezTo>
                    <a:pt x="3110865" y="6273419"/>
                    <a:pt x="3157220" y="6227064"/>
                    <a:pt x="3157220" y="6170168"/>
                  </a:cubicBezTo>
                  <a:lnTo>
                    <a:pt x="3157220" y="1583055"/>
                  </a:lnTo>
                  <a:cubicBezTo>
                    <a:pt x="3157220" y="1370584"/>
                    <a:pt x="3115564" y="1164336"/>
                    <a:pt x="3033522" y="970280"/>
                  </a:cubicBezTo>
                  <a:cubicBezTo>
                    <a:pt x="2954274" y="782828"/>
                    <a:pt x="2840736" y="614426"/>
                    <a:pt x="2696083" y="469900"/>
                  </a:cubicBezTo>
                  <a:cubicBezTo>
                    <a:pt x="2551557" y="325374"/>
                    <a:pt x="2383155" y="211836"/>
                    <a:pt x="2195703" y="132461"/>
                  </a:cubicBezTo>
                  <a:cubicBezTo>
                    <a:pt x="2001647" y="50292"/>
                    <a:pt x="1795526" y="8763"/>
                    <a:pt x="1583055" y="8763"/>
                  </a:cubicBezTo>
                  <a:close/>
                </a:path>
              </a:pathLst>
            </a:custGeom>
            <a:solidFill>
              <a:srgbClr val="E0E6E9"/>
            </a:solidFill>
          </p:spPr>
        </p:sp>
      </p:grpSp>
      <p:grpSp>
        <p:nvGrpSpPr>
          <p:cNvPr name="Group 8" id="8"/>
          <p:cNvGrpSpPr/>
          <p:nvPr/>
        </p:nvGrpSpPr>
        <p:grpSpPr>
          <a:xfrm rot="0">
            <a:off x="12814229" y="6428718"/>
            <a:ext cx="12630150" cy="1114425"/>
            <a:chOff x="0" y="0"/>
            <a:chExt cx="3326459" cy="293511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326459" cy="293511"/>
            </a:xfrm>
            <a:custGeom>
              <a:avLst/>
              <a:gdLst/>
              <a:ahLst/>
              <a:cxnLst/>
              <a:rect r="r" b="b" t="t" l="l"/>
              <a:pathLst>
                <a:path h="293511" w="3326459">
                  <a:moveTo>
                    <a:pt x="3123259" y="0"/>
                  </a:moveTo>
                  <a:cubicBezTo>
                    <a:pt x="3235484" y="0"/>
                    <a:pt x="3326459" y="65705"/>
                    <a:pt x="3326459" y="146756"/>
                  </a:cubicBezTo>
                  <a:cubicBezTo>
                    <a:pt x="3326459" y="227806"/>
                    <a:pt x="3235484" y="293511"/>
                    <a:pt x="3123259" y="293511"/>
                  </a:cubicBezTo>
                  <a:lnTo>
                    <a:pt x="203200" y="293511"/>
                  </a:lnTo>
                  <a:cubicBezTo>
                    <a:pt x="90976" y="293511"/>
                    <a:pt x="0" y="227806"/>
                    <a:pt x="0" y="146756"/>
                  </a:cubicBezTo>
                  <a:cubicBezTo>
                    <a:pt x="0" y="65705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66675"/>
              <a:ext cx="3326459" cy="3601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24"/>
                </a:lnSpc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438736" y="4610100"/>
            <a:ext cx="15015978" cy="23085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069"/>
              </a:lnSpc>
            </a:pPr>
            <a:r>
              <a:rPr lang="en-US" sz="7955">
                <a:solidFill>
                  <a:srgbClr val="FFFFFF"/>
                </a:solidFill>
                <a:latin typeface="Oswald Bold"/>
              </a:rPr>
              <a:t>PROYECTO DE GESTION DE EQUIPOS ROTANTES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756643" y="7226279"/>
            <a:ext cx="13293265" cy="3675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595"/>
              </a:lnSpc>
            </a:pPr>
            <a:r>
              <a:rPr lang="en-US" sz="2199" spc="103">
                <a:solidFill>
                  <a:srgbClr val="FFFFFF"/>
                </a:solidFill>
                <a:latin typeface="Lato Heavy"/>
              </a:rPr>
              <a:t>PARA YPF</a:t>
            </a:r>
          </a:p>
        </p:txBody>
      </p:sp>
      <p:sp>
        <p:nvSpPr>
          <p:cNvPr name="AutoShape 13" id="13"/>
          <p:cNvSpPr/>
          <p:nvPr/>
        </p:nvSpPr>
        <p:spPr>
          <a:xfrm>
            <a:off x="-428625" y="3501989"/>
            <a:ext cx="6492240" cy="0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oval" len="lg" w="lg"/>
          </a:ln>
        </p:spPr>
      </p:sp>
      <p:sp>
        <p:nvSpPr>
          <p:cNvPr name="AutoShape 14" id="14"/>
          <p:cNvSpPr/>
          <p:nvPr/>
        </p:nvSpPr>
        <p:spPr>
          <a:xfrm>
            <a:off x="12471329" y="7739549"/>
            <a:ext cx="6492240" cy="0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oval" len="lg" w="lg"/>
            <a:tailEnd type="none" len="sm" w="sm"/>
          </a:ln>
        </p:spPr>
      </p:sp>
      <p:grpSp>
        <p:nvGrpSpPr>
          <p:cNvPr name="Group 15" id="15"/>
          <p:cNvGrpSpPr>
            <a:grpSpLocks noChangeAspect="true"/>
          </p:cNvGrpSpPr>
          <p:nvPr/>
        </p:nvGrpSpPr>
        <p:grpSpPr>
          <a:xfrm rot="-5400000">
            <a:off x="9766900" y="5394670"/>
            <a:ext cx="6274575" cy="12450233"/>
            <a:chOff x="0" y="0"/>
            <a:chExt cx="3165983" cy="6282055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4318" y="4318"/>
              <a:ext cx="3157347" cy="6273419"/>
            </a:xfrm>
            <a:custGeom>
              <a:avLst/>
              <a:gdLst/>
              <a:ahLst/>
              <a:cxnLst/>
              <a:rect r="r" b="b" t="t" l="l"/>
              <a:pathLst>
                <a:path h="6273419" w="3157347">
                  <a:moveTo>
                    <a:pt x="3049651" y="6273419"/>
                  </a:moveTo>
                  <a:lnTo>
                    <a:pt x="107696" y="6273419"/>
                  </a:lnTo>
                  <a:cubicBezTo>
                    <a:pt x="48260" y="6273419"/>
                    <a:pt x="0" y="6225286"/>
                    <a:pt x="0" y="6165723"/>
                  </a:cubicBezTo>
                  <a:lnTo>
                    <a:pt x="0" y="1578737"/>
                  </a:lnTo>
                  <a:cubicBezTo>
                    <a:pt x="0" y="706882"/>
                    <a:pt x="706882" y="0"/>
                    <a:pt x="1578737" y="0"/>
                  </a:cubicBezTo>
                  <a:lnTo>
                    <a:pt x="1578737" y="0"/>
                  </a:lnTo>
                  <a:cubicBezTo>
                    <a:pt x="2450592" y="0"/>
                    <a:pt x="3157347" y="706755"/>
                    <a:pt x="3157347" y="1578610"/>
                  </a:cubicBezTo>
                  <a:lnTo>
                    <a:pt x="3157347" y="6165723"/>
                  </a:lnTo>
                  <a:cubicBezTo>
                    <a:pt x="3157347" y="6225286"/>
                    <a:pt x="3109087" y="6273419"/>
                    <a:pt x="3049651" y="6273419"/>
                  </a:cubicBezTo>
                  <a:close/>
                </a:path>
              </a:pathLst>
            </a:custGeom>
            <a:solidFill>
              <a:srgbClr val="9DB3C1"/>
            </a:solidFill>
            <a:ln w="12700">
              <a:solidFill>
                <a:srgbClr val="000000"/>
              </a:solidFill>
            </a:ln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3166110" cy="6282055"/>
            </a:xfrm>
            <a:custGeom>
              <a:avLst/>
              <a:gdLst/>
              <a:ahLst/>
              <a:cxnLst/>
              <a:rect r="r" b="b" t="t" l="l"/>
              <a:pathLst>
                <a:path h="6282055" w="3166110">
                  <a:moveTo>
                    <a:pt x="3053969" y="6282055"/>
                  </a:moveTo>
                  <a:lnTo>
                    <a:pt x="112014" y="6282055"/>
                  </a:lnTo>
                  <a:cubicBezTo>
                    <a:pt x="50292" y="6282055"/>
                    <a:pt x="0" y="6231763"/>
                    <a:pt x="0" y="6170041"/>
                  </a:cubicBezTo>
                  <a:lnTo>
                    <a:pt x="0" y="1583055"/>
                  </a:lnTo>
                  <a:cubicBezTo>
                    <a:pt x="0" y="1369314"/>
                    <a:pt x="41910" y="1162050"/>
                    <a:pt x="124460" y="966851"/>
                  </a:cubicBezTo>
                  <a:cubicBezTo>
                    <a:pt x="204216" y="778383"/>
                    <a:pt x="318389" y="609092"/>
                    <a:pt x="463677" y="463677"/>
                  </a:cubicBezTo>
                  <a:cubicBezTo>
                    <a:pt x="608965" y="318262"/>
                    <a:pt x="778256" y="204089"/>
                    <a:pt x="966851" y="124460"/>
                  </a:cubicBezTo>
                  <a:cubicBezTo>
                    <a:pt x="1161923" y="41910"/>
                    <a:pt x="1369314" y="0"/>
                    <a:pt x="1583055" y="0"/>
                  </a:cubicBezTo>
                  <a:cubicBezTo>
                    <a:pt x="1796796" y="0"/>
                    <a:pt x="2004060" y="41910"/>
                    <a:pt x="2199259" y="124460"/>
                  </a:cubicBezTo>
                  <a:cubicBezTo>
                    <a:pt x="2387727" y="204216"/>
                    <a:pt x="2557018" y="318389"/>
                    <a:pt x="2702433" y="463677"/>
                  </a:cubicBezTo>
                  <a:cubicBezTo>
                    <a:pt x="2847848" y="609092"/>
                    <a:pt x="2961894" y="778383"/>
                    <a:pt x="3041650" y="966851"/>
                  </a:cubicBezTo>
                  <a:cubicBezTo>
                    <a:pt x="3124200" y="1162050"/>
                    <a:pt x="3166110" y="1369314"/>
                    <a:pt x="3166110" y="1583055"/>
                  </a:cubicBezTo>
                  <a:lnTo>
                    <a:pt x="3166110" y="6170168"/>
                  </a:lnTo>
                  <a:cubicBezTo>
                    <a:pt x="3165983" y="6231890"/>
                    <a:pt x="3115818" y="6282055"/>
                    <a:pt x="3053969" y="6282055"/>
                  </a:cubicBezTo>
                  <a:close/>
                  <a:moveTo>
                    <a:pt x="1583055" y="8763"/>
                  </a:moveTo>
                  <a:cubicBezTo>
                    <a:pt x="1370584" y="8763"/>
                    <a:pt x="1164336" y="50419"/>
                    <a:pt x="970280" y="132461"/>
                  </a:cubicBezTo>
                  <a:cubicBezTo>
                    <a:pt x="782828" y="211709"/>
                    <a:pt x="614426" y="325247"/>
                    <a:pt x="469900" y="469900"/>
                  </a:cubicBezTo>
                  <a:cubicBezTo>
                    <a:pt x="325374" y="614553"/>
                    <a:pt x="211709" y="782701"/>
                    <a:pt x="132461" y="970280"/>
                  </a:cubicBezTo>
                  <a:cubicBezTo>
                    <a:pt x="50419" y="1164336"/>
                    <a:pt x="8763" y="1370584"/>
                    <a:pt x="8763" y="1583055"/>
                  </a:cubicBezTo>
                  <a:lnTo>
                    <a:pt x="8763" y="6170168"/>
                  </a:lnTo>
                  <a:cubicBezTo>
                    <a:pt x="8763" y="6227064"/>
                    <a:pt x="55118" y="6273419"/>
                    <a:pt x="112014" y="6273419"/>
                  </a:cubicBezTo>
                  <a:lnTo>
                    <a:pt x="3053969" y="6273419"/>
                  </a:lnTo>
                  <a:cubicBezTo>
                    <a:pt x="3110865" y="6273419"/>
                    <a:pt x="3157220" y="6227064"/>
                    <a:pt x="3157220" y="6170168"/>
                  </a:cubicBezTo>
                  <a:lnTo>
                    <a:pt x="3157220" y="1583055"/>
                  </a:lnTo>
                  <a:cubicBezTo>
                    <a:pt x="3157220" y="1370584"/>
                    <a:pt x="3115564" y="1164336"/>
                    <a:pt x="3033522" y="970280"/>
                  </a:cubicBezTo>
                  <a:cubicBezTo>
                    <a:pt x="2954274" y="782828"/>
                    <a:pt x="2840736" y="614426"/>
                    <a:pt x="2696083" y="469900"/>
                  </a:cubicBezTo>
                  <a:cubicBezTo>
                    <a:pt x="2551557" y="325374"/>
                    <a:pt x="2383155" y="211836"/>
                    <a:pt x="2195703" y="132461"/>
                  </a:cubicBezTo>
                  <a:cubicBezTo>
                    <a:pt x="2001647" y="50292"/>
                    <a:pt x="1795526" y="8763"/>
                    <a:pt x="1583055" y="8763"/>
                  </a:cubicBezTo>
                  <a:close/>
                </a:path>
              </a:pathLst>
            </a:custGeom>
            <a:solidFill>
              <a:srgbClr val="9DB3C1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5400000">
            <a:off x="2154379" y="-6870065"/>
            <a:ext cx="6274575" cy="12450233"/>
            <a:chOff x="0" y="0"/>
            <a:chExt cx="3165983" cy="6282055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4318" y="4318"/>
              <a:ext cx="3157347" cy="6273419"/>
            </a:xfrm>
            <a:custGeom>
              <a:avLst/>
              <a:gdLst/>
              <a:ahLst/>
              <a:cxnLst/>
              <a:rect r="r" b="b" t="t" l="l"/>
              <a:pathLst>
                <a:path h="6273419" w="3157347">
                  <a:moveTo>
                    <a:pt x="3049651" y="6273419"/>
                  </a:moveTo>
                  <a:lnTo>
                    <a:pt x="107696" y="6273419"/>
                  </a:lnTo>
                  <a:cubicBezTo>
                    <a:pt x="48260" y="6273419"/>
                    <a:pt x="0" y="6225286"/>
                    <a:pt x="0" y="6165723"/>
                  </a:cubicBezTo>
                  <a:lnTo>
                    <a:pt x="0" y="1578737"/>
                  </a:lnTo>
                  <a:cubicBezTo>
                    <a:pt x="0" y="706882"/>
                    <a:pt x="706882" y="0"/>
                    <a:pt x="1578737" y="0"/>
                  </a:cubicBezTo>
                  <a:lnTo>
                    <a:pt x="1578737" y="0"/>
                  </a:lnTo>
                  <a:cubicBezTo>
                    <a:pt x="2450592" y="0"/>
                    <a:pt x="3157347" y="706755"/>
                    <a:pt x="3157347" y="1578610"/>
                  </a:cubicBezTo>
                  <a:lnTo>
                    <a:pt x="3157347" y="6165723"/>
                  </a:lnTo>
                  <a:cubicBezTo>
                    <a:pt x="3157347" y="6225286"/>
                    <a:pt x="3109087" y="6273419"/>
                    <a:pt x="3049651" y="6273419"/>
                  </a:cubicBezTo>
                  <a:close/>
                </a:path>
              </a:pathLst>
            </a:custGeom>
            <a:solidFill>
              <a:srgbClr val="5B696F"/>
            </a:solidFill>
            <a:ln w="12700">
              <a:solidFill>
                <a:srgbClr val="000000"/>
              </a:solidFill>
            </a:ln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3166110" cy="6282055"/>
            </a:xfrm>
            <a:custGeom>
              <a:avLst/>
              <a:gdLst/>
              <a:ahLst/>
              <a:cxnLst/>
              <a:rect r="r" b="b" t="t" l="l"/>
              <a:pathLst>
                <a:path h="6282055" w="3166110">
                  <a:moveTo>
                    <a:pt x="3053969" y="6282055"/>
                  </a:moveTo>
                  <a:lnTo>
                    <a:pt x="112014" y="6282055"/>
                  </a:lnTo>
                  <a:cubicBezTo>
                    <a:pt x="50292" y="6282055"/>
                    <a:pt x="0" y="6231763"/>
                    <a:pt x="0" y="6170041"/>
                  </a:cubicBezTo>
                  <a:lnTo>
                    <a:pt x="0" y="1583055"/>
                  </a:lnTo>
                  <a:cubicBezTo>
                    <a:pt x="0" y="1369314"/>
                    <a:pt x="41910" y="1162050"/>
                    <a:pt x="124460" y="966851"/>
                  </a:cubicBezTo>
                  <a:cubicBezTo>
                    <a:pt x="204216" y="778383"/>
                    <a:pt x="318389" y="609092"/>
                    <a:pt x="463677" y="463677"/>
                  </a:cubicBezTo>
                  <a:cubicBezTo>
                    <a:pt x="608965" y="318262"/>
                    <a:pt x="778256" y="204089"/>
                    <a:pt x="966851" y="124460"/>
                  </a:cubicBezTo>
                  <a:cubicBezTo>
                    <a:pt x="1161923" y="41910"/>
                    <a:pt x="1369314" y="0"/>
                    <a:pt x="1583055" y="0"/>
                  </a:cubicBezTo>
                  <a:cubicBezTo>
                    <a:pt x="1796796" y="0"/>
                    <a:pt x="2004060" y="41910"/>
                    <a:pt x="2199259" y="124460"/>
                  </a:cubicBezTo>
                  <a:cubicBezTo>
                    <a:pt x="2387727" y="204216"/>
                    <a:pt x="2557018" y="318389"/>
                    <a:pt x="2702433" y="463677"/>
                  </a:cubicBezTo>
                  <a:cubicBezTo>
                    <a:pt x="2847848" y="609092"/>
                    <a:pt x="2961894" y="778383"/>
                    <a:pt x="3041650" y="966851"/>
                  </a:cubicBezTo>
                  <a:cubicBezTo>
                    <a:pt x="3124200" y="1162050"/>
                    <a:pt x="3166110" y="1369314"/>
                    <a:pt x="3166110" y="1583055"/>
                  </a:cubicBezTo>
                  <a:lnTo>
                    <a:pt x="3166110" y="6170168"/>
                  </a:lnTo>
                  <a:cubicBezTo>
                    <a:pt x="3165983" y="6231890"/>
                    <a:pt x="3115818" y="6282055"/>
                    <a:pt x="3053969" y="6282055"/>
                  </a:cubicBezTo>
                  <a:close/>
                  <a:moveTo>
                    <a:pt x="1583055" y="8763"/>
                  </a:moveTo>
                  <a:cubicBezTo>
                    <a:pt x="1370584" y="8763"/>
                    <a:pt x="1164336" y="50419"/>
                    <a:pt x="970280" y="132461"/>
                  </a:cubicBezTo>
                  <a:cubicBezTo>
                    <a:pt x="782828" y="211709"/>
                    <a:pt x="614426" y="325247"/>
                    <a:pt x="469900" y="469900"/>
                  </a:cubicBezTo>
                  <a:cubicBezTo>
                    <a:pt x="325374" y="614553"/>
                    <a:pt x="211709" y="782701"/>
                    <a:pt x="132461" y="970280"/>
                  </a:cubicBezTo>
                  <a:cubicBezTo>
                    <a:pt x="50419" y="1164336"/>
                    <a:pt x="8763" y="1370584"/>
                    <a:pt x="8763" y="1583055"/>
                  </a:cubicBezTo>
                  <a:lnTo>
                    <a:pt x="8763" y="6170168"/>
                  </a:lnTo>
                  <a:cubicBezTo>
                    <a:pt x="8763" y="6227064"/>
                    <a:pt x="55118" y="6273419"/>
                    <a:pt x="112014" y="6273419"/>
                  </a:cubicBezTo>
                  <a:lnTo>
                    <a:pt x="3053969" y="6273419"/>
                  </a:lnTo>
                  <a:cubicBezTo>
                    <a:pt x="3110865" y="6273419"/>
                    <a:pt x="3157220" y="6227064"/>
                    <a:pt x="3157220" y="6170168"/>
                  </a:cubicBezTo>
                  <a:lnTo>
                    <a:pt x="3157220" y="1583055"/>
                  </a:lnTo>
                  <a:cubicBezTo>
                    <a:pt x="3157220" y="1370584"/>
                    <a:pt x="3115564" y="1164336"/>
                    <a:pt x="3033522" y="970280"/>
                  </a:cubicBezTo>
                  <a:cubicBezTo>
                    <a:pt x="2954274" y="782828"/>
                    <a:pt x="2840736" y="614426"/>
                    <a:pt x="2696083" y="469900"/>
                  </a:cubicBezTo>
                  <a:cubicBezTo>
                    <a:pt x="2551557" y="325374"/>
                    <a:pt x="2383155" y="211836"/>
                    <a:pt x="2195703" y="132461"/>
                  </a:cubicBezTo>
                  <a:cubicBezTo>
                    <a:pt x="2001647" y="50292"/>
                    <a:pt x="1795526" y="8763"/>
                    <a:pt x="1583055" y="8763"/>
                  </a:cubicBezTo>
                  <a:close/>
                </a:path>
              </a:pathLst>
            </a:custGeom>
            <a:solidFill>
              <a:srgbClr val="5B696F"/>
            </a:solidFill>
          </p:spPr>
        </p:sp>
      </p:grpSp>
      <p:sp>
        <p:nvSpPr>
          <p:cNvPr name="TextBox 21" id="21"/>
          <p:cNvSpPr txBox="true"/>
          <p:nvPr/>
        </p:nvSpPr>
        <p:spPr>
          <a:xfrm rot="0">
            <a:off x="7946725" y="9787424"/>
            <a:ext cx="12021608" cy="3487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827"/>
              </a:lnSpc>
            </a:pPr>
            <a:r>
              <a:rPr lang="en-US" sz="2019">
                <a:solidFill>
                  <a:srgbClr val="FFFFFF"/>
                </a:solidFill>
                <a:latin typeface="Lato"/>
              </a:rPr>
              <a:t>CARDOSO CAROLINA; FRANCINI STEFANIA; MARINI GRACIANA; LUBERTO JOAQUIN 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6906257" cy="10287000"/>
            <a:chOff x="0" y="0"/>
            <a:chExt cx="1818932" cy="27093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818932" cy="2709333"/>
            </a:xfrm>
            <a:custGeom>
              <a:avLst/>
              <a:gdLst/>
              <a:ahLst/>
              <a:cxnLst/>
              <a:rect r="r" b="b" t="t" l="l"/>
              <a:pathLst>
                <a:path h="2709333" w="1818932">
                  <a:moveTo>
                    <a:pt x="0" y="0"/>
                  </a:moveTo>
                  <a:lnTo>
                    <a:pt x="1818932" y="0"/>
                  </a:lnTo>
                  <a:lnTo>
                    <a:pt x="1818932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13223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66675"/>
              <a:ext cx="1818932" cy="277600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24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524238" y="3679259"/>
            <a:ext cx="5857780" cy="2084253"/>
            <a:chOff x="0" y="0"/>
            <a:chExt cx="7810373" cy="2779005"/>
          </a:xfrm>
        </p:grpSpPr>
        <p:sp>
          <p:nvSpPr>
            <p:cNvPr name="TextBox 6" id="6"/>
            <p:cNvSpPr txBox="true"/>
            <p:nvPr/>
          </p:nvSpPr>
          <p:spPr>
            <a:xfrm rot="0">
              <a:off x="0" y="38100"/>
              <a:ext cx="7810373" cy="144569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8441"/>
                </a:lnSpc>
              </a:pPr>
              <a:r>
                <a:rPr lang="en-US" sz="7340">
                  <a:solidFill>
                    <a:srgbClr val="FFFFFF"/>
                  </a:solidFill>
                  <a:latin typeface="Oswald"/>
                </a:rPr>
                <a:t>PUNTOS CLAVE</a:t>
              </a:r>
            </a:p>
          </p:txBody>
        </p:sp>
        <p:sp>
          <p:nvSpPr>
            <p:cNvPr name="TextBox 7" id="7"/>
            <p:cNvSpPr txBox="true"/>
            <p:nvPr/>
          </p:nvSpPr>
          <p:spPr>
            <a:xfrm rot="0">
              <a:off x="0" y="1651701"/>
              <a:ext cx="7050665" cy="52890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326"/>
                </a:lnSpc>
              </a:pPr>
            </a:p>
          </p:txBody>
        </p:sp>
        <p:sp>
          <p:nvSpPr>
            <p:cNvPr name="TextBox 8" id="8"/>
            <p:cNvSpPr txBox="true"/>
            <p:nvPr/>
          </p:nvSpPr>
          <p:spPr>
            <a:xfrm rot="0">
              <a:off x="0" y="2388415"/>
              <a:ext cx="7810373" cy="39059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2403"/>
                </a:lnSpc>
              </a:pPr>
            </a:p>
          </p:txBody>
        </p:sp>
      </p:grpSp>
      <p:sp>
        <p:nvSpPr>
          <p:cNvPr name="AutoShape 9" id="9"/>
          <p:cNvSpPr/>
          <p:nvPr/>
        </p:nvSpPr>
        <p:spPr>
          <a:xfrm>
            <a:off x="6906244" y="5150644"/>
            <a:ext cx="11381776" cy="9525"/>
          </a:xfrm>
          <a:prstGeom prst="line">
            <a:avLst/>
          </a:prstGeom>
          <a:ln cap="flat" w="9525">
            <a:solidFill>
              <a:srgbClr val="A6A6A6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10" id="10"/>
          <p:cNvGrpSpPr/>
          <p:nvPr/>
        </p:nvGrpSpPr>
        <p:grpSpPr>
          <a:xfrm rot="0">
            <a:off x="7600344" y="1028700"/>
            <a:ext cx="9824543" cy="3195141"/>
            <a:chOff x="0" y="0"/>
            <a:chExt cx="13099391" cy="4260188"/>
          </a:xfrm>
        </p:grpSpPr>
        <p:sp>
          <p:nvSpPr>
            <p:cNvPr name="TextBox 11" id="11"/>
            <p:cNvSpPr txBox="true"/>
            <p:nvPr/>
          </p:nvSpPr>
          <p:spPr>
            <a:xfrm rot="0">
              <a:off x="0" y="19050"/>
              <a:ext cx="13099391" cy="98848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5750"/>
                </a:lnSpc>
              </a:pPr>
              <a:r>
                <a:rPr lang="en-US" sz="5000">
                  <a:solidFill>
                    <a:srgbClr val="000000"/>
                  </a:solidFill>
                  <a:latin typeface="Oswald"/>
                </a:rPr>
                <a:t>Opciones para el operador</a:t>
              </a:r>
            </a:p>
          </p:txBody>
        </p:sp>
        <p:sp>
          <p:nvSpPr>
            <p:cNvPr name="TextBox 12" id="12"/>
            <p:cNvSpPr txBox="true"/>
            <p:nvPr/>
          </p:nvSpPr>
          <p:spPr>
            <a:xfrm rot="0">
              <a:off x="0" y="1145096"/>
              <a:ext cx="11825224" cy="263796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2625"/>
                </a:lnSpc>
              </a:pPr>
            </a:p>
            <a:p>
              <a:pPr algn="l">
                <a:lnSpc>
                  <a:spcPts val="2625"/>
                </a:lnSpc>
              </a:pPr>
              <a:r>
                <a:rPr lang="en-US" sz="1810" spc="170">
                  <a:solidFill>
                    <a:srgbClr val="000000"/>
                  </a:solidFill>
                  <a:latin typeface="Glacial Indifference"/>
                </a:rPr>
                <a:t>-Registrar temperaturas, presión y vibraciones.</a:t>
              </a:r>
            </a:p>
            <a:p>
              <a:pPr algn="l">
                <a:lnSpc>
                  <a:spcPts val="2625"/>
                </a:lnSpc>
              </a:pPr>
              <a:r>
                <a:rPr lang="en-US" sz="1810" spc="170">
                  <a:solidFill>
                    <a:srgbClr val="000000"/>
                  </a:solidFill>
                  <a:latin typeface="Glacial Indifference"/>
                </a:rPr>
                <a:t>-Ver nombres de equipos.</a:t>
              </a:r>
            </a:p>
            <a:p>
              <a:pPr algn="l">
                <a:lnSpc>
                  <a:spcPts val="2625"/>
                </a:lnSpc>
              </a:pPr>
              <a:r>
                <a:rPr lang="en-US" sz="1810" spc="170">
                  <a:solidFill>
                    <a:srgbClr val="000000"/>
                  </a:solidFill>
                  <a:latin typeface="Glacial Indifference"/>
                </a:rPr>
                <a:t>-Registrar observaciones sobre los equipos.</a:t>
              </a:r>
            </a:p>
            <a:p>
              <a:pPr algn="l">
                <a:lnSpc>
                  <a:spcPts val="2625"/>
                </a:lnSpc>
              </a:pPr>
              <a:r>
                <a:rPr lang="en-US" sz="1810" spc="170">
                  <a:solidFill>
                    <a:srgbClr val="000000"/>
                  </a:solidFill>
                  <a:latin typeface="Glacial Indifference"/>
                </a:rPr>
                <a:t>-Visualizar el horario de cargas.</a:t>
              </a:r>
            </a:p>
            <a:p>
              <a:pPr algn="l">
                <a:lnSpc>
                  <a:spcPts val="2625"/>
                </a:lnSpc>
              </a:pPr>
            </a:p>
          </p:txBody>
        </p:sp>
        <p:sp>
          <p:nvSpPr>
            <p:cNvPr name="TextBox 13" id="13"/>
            <p:cNvSpPr txBox="true"/>
            <p:nvPr/>
          </p:nvSpPr>
          <p:spPr>
            <a:xfrm rot="0">
              <a:off x="0" y="3960147"/>
              <a:ext cx="13099391" cy="30004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1897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7600344" y="5729784"/>
            <a:ext cx="9824543" cy="3528516"/>
            <a:chOff x="0" y="0"/>
            <a:chExt cx="13099391" cy="4704688"/>
          </a:xfrm>
        </p:grpSpPr>
        <p:sp>
          <p:nvSpPr>
            <p:cNvPr name="TextBox 15" id="15"/>
            <p:cNvSpPr txBox="true"/>
            <p:nvPr/>
          </p:nvSpPr>
          <p:spPr>
            <a:xfrm rot="0">
              <a:off x="0" y="19050"/>
              <a:ext cx="13099391" cy="98848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5750"/>
                </a:lnSpc>
              </a:pPr>
              <a:r>
                <a:rPr lang="en-US" sz="5000">
                  <a:solidFill>
                    <a:srgbClr val="000000"/>
                  </a:solidFill>
                  <a:latin typeface="Oswald"/>
                </a:rPr>
                <a:t>Opciones para la confiabilidad mecánica</a:t>
              </a:r>
            </a:p>
          </p:txBody>
        </p:sp>
        <p:sp>
          <p:nvSpPr>
            <p:cNvPr name="TextBox 16" id="16"/>
            <p:cNvSpPr txBox="true"/>
            <p:nvPr/>
          </p:nvSpPr>
          <p:spPr>
            <a:xfrm rot="0">
              <a:off x="0" y="1145096"/>
              <a:ext cx="11825224" cy="308246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2625"/>
                </a:lnSpc>
              </a:pPr>
              <a:r>
                <a:rPr lang="en-US" sz="1810" spc="170">
                  <a:solidFill>
                    <a:srgbClr val="000000"/>
                  </a:solidFill>
                  <a:latin typeface="Glacial Indifference"/>
                </a:rPr>
                <a:t>-VISUALIZAR LA CARGA REALIZADA POR LOS OPERADORES DE CAMPO.</a:t>
              </a:r>
            </a:p>
            <a:p>
              <a:pPr algn="l">
                <a:lnSpc>
                  <a:spcPts val="2625"/>
                </a:lnSpc>
              </a:pPr>
              <a:r>
                <a:rPr lang="en-US" sz="1810" spc="170">
                  <a:solidFill>
                    <a:srgbClr val="000000"/>
                  </a:solidFill>
                  <a:latin typeface="Glacial Indifference"/>
                </a:rPr>
                <a:t>-Editar la opción "observación confiabilidad" para informar estado y duración de la reparación.</a:t>
              </a:r>
            </a:p>
            <a:p>
              <a:pPr algn="l">
                <a:lnSpc>
                  <a:spcPts val="2625"/>
                </a:lnSpc>
              </a:pPr>
              <a:r>
                <a:rPr lang="en-US" sz="1810" spc="170">
                  <a:solidFill>
                    <a:srgbClr val="000000"/>
                  </a:solidFill>
                  <a:latin typeface="Glacial Indifference"/>
                </a:rPr>
                <a:t>-Enviar aviso a un supervisor informando que el equipo está disponible.</a:t>
              </a:r>
            </a:p>
            <a:p>
              <a:pPr algn="l">
                <a:lnSpc>
                  <a:spcPts val="2625"/>
                </a:lnSpc>
              </a:pPr>
              <a:r>
                <a:rPr lang="en-US" sz="1810" spc="170">
                  <a:solidFill>
                    <a:srgbClr val="000000"/>
                  </a:solidFill>
                  <a:latin typeface="Glacial Indifference"/>
                </a:rPr>
                <a:t>-Almacenar información de controles.</a:t>
              </a:r>
            </a:p>
            <a:p>
              <a:pPr algn="l">
                <a:lnSpc>
                  <a:spcPts val="2625"/>
                </a:lnSpc>
              </a:pPr>
            </a:p>
          </p:txBody>
        </p:sp>
        <p:sp>
          <p:nvSpPr>
            <p:cNvPr name="TextBox 17" id="17"/>
            <p:cNvSpPr txBox="true"/>
            <p:nvPr/>
          </p:nvSpPr>
          <p:spPr>
            <a:xfrm rot="0">
              <a:off x="0" y="4404647"/>
              <a:ext cx="13099391" cy="30004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1897"/>
                </a:lnSpc>
              </a:pPr>
            </a:p>
          </p:txBody>
        </p:sp>
      </p:grpSp>
      <p:sp>
        <p:nvSpPr>
          <p:cNvPr name="Freeform 18" id="18"/>
          <p:cNvSpPr/>
          <p:nvPr/>
        </p:nvSpPr>
        <p:spPr>
          <a:xfrm flipH="false" flipV="false" rot="0">
            <a:off x="7000207" y="5729784"/>
            <a:ext cx="506188" cy="519409"/>
          </a:xfrm>
          <a:custGeom>
            <a:avLst/>
            <a:gdLst/>
            <a:ahLst/>
            <a:cxnLst/>
            <a:rect r="r" b="b" t="t" l="l"/>
            <a:pathLst>
              <a:path h="519409" w="506188">
                <a:moveTo>
                  <a:pt x="0" y="0"/>
                </a:moveTo>
                <a:lnTo>
                  <a:pt x="506187" y="0"/>
                </a:lnTo>
                <a:lnTo>
                  <a:pt x="506187" y="519409"/>
                </a:lnTo>
                <a:lnTo>
                  <a:pt x="0" y="51940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7000207" y="1028700"/>
            <a:ext cx="520411" cy="520411"/>
          </a:xfrm>
          <a:custGeom>
            <a:avLst/>
            <a:gdLst/>
            <a:ahLst/>
            <a:cxnLst/>
            <a:rect r="r" b="b" t="t" l="l"/>
            <a:pathLst>
              <a:path h="520411" w="520411">
                <a:moveTo>
                  <a:pt x="0" y="0"/>
                </a:moveTo>
                <a:lnTo>
                  <a:pt x="520411" y="0"/>
                </a:lnTo>
                <a:lnTo>
                  <a:pt x="520411" y="520411"/>
                </a:lnTo>
                <a:lnTo>
                  <a:pt x="0" y="52041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6906257" cy="10287000"/>
            <a:chOff x="0" y="0"/>
            <a:chExt cx="1818932" cy="27093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818932" cy="2709333"/>
            </a:xfrm>
            <a:custGeom>
              <a:avLst/>
              <a:gdLst/>
              <a:ahLst/>
              <a:cxnLst/>
              <a:rect r="r" b="b" t="t" l="l"/>
              <a:pathLst>
                <a:path h="2709333" w="1818932">
                  <a:moveTo>
                    <a:pt x="0" y="0"/>
                  </a:moveTo>
                  <a:lnTo>
                    <a:pt x="1818932" y="0"/>
                  </a:lnTo>
                  <a:lnTo>
                    <a:pt x="1818932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13223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66675"/>
              <a:ext cx="1818932" cy="277600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24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524238" y="3679259"/>
            <a:ext cx="5857780" cy="2084253"/>
            <a:chOff x="0" y="0"/>
            <a:chExt cx="7810373" cy="2779005"/>
          </a:xfrm>
        </p:grpSpPr>
        <p:sp>
          <p:nvSpPr>
            <p:cNvPr name="TextBox 6" id="6"/>
            <p:cNvSpPr txBox="true"/>
            <p:nvPr/>
          </p:nvSpPr>
          <p:spPr>
            <a:xfrm rot="0">
              <a:off x="0" y="38100"/>
              <a:ext cx="7810373" cy="144569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8441"/>
                </a:lnSpc>
              </a:pPr>
              <a:r>
                <a:rPr lang="en-US" sz="7340">
                  <a:solidFill>
                    <a:srgbClr val="FFFFFF"/>
                  </a:solidFill>
                  <a:latin typeface="Oswald"/>
                </a:rPr>
                <a:t>PUNTOS CLAVE</a:t>
              </a:r>
            </a:p>
          </p:txBody>
        </p:sp>
        <p:sp>
          <p:nvSpPr>
            <p:cNvPr name="TextBox 7" id="7"/>
            <p:cNvSpPr txBox="true"/>
            <p:nvPr/>
          </p:nvSpPr>
          <p:spPr>
            <a:xfrm rot="0">
              <a:off x="0" y="1651701"/>
              <a:ext cx="7050665" cy="52890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326"/>
                </a:lnSpc>
              </a:pPr>
            </a:p>
          </p:txBody>
        </p:sp>
        <p:sp>
          <p:nvSpPr>
            <p:cNvPr name="TextBox 8" id="8"/>
            <p:cNvSpPr txBox="true"/>
            <p:nvPr/>
          </p:nvSpPr>
          <p:spPr>
            <a:xfrm rot="0">
              <a:off x="0" y="2388415"/>
              <a:ext cx="7810373" cy="39059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2403"/>
                </a:lnSpc>
              </a:pPr>
            </a:p>
          </p:txBody>
        </p:sp>
      </p:grpSp>
      <p:sp>
        <p:nvSpPr>
          <p:cNvPr name="AutoShape 9" id="9"/>
          <p:cNvSpPr/>
          <p:nvPr/>
        </p:nvSpPr>
        <p:spPr>
          <a:xfrm>
            <a:off x="6906244" y="5150644"/>
            <a:ext cx="11381776" cy="9525"/>
          </a:xfrm>
          <a:prstGeom prst="line">
            <a:avLst/>
          </a:prstGeom>
          <a:ln cap="flat" w="9525">
            <a:solidFill>
              <a:srgbClr val="A6A6A6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0" id="10"/>
          <p:cNvSpPr/>
          <p:nvPr/>
        </p:nvSpPr>
        <p:spPr>
          <a:xfrm flipV="true">
            <a:off x="12188060" y="-6214447"/>
            <a:ext cx="0" cy="11381759"/>
          </a:xfrm>
          <a:prstGeom prst="line">
            <a:avLst/>
          </a:prstGeom>
          <a:ln cap="flat" w="9525">
            <a:solidFill>
              <a:srgbClr val="A6A6A6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11" id="11"/>
          <p:cNvGrpSpPr/>
          <p:nvPr/>
        </p:nvGrpSpPr>
        <p:grpSpPr>
          <a:xfrm rot="0">
            <a:off x="7643057" y="476979"/>
            <a:ext cx="4624350" cy="4919166"/>
            <a:chOff x="0" y="0"/>
            <a:chExt cx="6165800" cy="6558888"/>
          </a:xfrm>
        </p:grpSpPr>
        <p:sp>
          <p:nvSpPr>
            <p:cNvPr name="TextBox 12" id="12"/>
            <p:cNvSpPr txBox="true"/>
            <p:nvPr/>
          </p:nvSpPr>
          <p:spPr>
            <a:xfrm rot="0">
              <a:off x="0" y="19050"/>
              <a:ext cx="6165800" cy="195368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5750"/>
                </a:lnSpc>
              </a:pPr>
              <a:r>
                <a:rPr lang="en-US" sz="5000">
                  <a:solidFill>
                    <a:srgbClr val="000000"/>
                  </a:solidFill>
                  <a:latin typeface="Oswald"/>
                </a:rPr>
                <a:t>Opciones para el supervisor</a:t>
              </a:r>
            </a:p>
          </p:txBody>
        </p:sp>
        <p:sp>
          <p:nvSpPr>
            <p:cNvPr name="TextBox 13" id="13"/>
            <p:cNvSpPr txBox="true"/>
            <p:nvPr/>
          </p:nvSpPr>
          <p:spPr>
            <a:xfrm rot="0">
              <a:off x="0" y="2110296"/>
              <a:ext cx="5566058" cy="397146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2625"/>
                </a:lnSpc>
              </a:pPr>
              <a:r>
                <a:rPr lang="en-US" sz="1810" spc="170">
                  <a:solidFill>
                    <a:srgbClr val="000000"/>
                  </a:solidFill>
                  <a:latin typeface="Glacial Indifference"/>
                </a:rPr>
                <a:t>VER LISTADO DE EQUIPOS.</a:t>
              </a:r>
            </a:p>
            <a:p>
              <a:pPr algn="l">
                <a:lnSpc>
                  <a:spcPts val="2625"/>
                </a:lnSpc>
              </a:pPr>
              <a:r>
                <a:rPr lang="en-US" sz="1810" spc="170">
                  <a:solidFill>
                    <a:srgbClr val="000000"/>
                  </a:solidFill>
                  <a:latin typeface="Glacial Indifference"/>
                </a:rPr>
                <a:t>-Ver listado de operadores.</a:t>
              </a:r>
            </a:p>
            <a:p>
              <a:pPr algn="l">
                <a:lnSpc>
                  <a:spcPts val="2625"/>
                </a:lnSpc>
              </a:pPr>
              <a:r>
                <a:rPr lang="en-US" sz="1810" spc="170">
                  <a:solidFill>
                    <a:srgbClr val="000000"/>
                  </a:solidFill>
                  <a:latin typeface="Glacial Indifference"/>
                </a:rPr>
                <a:t>-Ver historial de toma de datos.</a:t>
              </a:r>
            </a:p>
            <a:p>
              <a:pPr algn="l">
                <a:lnSpc>
                  <a:spcPts val="2625"/>
                </a:lnSpc>
              </a:pPr>
              <a:r>
                <a:rPr lang="en-US" sz="1810" spc="170">
                  <a:solidFill>
                    <a:srgbClr val="000000"/>
                  </a:solidFill>
                  <a:latin typeface="Glacial Indifference"/>
                </a:rPr>
                <a:t>-Dar de alta un equipo tras su regreso del mecánico.</a:t>
              </a:r>
            </a:p>
            <a:p>
              <a:pPr algn="l">
                <a:lnSpc>
                  <a:spcPts val="2625"/>
                </a:lnSpc>
              </a:pPr>
              <a:r>
                <a:rPr lang="en-US" sz="1810" spc="170">
                  <a:solidFill>
                    <a:srgbClr val="000000"/>
                  </a:solidFill>
                  <a:latin typeface="Glacial Indifference"/>
                </a:rPr>
                <a:t>-Dar de baja un equipo en caso de problemas.</a:t>
              </a:r>
            </a:p>
            <a:p>
              <a:pPr algn="l">
                <a:lnSpc>
                  <a:spcPts val="2625"/>
                </a:lnSpc>
              </a:pPr>
            </a:p>
          </p:txBody>
        </p:sp>
        <p:sp>
          <p:nvSpPr>
            <p:cNvPr name="TextBox 14" id="14"/>
            <p:cNvSpPr txBox="true"/>
            <p:nvPr/>
          </p:nvSpPr>
          <p:spPr>
            <a:xfrm rot="0">
              <a:off x="0" y="6258847"/>
              <a:ext cx="6165800" cy="30004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1897"/>
                </a:lnSpc>
              </a:pP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7434757" y="5729784"/>
            <a:ext cx="10186775" cy="3528516"/>
            <a:chOff x="0" y="0"/>
            <a:chExt cx="13582367" cy="4704688"/>
          </a:xfrm>
        </p:grpSpPr>
        <p:sp>
          <p:nvSpPr>
            <p:cNvPr name="TextBox 16" id="16"/>
            <p:cNvSpPr txBox="true"/>
            <p:nvPr/>
          </p:nvSpPr>
          <p:spPr>
            <a:xfrm rot="0">
              <a:off x="0" y="19050"/>
              <a:ext cx="13582367" cy="98848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5750"/>
                </a:lnSpc>
              </a:pPr>
              <a:r>
                <a:rPr lang="en-US" sz="5000">
                  <a:solidFill>
                    <a:srgbClr val="000000"/>
                  </a:solidFill>
                  <a:latin typeface="Oswald"/>
                </a:rPr>
                <a:t>Opciones operador de consola</a:t>
              </a:r>
            </a:p>
          </p:txBody>
        </p:sp>
        <p:sp>
          <p:nvSpPr>
            <p:cNvPr name="TextBox 17" id="17"/>
            <p:cNvSpPr txBox="true"/>
            <p:nvPr/>
          </p:nvSpPr>
          <p:spPr>
            <a:xfrm rot="0">
              <a:off x="0" y="1145096"/>
              <a:ext cx="12261221" cy="308246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2625"/>
                </a:lnSpc>
              </a:pPr>
              <a:r>
                <a:rPr lang="en-US" sz="1810" spc="170">
                  <a:solidFill>
                    <a:srgbClr val="000000"/>
                  </a:solidFill>
                  <a:latin typeface="Glacial Indifference"/>
                </a:rPr>
                <a:t>-DAR DE ALTA UN EQUIPO TRAS SU REGRESO DEL MECÁNICO.</a:t>
              </a:r>
            </a:p>
            <a:p>
              <a:pPr algn="l">
                <a:lnSpc>
                  <a:spcPts val="2625"/>
                </a:lnSpc>
              </a:pPr>
              <a:r>
                <a:rPr lang="en-US" sz="1810" spc="170">
                  <a:solidFill>
                    <a:srgbClr val="000000"/>
                  </a:solidFill>
                  <a:latin typeface="Glacial Indifference"/>
                </a:rPr>
                <a:t>-Dar de baja un equipo en caso de problemas.</a:t>
              </a:r>
            </a:p>
            <a:p>
              <a:pPr algn="l">
                <a:lnSpc>
                  <a:spcPts val="2625"/>
                </a:lnSpc>
              </a:pPr>
              <a:r>
                <a:rPr lang="en-US" sz="1810" spc="170">
                  <a:solidFill>
                    <a:srgbClr val="000000"/>
                  </a:solidFill>
                  <a:latin typeface="Glacial Indifference"/>
                </a:rPr>
                <a:t>-Acceder a la carga realizada por el operador de campo.</a:t>
              </a:r>
            </a:p>
            <a:p>
              <a:pPr algn="l">
                <a:lnSpc>
                  <a:spcPts val="2625"/>
                </a:lnSpc>
              </a:pPr>
              <a:r>
                <a:rPr lang="en-US" sz="1810" spc="170">
                  <a:solidFill>
                    <a:srgbClr val="000000"/>
                  </a:solidFill>
                  <a:latin typeface="Glacial Indifference"/>
                </a:rPr>
                <a:t>-Consignar equipo.</a:t>
              </a:r>
            </a:p>
            <a:p>
              <a:pPr algn="l">
                <a:lnSpc>
                  <a:spcPts val="2625"/>
                </a:lnSpc>
              </a:pPr>
              <a:r>
                <a:rPr lang="en-US" sz="1810" spc="170">
                  <a:solidFill>
                    <a:srgbClr val="000000"/>
                  </a:solidFill>
                  <a:latin typeface="Glacial Indifference"/>
                </a:rPr>
                <a:t>-Desconsignar equipo.</a:t>
              </a:r>
            </a:p>
            <a:p>
              <a:pPr algn="l">
                <a:lnSpc>
                  <a:spcPts val="2625"/>
                </a:lnSpc>
              </a:pPr>
              <a:r>
                <a:rPr lang="en-US" sz="1810" spc="170">
                  <a:solidFill>
                    <a:srgbClr val="000000"/>
                  </a:solidFill>
                  <a:latin typeface="Glacial Indifference"/>
                </a:rPr>
                <a:t>-Reportar fallos en los equipos.</a:t>
              </a:r>
            </a:p>
            <a:p>
              <a:pPr algn="l">
                <a:lnSpc>
                  <a:spcPts val="2625"/>
                </a:lnSpc>
              </a:pPr>
            </a:p>
          </p:txBody>
        </p:sp>
        <p:sp>
          <p:nvSpPr>
            <p:cNvPr name="TextBox 18" id="18"/>
            <p:cNvSpPr txBox="true"/>
            <p:nvPr/>
          </p:nvSpPr>
          <p:spPr>
            <a:xfrm rot="0">
              <a:off x="0" y="4404647"/>
              <a:ext cx="13582367" cy="30004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1897"/>
                </a:lnSpc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13004208" y="477243"/>
            <a:ext cx="5093388" cy="5252541"/>
            <a:chOff x="0" y="0"/>
            <a:chExt cx="6791183" cy="7003388"/>
          </a:xfrm>
        </p:grpSpPr>
        <p:sp>
          <p:nvSpPr>
            <p:cNvPr name="TextBox 20" id="20"/>
            <p:cNvSpPr txBox="true"/>
            <p:nvPr/>
          </p:nvSpPr>
          <p:spPr>
            <a:xfrm rot="0">
              <a:off x="0" y="19050"/>
              <a:ext cx="6791183" cy="195368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5750"/>
                </a:lnSpc>
              </a:pPr>
              <a:r>
                <a:rPr lang="en-US" sz="5000">
                  <a:solidFill>
                    <a:srgbClr val="000000"/>
                  </a:solidFill>
                  <a:latin typeface="Oswald"/>
                </a:rPr>
                <a:t>Opciones jefe de planta</a:t>
              </a:r>
            </a:p>
          </p:txBody>
        </p:sp>
        <p:sp>
          <p:nvSpPr>
            <p:cNvPr name="TextBox 21" id="21"/>
            <p:cNvSpPr txBox="true"/>
            <p:nvPr/>
          </p:nvSpPr>
          <p:spPr>
            <a:xfrm rot="0">
              <a:off x="0" y="2110296"/>
              <a:ext cx="6130611" cy="441596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2625"/>
                </a:lnSpc>
              </a:pPr>
              <a:r>
                <a:rPr lang="en-US" sz="1810" spc="170">
                  <a:solidFill>
                    <a:srgbClr val="000000"/>
                  </a:solidFill>
                  <a:latin typeface="Glacial Indifference"/>
                </a:rPr>
                <a:t>EL JEFE DE PLANTA SERA EL ENCARGADO DE DAR DE ALTA/BAJA UN USUARIO. ASI COMO TAMBIEN SERA CAPAZ DE ACCEDER AL HISTORIAL DE LA CARGA DE DATOS Y DESIGNAR LOS HORARIOS EN LOS QUE LAS MEDICIONES DEBERAN REALIZARSE.</a:t>
              </a:r>
            </a:p>
            <a:p>
              <a:pPr algn="l">
                <a:lnSpc>
                  <a:spcPts val="2625"/>
                </a:lnSpc>
              </a:pPr>
            </a:p>
            <a:p>
              <a:pPr algn="l">
                <a:lnSpc>
                  <a:spcPts val="2625"/>
                </a:lnSpc>
              </a:pPr>
            </a:p>
          </p:txBody>
        </p:sp>
        <p:sp>
          <p:nvSpPr>
            <p:cNvPr name="TextBox 22" id="22"/>
            <p:cNvSpPr txBox="true"/>
            <p:nvPr/>
          </p:nvSpPr>
          <p:spPr>
            <a:xfrm rot="0">
              <a:off x="0" y="6703347"/>
              <a:ext cx="6791183" cy="30004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1897"/>
                </a:lnSpc>
              </a:pPr>
            </a:p>
          </p:txBody>
        </p:sp>
      </p:grpSp>
      <p:sp>
        <p:nvSpPr>
          <p:cNvPr name="Freeform 23" id="23"/>
          <p:cNvSpPr/>
          <p:nvPr/>
        </p:nvSpPr>
        <p:spPr>
          <a:xfrm flipH="false" flipV="false" rot="0">
            <a:off x="12263260" y="545166"/>
            <a:ext cx="529769" cy="483534"/>
          </a:xfrm>
          <a:custGeom>
            <a:avLst/>
            <a:gdLst/>
            <a:ahLst/>
            <a:cxnLst/>
            <a:rect r="r" b="b" t="t" l="l"/>
            <a:pathLst>
              <a:path h="483534" w="529769">
                <a:moveTo>
                  <a:pt x="0" y="0"/>
                </a:moveTo>
                <a:lnTo>
                  <a:pt x="529769" y="0"/>
                </a:lnTo>
                <a:lnTo>
                  <a:pt x="529769" y="483534"/>
                </a:lnTo>
                <a:lnTo>
                  <a:pt x="0" y="48353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4" id="24"/>
          <p:cNvSpPr/>
          <p:nvPr/>
        </p:nvSpPr>
        <p:spPr>
          <a:xfrm flipH="false" flipV="false" rot="0">
            <a:off x="6971682" y="546323"/>
            <a:ext cx="528500" cy="482377"/>
          </a:xfrm>
          <a:custGeom>
            <a:avLst/>
            <a:gdLst/>
            <a:ahLst/>
            <a:cxnLst/>
            <a:rect r="r" b="b" t="t" l="l"/>
            <a:pathLst>
              <a:path h="482377" w="528500">
                <a:moveTo>
                  <a:pt x="0" y="0"/>
                </a:moveTo>
                <a:lnTo>
                  <a:pt x="528500" y="0"/>
                </a:lnTo>
                <a:lnTo>
                  <a:pt x="528500" y="482377"/>
                </a:lnTo>
                <a:lnTo>
                  <a:pt x="0" y="4823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5" id="25"/>
          <p:cNvSpPr/>
          <p:nvPr/>
        </p:nvSpPr>
        <p:spPr>
          <a:xfrm flipH="false" flipV="false" rot="0">
            <a:off x="6971682" y="5729784"/>
            <a:ext cx="390156" cy="563218"/>
          </a:xfrm>
          <a:custGeom>
            <a:avLst/>
            <a:gdLst/>
            <a:ahLst/>
            <a:cxnLst/>
            <a:rect r="r" b="b" t="t" l="l"/>
            <a:pathLst>
              <a:path h="563218" w="390156">
                <a:moveTo>
                  <a:pt x="0" y="0"/>
                </a:moveTo>
                <a:lnTo>
                  <a:pt x="390156" y="0"/>
                </a:lnTo>
                <a:lnTo>
                  <a:pt x="390156" y="563218"/>
                </a:lnTo>
                <a:lnTo>
                  <a:pt x="0" y="56321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6906257" cy="10287000"/>
            <a:chOff x="0" y="0"/>
            <a:chExt cx="1818932" cy="27093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818932" cy="2709333"/>
            </a:xfrm>
            <a:custGeom>
              <a:avLst/>
              <a:gdLst/>
              <a:ahLst/>
              <a:cxnLst/>
              <a:rect r="r" b="b" t="t" l="l"/>
              <a:pathLst>
                <a:path h="2709333" w="1818932">
                  <a:moveTo>
                    <a:pt x="0" y="0"/>
                  </a:moveTo>
                  <a:lnTo>
                    <a:pt x="1818932" y="0"/>
                  </a:lnTo>
                  <a:lnTo>
                    <a:pt x="1818932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13223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66675"/>
              <a:ext cx="1818932" cy="277600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24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186587" y="3189705"/>
            <a:ext cx="4533083" cy="3150488"/>
            <a:chOff x="0" y="0"/>
            <a:chExt cx="6044110" cy="4200650"/>
          </a:xfrm>
        </p:grpSpPr>
        <p:sp>
          <p:nvSpPr>
            <p:cNvPr name="TextBox 6" id="6"/>
            <p:cNvSpPr txBox="true"/>
            <p:nvPr/>
          </p:nvSpPr>
          <p:spPr>
            <a:xfrm rot="0">
              <a:off x="0" y="38100"/>
              <a:ext cx="6044110" cy="286733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8441"/>
                </a:lnSpc>
              </a:pPr>
              <a:r>
                <a:rPr lang="en-US" sz="7340">
                  <a:solidFill>
                    <a:srgbClr val="FFFFFF"/>
                  </a:solidFill>
                  <a:latin typeface="Oswald"/>
                </a:rPr>
                <a:t>OBJETIVOS DEL SISTEMA</a:t>
              </a:r>
            </a:p>
          </p:txBody>
        </p:sp>
        <p:sp>
          <p:nvSpPr>
            <p:cNvPr name="TextBox 7" id="7"/>
            <p:cNvSpPr txBox="true"/>
            <p:nvPr/>
          </p:nvSpPr>
          <p:spPr>
            <a:xfrm rot="0">
              <a:off x="0" y="3073346"/>
              <a:ext cx="5456205" cy="52890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326"/>
                </a:lnSpc>
              </a:pPr>
            </a:p>
          </p:txBody>
        </p:sp>
        <p:sp>
          <p:nvSpPr>
            <p:cNvPr name="TextBox 8" id="8"/>
            <p:cNvSpPr txBox="true"/>
            <p:nvPr/>
          </p:nvSpPr>
          <p:spPr>
            <a:xfrm rot="0">
              <a:off x="0" y="3810060"/>
              <a:ext cx="6044110" cy="39059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2403"/>
                </a:lnSpc>
              </a:pPr>
            </a:p>
          </p:txBody>
        </p:sp>
      </p:grpSp>
      <p:sp>
        <p:nvSpPr>
          <p:cNvPr name="AutoShape 9" id="9"/>
          <p:cNvSpPr/>
          <p:nvPr/>
        </p:nvSpPr>
        <p:spPr>
          <a:xfrm>
            <a:off x="6906244" y="5150644"/>
            <a:ext cx="11381776" cy="9525"/>
          </a:xfrm>
          <a:prstGeom prst="line">
            <a:avLst/>
          </a:prstGeom>
          <a:ln cap="flat" w="9525">
            <a:solidFill>
              <a:srgbClr val="A6A6A6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0" id="10"/>
          <p:cNvSpPr/>
          <p:nvPr/>
        </p:nvSpPr>
        <p:spPr>
          <a:xfrm rot="-5400000">
            <a:off x="6901490" y="5686117"/>
            <a:ext cx="11381759" cy="0"/>
          </a:xfrm>
          <a:prstGeom prst="line">
            <a:avLst/>
          </a:prstGeom>
          <a:ln cap="flat" w="9525">
            <a:solidFill>
              <a:srgbClr val="A6A6A6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11" id="11"/>
          <p:cNvGrpSpPr/>
          <p:nvPr/>
        </p:nvGrpSpPr>
        <p:grpSpPr>
          <a:xfrm rot="0">
            <a:off x="7439382" y="758697"/>
            <a:ext cx="4624350" cy="4862016"/>
            <a:chOff x="0" y="0"/>
            <a:chExt cx="6165800" cy="6482688"/>
          </a:xfrm>
        </p:grpSpPr>
        <p:sp>
          <p:nvSpPr>
            <p:cNvPr name="TextBox 12" id="12"/>
            <p:cNvSpPr txBox="true"/>
            <p:nvPr/>
          </p:nvSpPr>
          <p:spPr>
            <a:xfrm rot="0">
              <a:off x="0" y="19050"/>
              <a:ext cx="6165800" cy="98848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5750"/>
                </a:lnSpc>
              </a:pPr>
              <a:r>
                <a:rPr lang="en-US" sz="5000">
                  <a:solidFill>
                    <a:srgbClr val="000000"/>
                  </a:solidFill>
                  <a:latin typeface="Oswald"/>
                </a:rPr>
                <a:t>Objetivos generales</a:t>
              </a:r>
            </a:p>
          </p:txBody>
        </p:sp>
        <p:sp>
          <p:nvSpPr>
            <p:cNvPr name="TextBox 13" id="13"/>
            <p:cNvSpPr txBox="true"/>
            <p:nvPr/>
          </p:nvSpPr>
          <p:spPr>
            <a:xfrm rot="0">
              <a:off x="0" y="1145096"/>
              <a:ext cx="5566058" cy="486046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2625"/>
                </a:lnSpc>
              </a:pPr>
              <a:r>
                <a:rPr lang="en-US" sz="1810" spc="170">
                  <a:solidFill>
                    <a:srgbClr val="000000"/>
                  </a:solidFill>
                  <a:latin typeface="Glacial Indifference"/>
                </a:rPr>
                <a:t>-DESARROLLAR UN SOFTWARE QUE PERMITA EL REGISTRO Y MONITOREO DETALLADO DE LOS</a:t>
              </a:r>
            </a:p>
            <a:p>
              <a:pPr algn="l">
                <a:lnSpc>
                  <a:spcPts val="2625"/>
                </a:lnSpc>
              </a:pPr>
              <a:r>
                <a:rPr lang="en-US" sz="1810" spc="170">
                  <a:solidFill>
                    <a:srgbClr val="000000"/>
                  </a:solidFill>
                  <a:latin typeface="Glacial Indifference"/>
                </a:rPr>
                <a:t>distintos equipos(bombas, compresores, ventiladores) anticipándose a posibles</a:t>
              </a:r>
            </a:p>
            <a:p>
              <a:pPr algn="l">
                <a:lnSpc>
                  <a:spcPts val="2625"/>
                </a:lnSpc>
              </a:pPr>
              <a:r>
                <a:rPr lang="en-US" sz="1810" spc="170">
                  <a:solidFill>
                    <a:srgbClr val="000000"/>
                  </a:solidFill>
                  <a:latin typeface="Glacial Indifference"/>
                </a:rPr>
                <a:t>fallas y optimizando el mantenimiento predictivo para reducir el porcentaje de</a:t>
              </a:r>
            </a:p>
            <a:p>
              <a:pPr algn="l">
                <a:lnSpc>
                  <a:spcPts val="2625"/>
                </a:lnSpc>
              </a:pPr>
              <a:r>
                <a:rPr lang="en-US" sz="1810" spc="170">
                  <a:solidFill>
                    <a:srgbClr val="000000"/>
                  </a:solidFill>
                  <a:latin typeface="Glacial Indifference"/>
                </a:rPr>
                <a:t>reparaciones.</a:t>
              </a:r>
            </a:p>
            <a:p>
              <a:pPr algn="l">
                <a:lnSpc>
                  <a:spcPts val="2625"/>
                </a:lnSpc>
              </a:pPr>
            </a:p>
          </p:txBody>
        </p:sp>
        <p:sp>
          <p:nvSpPr>
            <p:cNvPr name="TextBox 14" id="14"/>
            <p:cNvSpPr txBox="true"/>
            <p:nvPr/>
          </p:nvSpPr>
          <p:spPr>
            <a:xfrm rot="0">
              <a:off x="0" y="6182647"/>
              <a:ext cx="6165800" cy="30004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1897"/>
                </a:lnSpc>
              </a:pP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13121007" y="1028700"/>
            <a:ext cx="4624350" cy="3195141"/>
            <a:chOff x="0" y="0"/>
            <a:chExt cx="6165800" cy="4260188"/>
          </a:xfrm>
        </p:grpSpPr>
        <p:sp>
          <p:nvSpPr>
            <p:cNvPr name="TextBox 16" id="16"/>
            <p:cNvSpPr txBox="true"/>
            <p:nvPr/>
          </p:nvSpPr>
          <p:spPr>
            <a:xfrm rot="0">
              <a:off x="0" y="19050"/>
              <a:ext cx="6165800" cy="98848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5750"/>
                </a:lnSpc>
              </a:pPr>
              <a:r>
                <a:rPr lang="en-US" sz="5000">
                  <a:solidFill>
                    <a:srgbClr val="000000"/>
                  </a:solidFill>
                  <a:latin typeface="Oswald"/>
                </a:rPr>
                <a:t>Carga de datos</a:t>
              </a:r>
            </a:p>
          </p:txBody>
        </p:sp>
        <p:sp>
          <p:nvSpPr>
            <p:cNvPr name="TextBox 17" id="17"/>
            <p:cNvSpPr txBox="true"/>
            <p:nvPr/>
          </p:nvSpPr>
          <p:spPr>
            <a:xfrm rot="0">
              <a:off x="0" y="1145096"/>
              <a:ext cx="5566058" cy="263796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2625"/>
                </a:lnSpc>
              </a:pPr>
              <a:r>
                <a:rPr lang="en-US" sz="1810" spc="170">
                  <a:solidFill>
                    <a:srgbClr val="000000"/>
                  </a:solidFill>
                  <a:latin typeface="Glacial Indifference"/>
                </a:rPr>
                <a:t>-AUTOMATIZAR LA NOTIFICACIÓN DE ANOMALÍAS. </a:t>
              </a:r>
            </a:p>
            <a:p>
              <a:pPr algn="l">
                <a:lnSpc>
                  <a:spcPts val="2625"/>
                </a:lnSpc>
              </a:pPr>
              <a:r>
                <a:rPr lang="en-US" sz="1810" spc="170">
                  <a:solidFill>
                    <a:srgbClr val="000000"/>
                  </a:solidFill>
                  <a:latin typeface="Glacial Indifference"/>
                </a:rPr>
                <a:t>-</a:t>
              </a:r>
              <a:r>
                <a:rPr lang="en-US" sz="1810" spc="170">
                  <a:solidFill>
                    <a:srgbClr val="000000"/>
                  </a:solidFill>
                  <a:latin typeface="Glacial Indifference"/>
                </a:rPr>
                <a:t>Facilitar la carga y visualización de datos.</a:t>
              </a:r>
            </a:p>
            <a:p>
              <a:pPr algn="l">
                <a:lnSpc>
                  <a:spcPts val="2625"/>
                </a:lnSpc>
              </a:pPr>
              <a:r>
                <a:rPr lang="en-US" sz="1810" spc="170">
                  <a:solidFill>
                    <a:srgbClr val="000000"/>
                  </a:solidFill>
                  <a:latin typeface="Glacial Indifference"/>
                </a:rPr>
                <a:t>-DOCUMENTAR Y REPORTAR EL ESTADO DE LOS EQUIPOS.</a:t>
              </a:r>
            </a:p>
          </p:txBody>
        </p:sp>
        <p:sp>
          <p:nvSpPr>
            <p:cNvPr name="TextBox 18" id="18"/>
            <p:cNvSpPr txBox="true"/>
            <p:nvPr/>
          </p:nvSpPr>
          <p:spPr>
            <a:xfrm rot="0">
              <a:off x="0" y="3960147"/>
              <a:ext cx="6165800" cy="30004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1897"/>
                </a:lnSpc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13121007" y="5729784"/>
            <a:ext cx="4624350" cy="3528516"/>
            <a:chOff x="0" y="0"/>
            <a:chExt cx="6165800" cy="4704688"/>
          </a:xfrm>
        </p:grpSpPr>
        <p:sp>
          <p:nvSpPr>
            <p:cNvPr name="TextBox 20" id="20"/>
            <p:cNvSpPr txBox="true"/>
            <p:nvPr/>
          </p:nvSpPr>
          <p:spPr>
            <a:xfrm rot="0">
              <a:off x="0" y="19050"/>
              <a:ext cx="6165800" cy="98848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5750"/>
                </a:lnSpc>
              </a:pPr>
              <a:r>
                <a:rPr lang="en-US" sz="5000">
                  <a:solidFill>
                    <a:srgbClr val="000000"/>
                  </a:solidFill>
                  <a:latin typeface="Oswald"/>
                </a:rPr>
                <a:t>Mediciones</a:t>
              </a:r>
            </a:p>
          </p:txBody>
        </p:sp>
        <p:sp>
          <p:nvSpPr>
            <p:cNvPr name="TextBox 21" id="21"/>
            <p:cNvSpPr txBox="true"/>
            <p:nvPr/>
          </p:nvSpPr>
          <p:spPr>
            <a:xfrm rot="0">
              <a:off x="0" y="1145096"/>
              <a:ext cx="5566058" cy="308246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2625"/>
                </a:lnSpc>
              </a:pPr>
              <a:r>
                <a:rPr lang="en-US" sz="1810" spc="170">
                  <a:solidFill>
                    <a:srgbClr val="000000"/>
                  </a:solidFill>
                  <a:latin typeface="Glacial Indifference"/>
                </a:rPr>
                <a:t>-IMPLEMENTAR UN SISTEMA DE REGISTRO DETALLADO.</a:t>
              </a:r>
            </a:p>
            <a:p>
              <a:pPr algn="l">
                <a:lnSpc>
                  <a:spcPts val="2625"/>
                </a:lnSpc>
              </a:pPr>
              <a:r>
                <a:rPr lang="en-US" sz="1810" spc="170">
                  <a:solidFill>
                    <a:srgbClr val="000000"/>
                  </a:solidFill>
                  <a:latin typeface="Glacial Indifference"/>
                </a:rPr>
                <a:t>-Establecer procedimientos de medición regulares.</a:t>
              </a:r>
            </a:p>
            <a:p>
              <a:pPr algn="l">
                <a:lnSpc>
                  <a:spcPts val="2625"/>
                </a:lnSpc>
              </a:pPr>
              <a:r>
                <a:rPr lang="en-US" sz="1810" spc="170">
                  <a:solidFill>
                    <a:srgbClr val="000000"/>
                  </a:solidFill>
                  <a:latin typeface="Glacial Indifference"/>
                </a:rPr>
                <a:t>-Restringir el acceso a valores previos.</a:t>
              </a:r>
            </a:p>
            <a:p>
              <a:pPr algn="l">
                <a:lnSpc>
                  <a:spcPts val="2625"/>
                </a:lnSpc>
              </a:pPr>
            </a:p>
          </p:txBody>
        </p:sp>
        <p:sp>
          <p:nvSpPr>
            <p:cNvPr name="TextBox 22" id="22"/>
            <p:cNvSpPr txBox="true"/>
            <p:nvPr/>
          </p:nvSpPr>
          <p:spPr>
            <a:xfrm rot="0">
              <a:off x="0" y="4404647"/>
              <a:ext cx="6165800" cy="30004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1897"/>
                </a:lnSpc>
              </a:pPr>
            </a:p>
          </p:txBody>
        </p:sp>
      </p:grpSp>
      <p:grpSp>
        <p:nvGrpSpPr>
          <p:cNvPr name="Group 23" id="23"/>
          <p:cNvGrpSpPr/>
          <p:nvPr/>
        </p:nvGrpSpPr>
        <p:grpSpPr>
          <a:xfrm rot="0">
            <a:off x="7439382" y="5906767"/>
            <a:ext cx="4624350" cy="2528391"/>
            <a:chOff x="0" y="0"/>
            <a:chExt cx="6165800" cy="3371188"/>
          </a:xfrm>
        </p:grpSpPr>
        <p:sp>
          <p:nvSpPr>
            <p:cNvPr name="TextBox 24" id="24"/>
            <p:cNvSpPr txBox="true"/>
            <p:nvPr/>
          </p:nvSpPr>
          <p:spPr>
            <a:xfrm rot="0">
              <a:off x="0" y="19050"/>
              <a:ext cx="6165800" cy="98848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5750"/>
                </a:lnSpc>
              </a:pPr>
              <a:r>
                <a:rPr lang="en-US" sz="5000">
                  <a:solidFill>
                    <a:srgbClr val="000000"/>
                  </a:solidFill>
                  <a:latin typeface="Oswald"/>
                </a:rPr>
                <a:t>Usuarios</a:t>
              </a:r>
            </a:p>
          </p:txBody>
        </p:sp>
        <p:sp>
          <p:nvSpPr>
            <p:cNvPr name="TextBox 25" id="25"/>
            <p:cNvSpPr txBox="true"/>
            <p:nvPr/>
          </p:nvSpPr>
          <p:spPr>
            <a:xfrm rot="0">
              <a:off x="0" y="1145096"/>
              <a:ext cx="5566058" cy="174896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2625"/>
                </a:lnSpc>
              </a:pPr>
              <a:r>
                <a:rPr lang="en-US" sz="1810" spc="170">
                  <a:solidFill>
                    <a:srgbClr val="000000"/>
                  </a:solidFill>
                  <a:latin typeface="Glacial Indifference"/>
                </a:rPr>
                <a:t>-REGISTRAR A TODOS LOS USUARIOS DEL SISTEMA.</a:t>
              </a:r>
            </a:p>
            <a:p>
              <a:pPr algn="l">
                <a:lnSpc>
                  <a:spcPts val="2625"/>
                </a:lnSpc>
              </a:pPr>
              <a:r>
                <a:rPr lang="en-US" sz="1810" spc="170">
                  <a:solidFill>
                    <a:srgbClr val="000000"/>
                  </a:solidFill>
                  <a:latin typeface="Glacial Indifference"/>
                </a:rPr>
                <a:t>-Establecer accesos diferentes para cada usuario.</a:t>
              </a:r>
            </a:p>
          </p:txBody>
        </p:sp>
        <p:sp>
          <p:nvSpPr>
            <p:cNvPr name="TextBox 26" id="26"/>
            <p:cNvSpPr txBox="true"/>
            <p:nvPr/>
          </p:nvSpPr>
          <p:spPr>
            <a:xfrm rot="0">
              <a:off x="0" y="3071147"/>
              <a:ext cx="6165800" cy="30004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1897"/>
                </a:lnSpc>
              </a:pPr>
            </a:p>
          </p:txBody>
        </p:sp>
      </p:grp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6906257" cy="10287000"/>
            <a:chOff x="0" y="0"/>
            <a:chExt cx="1818932" cy="27093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818932" cy="2709333"/>
            </a:xfrm>
            <a:custGeom>
              <a:avLst/>
              <a:gdLst/>
              <a:ahLst/>
              <a:cxnLst/>
              <a:rect r="r" b="b" t="t" l="l"/>
              <a:pathLst>
                <a:path h="2709333" w="1818932">
                  <a:moveTo>
                    <a:pt x="0" y="0"/>
                  </a:moveTo>
                  <a:lnTo>
                    <a:pt x="1818932" y="0"/>
                  </a:lnTo>
                  <a:lnTo>
                    <a:pt x="1818932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13223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66675"/>
              <a:ext cx="1818932" cy="277600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24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524238" y="3743049"/>
            <a:ext cx="6064764" cy="2503755"/>
            <a:chOff x="0" y="0"/>
            <a:chExt cx="8086352" cy="3338341"/>
          </a:xfrm>
        </p:grpSpPr>
        <p:sp>
          <p:nvSpPr>
            <p:cNvPr name="TextBox 6" id="6"/>
            <p:cNvSpPr txBox="true"/>
            <p:nvPr/>
          </p:nvSpPr>
          <p:spPr>
            <a:xfrm rot="0">
              <a:off x="0" y="38100"/>
              <a:ext cx="8086352" cy="144569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8441"/>
                </a:lnSpc>
              </a:pPr>
              <a:r>
                <a:rPr lang="en-US" sz="7340">
                  <a:solidFill>
                    <a:srgbClr val="FFFFFF"/>
                  </a:solidFill>
                  <a:latin typeface="Oswald"/>
                </a:rPr>
                <a:t>REQUISITOS</a:t>
              </a:r>
            </a:p>
          </p:txBody>
        </p:sp>
        <p:sp>
          <p:nvSpPr>
            <p:cNvPr name="TextBox 7" id="7"/>
            <p:cNvSpPr txBox="true"/>
            <p:nvPr/>
          </p:nvSpPr>
          <p:spPr>
            <a:xfrm rot="0">
              <a:off x="0" y="1651701"/>
              <a:ext cx="7299799" cy="108824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326"/>
                </a:lnSpc>
              </a:pPr>
              <a:r>
                <a:rPr lang="en-US" sz="2293" spc="215">
                  <a:solidFill>
                    <a:srgbClr val="FFFFFF"/>
                  </a:solidFill>
                  <a:latin typeface="Glacial Indifference"/>
                </a:rPr>
                <a:t>REQUISITOS FUNCIONALES DEL SISTEMA.</a:t>
              </a:r>
            </a:p>
          </p:txBody>
        </p:sp>
        <p:sp>
          <p:nvSpPr>
            <p:cNvPr name="TextBox 8" id="8"/>
            <p:cNvSpPr txBox="true"/>
            <p:nvPr/>
          </p:nvSpPr>
          <p:spPr>
            <a:xfrm rot="0">
              <a:off x="0" y="2947751"/>
              <a:ext cx="8086352" cy="39059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2403"/>
                </a:lnSpc>
              </a:pPr>
            </a:p>
          </p:txBody>
        </p:sp>
      </p:grpSp>
      <p:sp>
        <p:nvSpPr>
          <p:cNvPr name="AutoShape 9" id="9"/>
          <p:cNvSpPr/>
          <p:nvPr/>
        </p:nvSpPr>
        <p:spPr>
          <a:xfrm rot="-5398408">
            <a:off x="2758522" y="5138735"/>
            <a:ext cx="10287001" cy="0"/>
          </a:xfrm>
          <a:prstGeom prst="line">
            <a:avLst/>
          </a:prstGeom>
          <a:ln cap="flat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10" id="10"/>
          <p:cNvGrpSpPr/>
          <p:nvPr/>
        </p:nvGrpSpPr>
        <p:grpSpPr>
          <a:xfrm rot="0">
            <a:off x="7547722" y="1653944"/>
            <a:ext cx="722889" cy="722889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24"/>
                </a:lnSpc>
              </a:pPr>
              <a:r>
                <a:rPr lang="en-US" sz="2499" spc="234">
                  <a:solidFill>
                    <a:srgbClr val="FFFFFF"/>
                  </a:solidFill>
                  <a:latin typeface="Glacial Indifference Bold"/>
                </a:rPr>
                <a:t>1</a:t>
              </a:r>
            </a:p>
          </p:txBody>
        </p:sp>
      </p:grpSp>
      <p:sp>
        <p:nvSpPr>
          <p:cNvPr name="TextBox 13" id="13"/>
          <p:cNvSpPr txBox="true"/>
          <p:nvPr/>
        </p:nvSpPr>
        <p:spPr>
          <a:xfrm rot="0">
            <a:off x="8573802" y="1471708"/>
            <a:ext cx="9021238" cy="4923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047"/>
              </a:lnSpc>
            </a:pPr>
            <a:r>
              <a:rPr lang="en-US" sz="2791" spc="262">
                <a:solidFill>
                  <a:srgbClr val="000000"/>
                </a:solidFill>
                <a:latin typeface="Glacial Indifference"/>
              </a:rPr>
              <a:t>DIGITALIZAR PLANILLAS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8573802" y="2124002"/>
            <a:ext cx="7384866" cy="7403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25"/>
              </a:lnSpc>
            </a:pPr>
            <a:r>
              <a:rPr lang="en-US" sz="2233" spc="44">
                <a:solidFill>
                  <a:srgbClr val="000000"/>
                </a:solidFill>
                <a:latin typeface="Montserrat"/>
              </a:rPr>
              <a:t>Convertir las planillas de estado y mediciones de los equipos en formato </a:t>
            </a:r>
            <a:r>
              <a:rPr lang="en-US" sz="2233" spc="44">
                <a:solidFill>
                  <a:srgbClr val="000000"/>
                </a:solidFill>
                <a:latin typeface="Montserrat"/>
              </a:rPr>
              <a:t>digital.</a:t>
            </a:r>
          </a:p>
        </p:txBody>
      </p:sp>
      <p:grpSp>
        <p:nvGrpSpPr>
          <p:cNvPr name="Group 15" id="15"/>
          <p:cNvGrpSpPr/>
          <p:nvPr/>
        </p:nvGrpSpPr>
        <p:grpSpPr>
          <a:xfrm rot="0">
            <a:off x="7547722" y="3739350"/>
            <a:ext cx="722889" cy="722889"/>
            <a:chOff x="0" y="0"/>
            <a:chExt cx="812800" cy="8128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24"/>
                </a:lnSpc>
              </a:pPr>
              <a:r>
                <a:rPr lang="en-US" sz="2499" spc="234">
                  <a:solidFill>
                    <a:srgbClr val="FFFFFF"/>
                  </a:solidFill>
                  <a:latin typeface="Glacial Indifference Bold"/>
                </a:rPr>
                <a:t>2</a:t>
              </a:r>
            </a:p>
          </p:txBody>
        </p:sp>
      </p:grpSp>
      <p:sp>
        <p:nvSpPr>
          <p:cNvPr name="TextBox 18" id="18"/>
          <p:cNvSpPr txBox="true"/>
          <p:nvPr/>
        </p:nvSpPr>
        <p:spPr>
          <a:xfrm rot="0">
            <a:off x="8573802" y="3557114"/>
            <a:ext cx="9021238" cy="4923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047"/>
              </a:lnSpc>
            </a:pPr>
            <a:r>
              <a:rPr lang="en-US" sz="2791" spc="262">
                <a:solidFill>
                  <a:srgbClr val="000000"/>
                </a:solidFill>
                <a:latin typeface="Glacial Indifference"/>
              </a:rPr>
              <a:t>CARGA DE DATOS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8573802" y="4209408"/>
            <a:ext cx="7757437" cy="7403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25"/>
              </a:lnSpc>
            </a:pPr>
            <a:r>
              <a:rPr lang="en-US" sz="2233" spc="44">
                <a:solidFill>
                  <a:srgbClr val="000000"/>
                </a:solidFill>
                <a:latin typeface="Montserrat"/>
              </a:rPr>
              <a:t>Permitir a los operadores de campo registrar datos de temperatura, presión y </a:t>
            </a:r>
            <a:r>
              <a:rPr lang="en-US" sz="2233" spc="44">
                <a:solidFill>
                  <a:srgbClr val="000000"/>
                </a:solidFill>
                <a:latin typeface="Montserrat"/>
              </a:rPr>
              <a:t>vibraciones.</a:t>
            </a:r>
          </a:p>
        </p:txBody>
      </p:sp>
      <p:grpSp>
        <p:nvGrpSpPr>
          <p:cNvPr name="Group 20" id="20"/>
          <p:cNvGrpSpPr/>
          <p:nvPr/>
        </p:nvGrpSpPr>
        <p:grpSpPr>
          <a:xfrm rot="0">
            <a:off x="7547722" y="5824756"/>
            <a:ext cx="722889" cy="722889"/>
            <a:chOff x="0" y="0"/>
            <a:chExt cx="812800" cy="8128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24"/>
                </a:lnSpc>
              </a:pPr>
              <a:r>
                <a:rPr lang="en-US" sz="2499" spc="234">
                  <a:solidFill>
                    <a:srgbClr val="FFFFFF"/>
                  </a:solidFill>
                  <a:latin typeface="Glacial Indifference Bold"/>
                </a:rPr>
                <a:t>3</a:t>
              </a:r>
            </a:p>
          </p:txBody>
        </p:sp>
      </p:grpSp>
      <p:sp>
        <p:nvSpPr>
          <p:cNvPr name="TextBox 23" id="23"/>
          <p:cNvSpPr txBox="true"/>
          <p:nvPr/>
        </p:nvSpPr>
        <p:spPr>
          <a:xfrm rot="0">
            <a:off x="8573802" y="5642520"/>
            <a:ext cx="9021238" cy="4923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047"/>
              </a:lnSpc>
            </a:pPr>
            <a:r>
              <a:rPr lang="en-US" sz="2791" spc="262">
                <a:solidFill>
                  <a:srgbClr val="000000"/>
                </a:solidFill>
                <a:latin typeface="Glacial Indifference"/>
              </a:rPr>
              <a:t>CONTROL DE HORARIOS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8573802" y="6294814"/>
            <a:ext cx="7757437" cy="111180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25"/>
              </a:lnSpc>
            </a:pPr>
            <a:r>
              <a:rPr lang="en-US" sz="2233" spc="44">
                <a:solidFill>
                  <a:srgbClr val="000000"/>
                </a:solidFill>
                <a:latin typeface="Montserrat"/>
              </a:rPr>
              <a:t>Llevar un control riguroso de los días y horarios de carga de </a:t>
            </a:r>
            <a:r>
              <a:rPr lang="en-US" sz="2233" spc="44">
                <a:solidFill>
                  <a:srgbClr val="000000"/>
                </a:solidFill>
                <a:latin typeface="Montserrat"/>
              </a:rPr>
              <a:t>información, permitiendo solo una hora adicional para registrar datos.</a:t>
            </a:r>
          </a:p>
        </p:txBody>
      </p:sp>
      <p:grpSp>
        <p:nvGrpSpPr>
          <p:cNvPr name="Group 25" id="25"/>
          <p:cNvGrpSpPr/>
          <p:nvPr/>
        </p:nvGrpSpPr>
        <p:grpSpPr>
          <a:xfrm rot="0">
            <a:off x="7547722" y="7910162"/>
            <a:ext cx="722889" cy="722889"/>
            <a:chOff x="0" y="0"/>
            <a:chExt cx="812800" cy="812800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24"/>
                </a:lnSpc>
              </a:pPr>
              <a:r>
                <a:rPr lang="en-US" sz="2499" spc="234">
                  <a:solidFill>
                    <a:srgbClr val="FFFFFF"/>
                  </a:solidFill>
                  <a:latin typeface="Glacial Indifference Bold"/>
                </a:rPr>
                <a:t>4</a:t>
              </a:r>
            </a:p>
          </p:txBody>
        </p:sp>
      </p:grpSp>
      <p:sp>
        <p:nvSpPr>
          <p:cNvPr name="TextBox 28" id="28"/>
          <p:cNvSpPr txBox="true"/>
          <p:nvPr/>
        </p:nvSpPr>
        <p:spPr>
          <a:xfrm rot="0">
            <a:off x="8573802" y="7727926"/>
            <a:ext cx="9021238" cy="4923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047"/>
              </a:lnSpc>
            </a:pPr>
            <a:r>
              <a:rPr lang="en-US" sz="2791" spc="262">
                <a:solidFill>
                  <a:srgbClr val="000000"/>
                </a:solidFill>
                <a:latin typeface="Glacial Indifference"/>
              </a:rPr>
              <a:t>NOTIFICACION DE ANOMALIAS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8573802" y="8380220"/>
            <a:ext cx="7384866" cy="111180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25"/>
              </a:lnSpc>
            </a:pPr>
            <a:r>
              <a:rPr lang="en-US" sz="2233" spc="44">
                <a:solidFill>
                  <a:srgbClr val="000000"/>
                </a:solidFill>
                <a:latin typeface="Montserrat"/>
              </a:rPr>
              <a:t>Generar alertas automáticas cuando los valores registrados queden fuera de los </a:t>
            </a:r>
            <a:r>
              <a:rPr lang="en-US" sz="2233" spc="44">
                <a:solidFill>
                  <a:srgbClr val="000000"/>
                </a:solidFill>
                <a:latin typeface="Montserrat"/>
              </a:rPr>
              <a:t>parámetros normales.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6906257" cy="10287000"/>
            <a:chOff x="0" y="0"/>
            <a:chExt cx="1818932" cy="27093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818932" cy="2709333"/>
            </a:xfrm>
            <a:custGeom>
              <a:avLst/>
              <a:gdLst/>
              <a:ahLst/>
              <a:cxnLst/>
              <a:rect r="r" b="b" t="t" l="l"/>
              <a:pathLst>
                <a:path h="2709333" w="1818932">
                  <a:moveTo>
                    <a:pt x="0" y="0"/>
                  </a:moveTo>
                  <a:lnTo>
                    <a:pt x="1818932" y="0"/>
                  </a:lnTo>
                  <a:lnTo>
                    <a:pt x="1818932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13223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66675"/>
              <a:ext cx="1818932" cy="277600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24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524238" y="3743049"/>
            <a:ext cx="6044065" cy="2503755"/>
            <a:chOff x="0" y="0"/>
            <a:chExt cx="8058754" cy="3338341"/>
          </a:xfrm>
        </p:grpSpPr>
        <p:sp>
          <p:nvSpPr>
            <p:cNvPr name="TextBox 6" id="6"/>
            <p:cNvSpPr txBox="true"/>
            <p:nvPr/>
          </p:nvSpPr>
          <p:spPr>
            <a:xfrm rot="0">
              <a:off x="0" y="38100"/>
              <a:ext cx="8058754" cy="144569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8441"/>
                </a:lnSpc>
              </a:pPr>
              <a:r>
                <a:rPr lang="en-US" sz="7340">
                  <a:solidFill>
                    <a:srgbClr val="FFFFFF"/>
                  </a:solidFill>
                  <a:latin typeface="Oswald"/>
                </a:rPr>
                <a:t>REQUISITOS</a:t>
              </a:r>
            </a:p>
          </p:txBody>
        </p:sp>
        <p:sp>
          <p:nvSpPr>
            <p:cNvPr name="TextBox 7" id="7"/>
            <p:cNvSpPr txBox="true"/>
            <p:nvPr/>
          </p:nvSpPr>
          <p:spPr>
            <a:xfrm rot="0">
              <a:off x="0" y="1651701"/>
              <a:ext cx="7274886" cy="108824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326"/>
                </a:lnSpc>
              </a:pPr>
              <a:r>
                <a:rPr lang="en-US" sz="2293" spc="215">
                  <a:solidFill>
                    <a:srgbClr val="FFFFFF"/>
                  </a:solidFill>
                  <a:latin typeface="Glacial Indifference"/>
                </a:rPr>
                <a:t>REQUISITOS NO FUNCIONALES DEL SISTEMA</a:t>
              </a:r>
            </a:p>
          </p:txBody>
        </p:sp>
        <p:sp>
          <p:nvSpPr>
            <p:cNvPr name="TextBox 8" id="8"/>
            <p:cNvSpPr txBox="true"/>
            <p:nvPr/>
          </p:nvSpPr>
          <p:spPr>
            <a:xfrm rot="0">
              <a:off x="0" y="2947751"/>
              <a:ext cx="8058754" cy="39059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2403"/>
                </a:lnSpc>
              </a:pPr>
            </a:p>
          </p:txBody>
        </p:sp>
      </p:grpSp>
      <p:sp>
        <p:nvSpPr>
          <p:cNvPr name="AutoShape 9" id="9"/>
          <p:cNvSpPr/>
          <p:nvPr/>
        </p:nvSpPr>
        <p:spPr>
          <a:xfrm rot="-5398408">
            <a:off x="2758522" y="5138735"/>
            <a:ext cx="10287001" cy="0"/>
          </a:xfrm>
          <a:prstGeom prst="line">
            <a:avLst/>
          </a:prstGeom>
          <a:ln cap="flat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10" id="10"/>
          <p:cNvGrpSpPr/>
          <p:nvPr/>
        </p:nvGrpSpPr>
        <p:grpSpPr>
          <a:xfrm rot="0">
            <a:off x="7547722" y="1653944"/>
            <a:ext cx="722889" cy="722889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24"/>
                </a:lnSpc>
              </a:pPr>
              <a:r>
                <a:rPr lang="en-US" sz="2499" spc="234">
                  <a:solidFill>
                    <a:srgbClr val="FFFFFF"/>
                  </a:solidFill>
                  <a:latin typeface="Glacial Indifference Bold"/>
                </a:rPr>
                <a:t>1</a:t>
              </a:r>
            </a:p>
          </p:txBody>
        </p:sp>
      </p:grpSp>
      <p:sp>
        <p:nvSpPr>
          <p:cNvPr name="TextBox 13" id="13"/>
          <p:cNvSpPr txBox="true"/>
          <p:nvPr/>
        </p:nvSpPr>
        <p:spPr>
          <a:xfrm rot="0">
            <a:off x="8573802" y="1471708"/>
            <a:ext cx="9021238" cy="4923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047"/>
              </a:lnSpc>
            </a:pPr>
            <a:r>
              <a:rPr lang="en-US" sz="2791" spc="262">
                <a:solidFill>
                  <a:srgbClr val="000000"/>
                </a:solidFill>
                <a:latin typeface="Glacial Indifference"/>
              </a:rPr>
              <a:t>CONTROL DE ACCESO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8573802" y="2124002"/>
            <a:ext cx="7219279" cy="111180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25"/>
              </a:lnSpc>
            </a:pPr>
            <a:r>
              <a:rPr lang="en-US" sz="2233" spc="44">
                <a:solidFill>
                  <a:srgbClr val="000000"/>
                </a:solidFill>
                <a:latin typeface="Montserrat"/>
              </a:rPr>
              <a:t>Implementar medidas de seguridad para asegurar que solo usuarios autorizados </a:t>
            </a:r>
            <a:r>
              <a:rPr lang="en-US" sz="2233" spc="44">
                <a:solidFill>
                  <a:srgbClr val="000000"/>
                </a:solidFill>
                <a:latin typeface="Montserrat"/>
              </a:rPr>
              <a:t>puedan acceder al sistema.</a:t>
            </a:r>
          </a:p>
        </p:txBody>
      </p:sp>
      <p:grpSp>
        <p:nvGrpSpPr>
          <p:cNvPr name="Group 15" id="15"/>
          <p:cNvGrpSpPr/>
          <p:nvPr/>
        </p:nvGrpSpPr>
        <p:grpSpPr>
          <a:xfrm rot="0">
            <a:off x="7547722" y="3739350"/>
            <a:ext cx="722889" cy="722889"/>
            <a:chOff x="0" y="0"/>
            <a:chExt cx="812800" cy="8128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24"/>
                </a:lnSpc>
              </a:pPr>
              <a:r>
                <a:rPr lang="en-US" sz="2499" spc="234">
                  <a:solidFill>
                    <a:srgbClr val="FFFFFF"/>
                  </a:solidFill>
                  <a:latin typeface="Glacial Indifference Bold"/>
                </a:rPr>
                <a:t>2</a:t>
              </a:r>
            </a:p>
          </p:txBody>
        </p:sp>
      </p:grpSp>
      <p:sp>
        <p:nvSpPr>
          <p:cNvPr name="TextBox 18" id="18"/>
          <p:cNvSpPr txBox="true"/>
          <p:nvPr/>
        </p:nvSpPr>
        <p:spPr>
          <a:xfrm rot="0">
            <a:off x="8573802" y="3557114"/>
            <a:ext cx="9021238" cy="4923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047"/>
              </a:lnSpc>
            </a:pPr>
            <a:r>
              <a:rPr lang="en-US" sz="2791" spc="262">
                <a:solidFill>
                  <a:srgbClr val="000000"/>
                </a:solidFill>
                <a:latin typeface="Glacial Indifference"/>
              </a:rPr>
              <a:t>PROTECCION DE DATOS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8573802" y="4209408"/>
            <a:ext cx="7219279" cy="7403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25"/>
              </a:lnSpc>
            </a:pPr>
            <a:r>
              <a:rPr lang="en-US" sz="2233" spc="44">
                <a:solidFill>
                  <a:srgbClr val="000000"/>
                </a:solidFill>
                <a:latin typeface="Montserrat"/>
              </a:rPr>
              <a:t>Garantizar la confidencialidad y la integridad de los datos almacenados en </a:t>
            </a:r>
            <a:r>
              <a:rPr lang="en-US" sz="2233" spc="44">
                <a:solidFill>
                  <a:srgbClr val="000000"/>
                </a:solidFill>
                <a:latin typeface="Montserrat"/>
              </a:rPr>
              <a:t>el sistema.</a:t>
            </a:r>
          </a:p>
        </p:txBody>
      </p:sp>
      <p:grpSp>
        <p:nvGrpSpPr>
          <p:cNvPr name="Group 20" id="20"/>
          <p:cNvGrpSpPr/>
          <p:nvPr/>
        </p:nvGrpSpPr>
        <p:grpSpPr>
          <a:xfrm rot="0">
            <a:off x="7547722" y="5824756"/>
            <a:ext cx="722889" cy="722889"/>
            <a:chOff x="0" y="0"/>
            <a:chExt cx="812800" cy="8128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24"/>
                </a:lnSpc>
              </a:pPr>
              <a:r>
                <a:rPr lang="en-US" sz="2499" spc="234">
                  <a:solidFill>
                    <a:srgbClr val="FFFFFF"/>
                  </a:solidFill>
                  <a:latin typeface="Glacial Indifference Bold"/>
                </a:rPr>
                <a:t>3</a:t>
              </a:r>
            </a:p>
          </p:txBody>
        </p:sp>
      </p:grpSp>
      <p:sp>
        <p:nvSpPr>
          <p:cNvPr name="TextBox 23" id="23"/>
          <p:cNvSpPr txBox="true"/>
          <p:nvPr/>
        </p:nvSpPr>
        <p:spPr>
          <a:xfrm rot="0">
            <a:off x="8573802" y="5642520"/>
            <a:ext cx="9021238" cy="4923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047"/>
              </a:lnSpc>
            </a:pPr>
            <a:r>
              <a:rPr lang="en-US" sz="2791" spc="262">
                <a:solidFill>
                  <a:srgbClr val="000000"/>
                </a:solidFill>
                <a:latin typeface="Glacial Indifference"/>
              </a:rPr>
              <a:t>USABILIDAD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8573802" y="6294814"/>
            <a:ext cx="7219279" cy="111180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25"/>
              </a:lnSpc>
            </a:pPr>
            <a:r>
              <a:rPr lang="en-US" sz="2233" spc="44">
                <a:solidFill>
                  <a:srgbClr val="000000"/>
                </a:solidFill>
                <a:latin typeface="Montserrat"/>
              </a:rPr>
              <a:t>Diseñar una interfaz intuitiva y fácil de usar para minimizar el tiempo de formación </a:t>
            </a:r>
            <a:r>
              <a:rPr lang="en-US" sz="2233" spc="44">
                <a:solidFill>
                  <a:srgbClr val="000000"/>
                </a:solidFill>
                <a:latin typeface="Montserrat"/>
              </a:rPr>
              <a:t>necesario para los usuarios.</a:t>
            </a:r>
          </a:p>
        </p:txBody>
      </p:sp>
      <p:grpSp>
        <p:nvGrpSpPr>
          <p:cNvPr name="Group 25" id="25"/>
          <p:cNvGrpSpPr/>
          <p:nvPr/>
        </p:nvGrpSpPr>
        <p:grpSpPr>
          <a:xfrm rot="0">
            <a:off x="7547722" y="7910162"/>
            <a:ext cx="722889" cy="722889"/>
            <a:chOff x="0" y="0"/>
            <a:chExt cx="812800" cy="812800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24"/>
                </a:lnSpc>
              </a:pPr>
              <a:r>
                <a:rPr lang="en-US" sz="2499" spc="234">
                  <a:solidFill>
                    <a:srgbClr val="FFFFFF"/>
                  </a:solidFill>
                  <a:latin typeface="Glacial Indifference Bold"/>
                </a:rPr>
                <a:t>4</a:t>
              </a:r>
            </a:p>
          </p:txBody>
        </p:sp>
      </p:grpSp>
      <p:sp>
        <p:nvSpPr>
          <p:cNvPr name="TextBox 28" id="28"/>
          <p:cNvSpPr txBox="true"/>
          <p:nvPr/>
        </p:nvSpPr>
        <p:spPr>
          <a:xfrm rot="0">
            <a:off x="8573802" y="7727926"/>
            <a:ext cx="9021238" cy="4923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047"/>
              </a:lnSpc>
            </a:pPr>
            <a:r>
              <a:rPr lang="en-US" sz="2791" spc="262">
                <a:solidFill>
                  <a:srgbClr val="000000"/>
                </a:solidFill>
                <a:latin typeface="Glacial Indifference"/>
              </a:rPr>
              <a:t>TIEMPO DE RESPUESTA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8573802" y="8380220"/>
            <a:ext cx="7219279" cy="7403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25"/>
              </a:lnSpc>
            </a:pPr>
            <a:r>
              <a:rPr lang="en-US" sz="2233" spc="44">
                <a:solidFill>
                  <a:srgbClr val="000000"/>
                </a:solidFill>
                <a:latin typeface="Montserrat"/>
              </a:rPr>
              <a:t>Asegurar tiempos de respuesta rápidos para la carga y consulta de datos.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19607">
            <a:off x="-94" y="3323447"/>
            <a:ext cx="18288287" cy="0"/>
          </a:xfrm>
          <a:prstGeom prst="line">
            <a:avLst/>
          </a:prstGeom>
          <a:ln cap="flat" w="9525">
            <a:solidFill>
              <a:srgbClr val="A6A6A6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>
            <a:off x="-17" y="7002354"/>
            <a:ext cx="18287990" cy="104306"/>
          </a:xfrm>
          <a:prstGeom prst="line">
            <a:avLst/>
          </a:prstGeom>
          <a:ln cap="flat" w="9525">
            <a:solidFill>
              <a:srgbClr val="A6A6A6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4" id="4"/>
          <p:cNvSpPr/>
          <p:nvPr/>
        </p:nvSpPr>
        <p:spPr>
          <a:xfrm flipH="true" flipV="true">
            <a:off x="6092215" y="3328243"/>
            <a:ext cx="16171" cy="6958757"/>
          </a:xfrm>
          <a:prstGeom prst="line">
            <a:avLst/>
          </a:prstGeom>
          <a:ln cap="flat" w="9525">
            <a:solidFill>
              <a:srgbClr val="A6A6A6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5" id="5"/>
          <p:cNvSpPr/>
          <p:nvPr/>
        </p:nvSpPr>
        <p:spPr>
          <a:xfrm flipV="true">
            <a:off x="12179641" y="0"/>
            <a:ext cx="0" cy="10287000"/>
          </a:xfrm>
          <a:prstGeom prst="line">
            <a:avLst/>
          </a:prstGeom>
          <a:ln cap="flat" w="9525">
            <a:solidFill>
              <a:srgbClr val="A6A6A6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6" id="6"/>
          <p:cNvGrpSpPr/>
          <p:nvPr/>
        </p:nvGrpSpPr>
        <p:grpSpPr>
          <a:xfrm rot="0">
            <a:off x="27" y="696725"/>
            <a:ext cx="8060582" cy="2106503"/>
            <a:chOff x="0" y="0"/>
            <a:chExt cx="2122952" cy="554799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2122952" cy="554799"/>
            </a:xfrm>
            <a:custGeom>
              <a:avLst/>
              <a:gdLst/>
              <a:ahLst/>
              <a:cxnLst/>
              <a:rect r="r" b="b" t="t" l="l"/>
              <a:pathLst>
                <a:path h="554799" w="2122952">
                  <a:moveTo>
                    <a:pt x="1919752" y="0"/>
                  </a:moveTo>
                  <a:lnTo>
                    <a:pt x="0" y="0"/>
                  </a:lnTo>
                  <a:lnTo>
                    <a:pt x="0" y="554799"/>
                  </a:lnTo>
                  <a:lnTo>
                    <a:pt x="1919752" y="554799"/>
                  </a:lnTo>
                  <a:lnTo>
                    <a:pt x="2122952" y="277400"/>
                  </a:lnTo>
                  <a:lnTo>
                    <a:pt x="1919752" y="0"/>
                  </a:lnTo>
                  <a:close/>
                </a:path>
              </a:pathLst>
            </a:custGeom>
            <a:solidFill>
              <a:srgbClr val="D9D9D9">
                <a:alpha val="36863"/>
              </a:srgbClr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66675"/>
              <a:ext cx="2008652" cy="62147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just">
                <a:lnSpc>
                  <a:spcPts val="3624"/>
                </a:lnSpc>
              </a:pPr>
            </a:p>
          </p:txBody>
        </p:sp>
      </p:grpSp>
      <p:sp>
        <p:nvSpPr>
          <p:cNvPr name="TextBox 9" id="9"/>
          <p:cNvSpPr txBox="true"/>
          <p:nvPr/>
        </p:nvSpPr>
        <p:spPr>
          <a:xfrm rot="0">
            <a:off x="1028700" y="889678"/>
            <a:ext cx="13103867" cy="1174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200"/>
              </a:lnSpc>
            </a:pPr>
            <a:r>
              <a:rPr lang="en-US" sz="8000">
                <a:solidFill>
                  <a:srgbClr val="132232"/>
                </a:solidFill>
                <a:latin typeface="Oswald"/>
              </a:rPr>
              <a:t>ALCANCE</a:t>
            </a:r>
          </a:p>
        </p:txBody>
      </p:sp>
      <p:grpSp>
        <p:nvGrpSpPr>
          <p:cNvPr name="Group 10" id="10"/>
          <p:cNvGrpSpPr/>
          <p:nvPr/>
        </p:nvGrpSpPr>
        <p:grpSpPr>
          <a:xfrm rot="0">
            <a:off x="299707" y="7576292"/>
            <a:ext cx="5433013" cy="2856781"/>
            <a:chOff x="0" y="0"/>
            <a:chExt cx="7244018" cy="3809042"/>
          </a:xfrm>
        </p:grpSpPr>
        <p:sp>
          <p:nvSpPr>
            <p:cNvPr name="TextBox 11" id="11"/>
            <p:cNvSpPr txBox="true"/>
            <p:nvPr/>
          </p:nvSpPr>
          <p:spPr>
            <a:xfrm rot="0">
              <a:off x="0" y="19050"/>
              <a:ext cx="7244018" cy="280281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5510"/>
                </a:lnSpc>
              </a:pPr>
              <a:r>
                <a:rPr lang="en-US" sz="4791">
                  <a:solidFill>
                    <a:srgbClr val="000000"/>
                  </a:solidFill>
                  <a:latin typeface="Oswald"/>
                </a:rPr>
                <a:t>Seguimiento de Reparaciones y Estado de Equipos</a:t>
              </a:r>
            </a:p>
          </p:txBody>
        </p:sp>
        <p:sp>
          <p:nvSpPr>
            <p:cNvPr name="TextBox 12" id="12"/>
            <p:cNvSpPr txBox="true"/>
            <p:nvPr/>
          </p:nvSpPr>
          <p:spPr>
            <a:xfrm rot="0">
              <a:off x="0" y="2951703"/>
              <a:ext cx="6539398" cy="40011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2516"/>
                </a:lnSpc>
              </a:pPr>
            </a:p>
          </p:txBody>
        </p:sp>
        <p:sp>
          <p:nvSpPr>
            <p:cNvPr name="TextBox 13" id="13"/>
            <p:cNvSpPr txBox="true"/>
            <p:nvPr/>
          </p:nvSpPr>
          <p:spPr>
            <a:xfrm rot="0">
              <a:off x="0" y="3511597"/>
              <a:ext cx="7244018" cy="29744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1818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6408490" y="7923954"/>
            <a:ext cx="5433013" cy="2161456"/>
            <a:chOff x="0" y="0"/>
            <a:chExt cx="7244018" cy="2881942"/>
          </a:xfrm>
        </p:grpSpPr>
        <p:sp>
          <p:nvSpPr>
            <p:cNvPr name="TextBox 15" id="15"/>
            <p:cNvSpPr txBox="true"/>
            <p:nvPr/>
          </p:nvSpPr>
          <p:spPr>
            <a:xfrm rot="0">
              <a:off x="0" y="19050"/>
              <a:ext cx="7244018" cy="187571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5510"/>
                </a:lnSpc>
              </a:pPr>
              <a:r>
                <a:rPr lang="en-US" sz="4791">
                  <a:solidFill>
                    <a:srgbClr val="000000"/>
                  </a:solidFill>
                  <a:latin typeface="Oswald"/>
                </a:rPr>
                <a:t>Almacenamiento y Gestión de Datos</a:t>
              </a:r>
            </a:p>
          </p:txBody>
        </p:sp>
        <p:sp>
          <p:nvSpPr>
            <p:cNvPr name="TextBox 16" id="16"/>
            <p:cNvSpPr txBox="true"/>
            <p:nvPr/>
          </p:nvSpPr>
          <p:spPr>
            <a:xfrm rot="0">
              <a:off x="0" y="2024603"/>
              <a:ext cx="6539398" cy="40011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2516"/>
                </a:lnSpc>
              </a:pPr>
            </a:p>
          </p:txBody>
        </p:sp>
        <p:sp>
          <p:nvSpPr>
            <p:cNvPr name="TextBox 17" id="17"/>
            <p:cNvSpPr txBox="true"/>
            <p:nvPr/>
          </p:nvSpPr>
          <p:spPr>
            <a:xfrm rot="0">
              <a:off x="0" y="2584497"/>
              <a:ext cx="7244018" cy="29744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1818"/>
                </a:lnSpc>
              </a:pPr>
            </a:p>
          </p:txBody>
        </p:sp>
      </p:grpSp>
      <p:grpSp>
        <p:nvGrpSpPr>
          <p:cNvPr name="Group 18" id="18"/>
          <p:cNvGrpSpPr/>
          <p:nvPr/>
        </p:nvGrpSpPr>
        <p:grpSpPr>
          <a:xfrm rot="0">
            <a:off x="12153455" y="260811"/>
            <a:ext cx="722889" cy="722889"/>
            <a:chOff x="0" y="0"/>
            <a:chExt cx="812800" cy="8128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</p:spPr>
        </p:sp>
        <p:sp>
          <p:nvSpPr>
            <p:cNvPr name="TextBox 20" id="20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24"/>
                </a:lnSpc>
              </a:pPr>
              <a:r>
                <a:rPr lang="en-US" sz="2499" spc="234">
                  <a:solidFill>
                    <a:srgbClr val="FFFFFF"/>
                  </a:solidFill>
                  <a:latin typeface="Glacial Indifference Bold"/>
                </a:rPr>
                <a:t>1</a:t>
              </a:r>
            </a:p>
          </p:txBody>
        </p:sp>
      </p:grpSp>
      <p:grpSp>
        <p:nvGrpSpPr>
          <p:cNvPr name="Group 21" id="21"/>
          <p:cNvGrpSpPr/>
          <p:nvPr/>
        </p:nvGrpSpPr>
        <p:grpSpPr>
          <a:xfrm rot="0">
            <a:off x="-17" y="7235247"/>
            <a:ext cx="722889" cy="722889"/>
            <a:chOff x="0" y="0"/>
            <a:chExt cx="812800" cy="812800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</p:spPr>
        </p:sp>
        <p:sp>
          <p:nvSpPr>
            <p:cNvPr name="TextBox 23" id="23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24"/>
                </a:lnSpc>
              </a:pPr>
              <a:r>
                <a:rPr lang="en-US" sz="2499" spc="234">
                  <a:solidFill>
                    <a:srgbClr val="FFFFFF"/>
                  </a:solidFill>
                  <a:latin typeface="Glacial Indifference Bold"/>
                </a:rPr>
                <a:t>5</a:t>
              </a:r>
            </a:p>
          </p:txBody>
        </p:sp>
      </p:grpSp>
      <p:grpSp>
        <p:nvGrpSpPr>
          <p:cNvPr name="Group 24" id="24"/>
          <p:cNvGrpSpPr/>
          <p:nvPr/>
        </p:nvGrpSpPr>
        <p:grpSpPr>
          <a:xfrm rot="0">
            <a:off x="6047045" y="7235247"/>
            <a:ext cx="722889" cy="722889"/>
            <a:chOff x="0" y="0"/>
            <a:chExt cx="812800" cy="812800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</p:spPr>
        </p:sp>
        <p:sp>
          <p:nvSpPr>
            <p:cNvPr name="TextBox 26" id="26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24"/>
                </a:lnSpc>
              </a:pPr>
              <a:r>
                <a:rPr lang="en-US" sz="2499" spc="234">
                  <a:solidFill>
                    <a:srgbClr val="FFFFFF"/>
                  </a:solidFill>
                  <a:latin typeface="Glacial Indifference Bold"/>
                </a:rPr>
                <a:t>6</a:t>
              </a:r>
            </a:p>
          </p:txBody>
        </p:sp>
      </p:grpSp>
      <p:grpSp>
        <p:nvGrpSpPr>
          <p:cNvPr name="Group 27" id="27"/>
          <p:cNvGrpSpPr/>
          <p:nvPr/>
        </p:nvGrpSpPr>
        <p:grpSpPr>
          <a:xfrm rot="0">
            <a:off x="12153455" y="7235247"/>
            <a:ext cx="722889" cy="722889"/>
            <a:chOff x="0" y="0"/>
            <a:chExt cx="812800" cy="812800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</p:spPr>
        </p:sp>
        <p:sp>
          <p:nvSpPr>
            <p:cNvPr name="TextBox 29" id="29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24"/>
                </a:lnSpc>
              </a:pPr>
              <a:r>
                <a:rPr lang="en-US" sz="2499" spc="234">
                  <a:solidFill>
                    <a:srgbClr val="FFFFFF"/>
                  </a:solidFill>
                  <a:latin typeface="Glacial Indifference Bold"/>
                </a:rPr>
                <a:t>7</a:t>
              </a:r>
            </a:p>
          </p:txBody>
        </p:sp>
      </p:grpSp>
      <p:grpSp>
        <p:nvGrpSpPr>
          <p:cNvPr name="Group 30" id="30"/>
          <p:cNvGrpSpPr/>
          <p:nvPr/>
        </p:nvGrpSpPr>
        <p:grpSpPr>
          <a:xfrm rot="0">
            <a:off x="12153455" y="3572759"/>
            <a:ext cx="722889" cy="722889"/>
            <a:chOff x="0" y="0"/>
            <a:chExt cx="812800" cy="81280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</p:spPr>
        </p:sp>
        <p:sp>
          <p:nvSpPr>
            <p:cNvPr name="TextBox 32" id="32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24"/>
                </a:lnSpc>
              </a:pPr>
              <a:r>
                <a:rPr lang="en-US" sz="2499" spc="234">
                  <a:solidFill>
                    <a:srgbClr val="FFFFFF"/>
                  </a:solidFill>
                  <a:latin typeface="Glacial Indifference Bold"/>
                </a:rPr>
                <a:t>4</a:t>
              </a:r>
            </a:p>
          </p:txBody>
        </p:sp>
      </p:grpSp>
      <p:grpSp>
        <p:nvGrpSpPr>
          <p:cNvPr name="Group 33" id="33"/>
          <p:cNvGrpSpPr/>
          <p:nvPr/>
        </p:nvGrpSpPr>
        <p:grpSpPr>
          <a:xfrm rot="0">
            <a:off x="6229633" y="3572759"/>
            <a:ext cx="722889" cy="722889"/>
            <a:chOff x="0" y="0"/>
            <a:chExt cx="812800" cy="812800"/>
          </a:xfrm>
        </p:grpSpPr>
        <p:sp>
          <p:nvSpPr>
            <p:cNvPr name="Freeform 34" id="3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</p:spPr>
        </p:sp>
        <p:sp>
          <p:nvSpPr>
            <p:cNvPr name="TextBox 35" id="35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24"/>
                </a:lnSpc>
              </a:pPr>
              <a:r>
                <a:rPr lang="en-US" sz="2499" spc="234">
                  <a:solidFill>
                    <a:srgbClr val="FFFFFF"/>
                  </a:solidFill>
                  <a:latin typeface="Glacial Indifference Bold"/>
                </a:rPr>
                <a:t>3</a:t>
              </a:r>
            </a:p>
          </p:txBody>
        </p:sp>
      </p:grpSp>
      <p:grpSp>
        <p:nvGrpSpPr>
          <p:cNvPr name="Group 36" id="36"/>
          <p:cNvGrpSpPr/>
          <p:nvPr/>
        </p:nvGrpSpPr>
        <p:grpSpPr>
          <a:xfrm rot="0">
            <a:off x="-17" y="3572759"/>
            <a:ext cx="722889" cy="722889"/>
            <a:chOff x="0" y="0"/>
            <a:chExt cx="812800" cy="812800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</p:spPr>
        </p:sp>
        <p:sp>
          <p:nvSpPr>
            <p:cNvPr name="TextBox 38" id="38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24"/>
                </a:lnSpc>
              </a:pPr>
              <a:r>
                <a:rPr lang="en-US" sz="2499" spc="234">
                  <a:solidFill>
                    <a:srgbClr val="FFFFFF"/>
                  </a:solidFill>
                  <a:latin typeface="Glacial Indifference Bold"/>
                </a:rPr>
                <a:t>2</a:t>
              </a:r>
            </a:p>
          </p:txBody>
        </p:sp>
      </p:grpSp>
      <p:sp>
        <p:nvSpPr>
          <p:cNvPr name="Freeform 39" id="39"/>
          <p:cNvSpPr/>
          <p:nvPr/>
        </p:nvSpPr>
        <p:spPr>
          <a:xfrm flipH="false" flipV="false" rot="779835">
            <a:off x="4835098" y="1132194"/>
            <a:ext cx="897623" cy="932234"/>
          </a:xfrm>
          <a:custGeom>
            <a:avLst/>
            <a:gdLst/>
            <a:ahLst/>
            <a:cxnLst/>
            <a:rect r="r" b="b" t="t" l="l"/>
            <a:pathLst>
              <a:path h="932234" w="897623">
                <a:moveTo>
                  <a:pt x="0" y="0"/>
                </a:moveTo>
                <a:lnTo>
                  <a:pt x="897622" y="0"/>
                </a:lnTo>
                <a:lnTo>
                  <a:pt x="897622" y="932234"/>
                </a:lnTo>
                <a:lnTo>
                  <a:pt x="0" y="93223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0" id="40"/>
          <p:cNvGrpSpPr/>
          <p:nvPr/>
        </p:nvGrpSpPr>
        <p:grpSpPr>
          <a:xfrm rot="0">
            <a:off x="299707" y="4565892"/>
            <a:ext cx="5433013" cy="2161456"/>
            <a:chOff x="0" y="0"/>
            <a:chExt cx="7244018" cy="2881942"/>
          </a:xfrm>
        </p:grpSpPr>
        <p:sp>
          <p:nvSpPr>
            <p:cNvPr name="TextBox 41" id="41"/>
            <p:cNvSpPr txBox="true"/>
            <p:nvPr/>
          </p:nvSpPr>
          <p:spPr>
            <a:xfrm rot="0">
              <a:off x="0" y="19050"/>
              <a:ext cx="7244018" cy="187571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5510"/>
                </a:lnSpc>
              </a:pPr>
              <a:r>
                <a:rPr lang="en-US" sz="4791">
                  <a:solidFill>
                    <a:srgbClr val="000000"/>
                  </a:solidFill>
                  <a:latin typeface="Oswald"/>
                </a:rPr>
                <a:t>Registro y carga de datos</a:t>
              </a:r>
            </a:p>
          </p:txBody>
        </p:sp>
        <p:sp>
          <p:nvSpPr>
            <p:cNvPr name="TextBox 42" id="42"/>
            <p:cNvSpPr txBox="true"/>
            <p:nvPr/>
          </p:nvSpPr>
          <p:spPr>
            <a:xfrm rot="0">
              <a:off x="0" y="2024603"/>
              <a:ext cx="6539398" cy="40011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2516"/>
                </a:lnSpc>
              </a:pPr>
            </a:p>
          </p:txBody>
        </p:sp>
        <p:sp>
          <p:nvSpPr>
            <p:cNvPr name="TextBox 43" id="43"/>
            <p:cNvSpPr txBox="true"/>
            <p:nvPr/>
          </p:nvSpPr>
          <p:spPr>
            <a:xfrm rot="0">
              <a:off x="0" y="2584497"/>
              <a:ext cx="7244018" cy="29744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1818"/>
                </a:lnSpc>
              </a:pPr>
            </a:p>
          </p:txBody>
        </p:sp>
      </p:grpSp>
      <p:grpSp>
        <p:nvGrpSpPr>
          <p:cNvPr name="Group 44" id="44"/>
          <p:cNvGrpSpPr/>
          <p:nvPr/>
        </p:nvGrpSpPr>
        <p:grpSpPr>
          <a:xfrm rot="0">
            <a:off x="12514900" y="983700"/>
            <a:ext cx="5433013" cy="2161456"/>
            <a:chOff x="0" y="0"/>
            <a:chExt cx="7244018" cy="2881942"/>
          </a:xfrm>
        </p:grpSpPr>
        <p:sp>
          <p:nvSpPr>
            <p:cNvPr name="TextBox 45" id="45"/>
            <p:cNvSpPr txBox="true"/>
            <p:nvPr/>
          </p:nvSpPr>
          <p:spPr>
            <a:xfrm rot="0">
              <a:off x="0" y="19050"/>
              <a:ext cx="7244018" cy="187571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5510"/>
                </a:lnSpc>
              </a:pPr>
              <a:r>
                <a:rPr lang="en-US" sz="4791">
                  <a:solidFill>
                    <a:srgbClr val="000000"/>
                  </a:solidFill>
                  <a:latin typeface="Oswald"/>
                </a:rPr>
                <a:t>Gestion de usuarios y permisos</a:t>
              </a:r>
            </a:p>
          </p:txBody>
        </p:sp>
        <p:sp>
          <p:nvSpPr>
            <p:cNvPr name="TextBox 46" id="46"/>
            <p:cNvSpPr txBox="true"/>
            <p:nvPr/>
          </p:nvSpPr>
          <p:spPr>
            <a:xfrm rot="0">
              <a:off x="0" y="2024603"/>
              <a:ext cx="6539398" cy="40011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2516"/>
                </a:lnSpc>
              </a:pPr>
            </a:p>
          </p:txBody>
        </p:sp>
        <p:sp>
          <p:nvSpPr>
            <p:cNvPr name="TextBox 47" id="47"/>
            <p:cNvSpPr txBox="true"/>
            <p:nvPr/>
          </p:nvSpPr>
          <p:spPr>
            <a:xfrm rot="0">
              <a:off x="0" y="2584497"/>
              <a:ext cx="7244018" cy="29744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1818"/>
                </a:lnSpc>
              </a:pPr>
            </a:p>
          </p:txBody>
        </p:sp>
      </p:grpSp>
      <p:grpSp>
        <p:nvGrpSpPr>
          <p:cNvPr name="Group 48" id="48"/>
          <p:cNvGrpSpPr/>
          <p:nvPr/>
        </p:nvGrpSpPr>
        <p:grpSpPr>
          <a:xfrm rot="0">
            <a:off x="6408490" y="4337057"/>
            <a:ext cx="5433013" cy="2856781"/>
            <a:chOff x="0" y="0"/>
            <a:chExt cx="7244018" cy="3809042"/>
          </a:xfrm>
        </p:grpSpPr>
        <p:sp>
          <p:nvSpPr>
            <p:cNvPr name="TextBox 49" id="49"/>
            <p:cNvSpPr txBox="true"/>
            <p:nvPr/>
          </p:nvSpPr>
          <p:spPr>
            <a:xfrm rot="0">
              <a:off x="0" y="19050"/>
              <a:ext cx="7244018" cy="280281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5510"/>
                </a:lnSpc>
              </a:pPr>
              <a:r>
                <a:rPr lang="en-US" sz="4791">
                  <a:solidFill>
                    <a:srgbClr val="000000"/>
                  </a:solidFill>
                  <a:latin typeface="Oswald"/>
                </a:rPr>
                <a:t>Procedimientos de Medición y Notificación de Anomalías</a:t>
              </a:r>
            </a:p>
          </p:txBody>
        </p:sp>
        <p:sp>
          <p:nvSpPr>
            <p:cNvPr name="TextBox 50" id="50"/>
            <p:cNvSpPr txBox="true"/>
            <p:nvPr/>
          </p:nvSpPr>
          <p:spPr>
            <a:xfrm rot="0">
              <a:off x="0" y="2951703"/>
              <a:ext cx="6539398" cy="40011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2516"/>
                </a:lnSpc>
              </a:pPr>
            </a:p>
          </p:txBody>
        </p:sp>
        <p:sp>
          <p:nvSpPr>
            <p:cNvPr name="TextBox 51" id="51"/>
            <p:cNvSpPr txBox="true"/>
            <p:nvPr/>
          </p:nvSpPr>
          <p:spPr>
            <a:xfrm rot="0">
              <a:off x="0" y="3511597"/>
              <a:ext cx="7244018" cy="29744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1818"/>
                </a:lnSpc>
              </a:pPr>
            </a:p>
          </p:txBody>
        </p:sp>
      </p:grpSp>
      <p:grpSp>
        <p:nvGrpSpPr>
          <p:cNvPr name="Group 52" id="52"/>
          <p:cNvGrpSpPr/>
          <p:nvPr/>
        </p:nvGrpSpPr>
        <p:grpSpPr>
          <a:xfrm rot="0">
            <a:off x="12479678" y="4486148"/>
            <a:ext cx="5701597" cy="2161866"/>
            <a:chOff x="0" y="0"/>
            <a:chExt cx="7602130" cy="2882488"/>
          </a:xfrm>
        </p:grpSpPr>
        <p:sp>
          <p:nvSpPr>
            <p:cNvPr name="TextBox 53" id="53"/>
            <p:cNvSpPr txBox="true"/>
            <p:nvPr/>
          </p:nvSpPr>
          <p:spPr>
            <a:xfrm rot="0">
              <a:off x="0" y="19050"/>
              <a:ext cx="7602130" cy="187571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5510"/>
                </a:lnSpc>
              </a:pPr>
              <a:r>
                <a:rPr lang="en-US" sz="4791">
                  <a:solidFill>
                    <a:srgbClr val="000000"/>
                  </a:solidFill>
                  <a:latin typeface="Oswald"/>
                </a:rPr>
                <a:t>Seguridad y Control de Acceso</a:t>
              </a:r>
            </a:p>
          </p:txBody>
        </p:sp>
        <p:sp>
          <p:nvSpPr>
            <p:cNvPr name="TextBox 54" id="54"/>
            <p:cNvSpPr txBox="true"/>
            <p:nvPr/>
          </p:nvSpPr>
          <p:spPr>
            <a:xfrm rot="0">
              <a:off x="0" y="2024603"/>
              <a:ext cx="6862677" cy="40011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2516"/>
                </a:lnSpc>
              </a:pPr>
            </a:p>
          </p:txBody>
        </p:sp>
        <p:sp>
          <p:nvSpPr>
            <p:cNvPr name="TextBox 55" id="55"/>
            <p:cNvSpPr txBox="true"/>
            <p:nvPr/>
          </p:nvSpPr>
          <p:spPr>
            <a:xfrm rot="0">
              <a:off x="0" y="2584497"/>
              <a:ext cx="7602130" cy="29799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1818"/>
                </a:lnSpc>
              </a:pPr>
            </a:p>
          </p:txBody>
        </p:sp>
      </p:grpSp>
      <p:grpSp>
        <p:nvGrpSpPr>
          <p:cNvPr name="Group 56" id="56"/>
          <p:cNvGrpSpPr/>
          <p:nvPr/>
        </p:nvGrpSpPr>
        <p:grpSpPr>
          <a:xfrm rot="0">
            <a:off x="12613970" y="7958136"/>
            <a:ext cx="5433013" cy="2161456"/>
            <a:chOff x="0" y="0"/>
            <a:chExt cx="7244018" cy="2881942"/>
          </a:xfrm>
        </p:grpSpPr>
        <p:sp>
          <p:nvSpPr>
            <p:cNvPr name="TextBox 57" id="57"/>
            <p:cNvSpPr txBox="true"/>
            <p:nvPr/>
          </p:nvSpPr>
          <p:spPr>
            <a:xfrm rot="0">
              <a:off x="0" y="19050"/>
              <a:ext cx="7244018" cy="187571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5510"/>
                </a:lnSpc>
              </a:pPr>
              <a:r>
                <a:rPr lang="en-US" sz="4791">
                  <a:solidFill>
                    <a:srgbClr val="000000"/>
                  </a:solidFill>
                  <a:latin typeface="Oswald"/>
                </a:rPr>
                <a:t>Reportes y Análisis de Datos</a:t>
              </a:r>
            </a:p>
          </p:txBody>
        </p:sp>
        <p:sp>
          <p:nvSpPr>
            <p:cNvPr name="TextBox 58" id="58"/>
            <p:cNvSpPr txBox="true"/>
            <p:nvPr/>
          </p:nvSpPr>
          <p:spPr>
            <a:xfrm rot="0">
              <a:off x="0" y="2024603"/>
              <a:ext cx="6539398" cy="40011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2516"/>
                </a:lnSpc>
              </a:pPr>
            </a:p>
          </p:txBody>
        </p:sp>
        <p:sp>
          <p:nvSpPr>
            <p:cNvPr name="TextBox 59" id="59"/>
            <p:cNvSpPr txBox="true"/>
            <p:nvPr/>
          </p:nvSpPr>
          <p:spPr>
            <a:xfrm rot="0">
              <a:off x="0" y="2584497"/>
              <a:ext cx="7244018" cy="29744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1818"/>
                </a:lnSpc>
              </a:pPr>
            </a:p>
          </p:txBody>
        </p:sp>
      </p:grp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>
  <p:cSld>
    <p:bg>
      <p:bgPr>
        <a:solidFill>
          <a:srgbClr val="13223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V="true">
            <a:off x="6471625" y="0"/>
            <a:ext cx="0" cy="7560347"/>
          </a:xfrm>
          <a:prstGeom prst="line">
            <a:avLst/>
          </a:prstGeom>
          <a:ln cap="flat" w="952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" id="3"/>
          <p:cNvGrpSpPr/>
          <p:nvPr/>
        </p:nvGrpSpPr>
        <p:grpSpPr>
          <a:xfrm rot="0">
            <a:off x="6334823" y="2164509"/>
            <a:ext cx="264078" cy="264078"/>
            <a:chOff x="0" y="0"/>
            <a:chExt cx="812800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24"/>
                </a:lnSpc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392442" y="2514479"/>
            <a:ext cx="5199431" cy="34988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200"/>
              </a:lnSpc>
            </a:pPr>
            <a:r>
              <a:rPr lang="en-US" sz="8000">
                <a:solidFill>
                  <a:srgbClr val="FFFFFF"/>
                </a:solidFill>
                <a:latin typeface="Oswald"/>
              </a:rPr>
              <a:t>ESTRUCTURA DE DESGLOSE DEL TRABAJO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6824213" y="2097778"/>
            <a:ext cx="7929515" cy="444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24"/>
              </a:lnSpc>
            </a:pPr>
            <a:r>
              <a:rPr lang="en-US" sz="2499" spc="234">
                <a:solidFill>
                  <a:srgbClr val="FFFFFF"/>
                </a:solidFill>
                <a:latin typeface="Glacial Indifference"/>
              </a:rPr>
              <a:t>ANALISIS Y DISEÑO  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7339370" y="2675920"/>
            <a:ext cx="6192954" cy="3149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620"/>
              </a:lnSpc>
            </a:pPr>
            <a:r>
              <a:rPr lang="en-US" sz="2000" spc="40">
                <a:solidFill>
                  <a:srgbClr val="FFFFFF"/>
                </a:solidFill>
                <a:latin typeface="Montserrat"/>
              </a:rPr>
              <a:t>Recolección de datos y diseño de la interfaz.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6824213" y="3380718"/>
            <a:ext cx="7929515" cy="444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24"/>
              </a:lnSpc>
            </a:pPr>
            <a:r>
              <a:rPr lang="en-US" sz="2499" spc="234">
                <a:solidFill>
                  <a:srgbClr val="FFFFFF"/>
                </a:solidFill>
                <a:latin typeface="Glacial Indifference"/>
              </a:rPr>
              <a:t>DESARROLLO DEL SISTEMA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7339370" y="3958860"/>
            <a:ext cx="7227873" cy="3149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620"/>
              </a:lnSpc>
            </a:pPr>
            <a:r>
              <a:rPr lang="en-US" sz="2000" spc="40">
                <a:solidFill>
                  <a:srgbClr val="FFFFFF"/>
                </a:solidFill>
                <a:latin typeface="Montserrat"/>
              </a:rPr>
              <a:t>Obtener un código que funcione y cumpla las pautas.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6824213" y="4663658"/>
            <a:ext cx="7929515" cy="444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24"/>
              </a:lnSpc>
            </a:pPr>
            <a:r>
              <a:rPr lang="en-US" sz="2499" spc="234">
                <a:solidFill>
                  <a:srgbClr val="FFFFFF"/>
                </a:solidFill>
                <a:latin typeface="Glacial Indifference"/>
              </a:rPr>
              <a:t>PRUEBAS Y AJUSTES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7339370" y="5241800"/>
            <a:ext cx="5613399" cy="3149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620"/>
              </a:lnSpc>
            </a:pPr>
            <a:r>
              <a:rPr lang="en-US" sz="2000" spc="40">
                <a:solidFill>
                  <a:srgbClr val="FFFFFF"/>
                </a:solidFill>
                <a:latin typeface="Montserrat"/>
              </a:rPr>
              <a:t>Pruebas para la aceptacion del sistema.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6824213" y="5946598"/>
            <a:ext cx="7929515" cy="444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24"/>
              </a:lnSpc>
            </a:pPr>
            <a:r>
              <a:rPr lang="en-US" sz="2499" spc="234">
                <a:solidFill>
                  <a:srgbClr val="FFFFFF"/>
                </a:solidFill>
                <a:latin typeface="Glacial Indifference"/>
              </a:rPr>
              <a:t>IMPLEMENTACION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7339370" y="6524740"/>
            <a:ext cx="5199431" cy="3149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620"/>
              </a:lnSpc>
            </a:pPr>
            <a:r>
              <a:rPr lang="en-US" sz="2000" spc="40">
                <a:solidFill>
                  <a:srgbClr val="FFFFFF"/>
                </a:solidFill>
                <a:latin typeface="Montserrat"/>
              </a:rPr>
              <a:t>Despliegue del sistema en la planta.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6824213" y="7229538"/>
            <a:ext cx="7929515" cy="444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24"/>
              </a:lnSpc>
            </a:pPr>
            <a:r>
              <a:rPr lang="en-US" sz="2499" spc="234">
                <a:solidFill>
                  <a:srgbClr val="FFFFFF"/>
                </a:solidFill>
                <a:latin typeface="Glacial Indifference"/>
              </a:rPr>
              <a:t>CIERRE DEL PROYECTO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7339370" y="7807680"/>
            <a:ext cx="5199431" cy="3149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620"/>
              </a:lnSpc>
            </a:pPr>
            <a:r>
              <a:rPr lang="en-US" sz="2000" spc="40">
                <a:solidFill>
                  <a:srgbClr val="FFFFFF"/>
                </a:solidFill>
                <a:latin typeface="Montserrat"/>
              </a:rPr>
              <a:t>Revision final y cierre.</a:t>
            </a:r>
          </a:p>
        </p:txBody>
      </p:sp>
      <p:grpSp>
        <p:nvGrpSpPr>
          <p:cNvPr name="Group 17" id="17"/>
          <p:cNvGrpSpPr/>
          <p:nvPr/>
        </p:nvGrpSpPr>
        <p:grpSpPr>
          <a:xfrm rot="0">
            <a:off x="6334823" y="3447449"/>
            <a:ext cx="264078" cy="264078"/>
            <a:chOff x="0" y="0"/>
            <a:chExt cx="812800" cy="81280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24"/>
                </a:lnSpc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6344348" y="4730389"/>
            <a:ext cx="264078" cy="264078"/>
            <a:chOff x="0" y="0"/>
            <a:chExt cx="812800" cy="8128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24"/>
                </a:lnSpc>
              </a:pPr>
            </a:p>
          </p:txBody>
        </p:sp>
      </p:grpSp>
      <p:grpSp>
        <p:nvGrpSpPr>
          <p:cNvPr name="Group 23" id="23"/>
          <p:cNvGrpSpPr/>
          <p:nvPr/>
        </p:nvGrpSpPr>
        <p:grpSpPr>
          <a:xfrm rot="0">
            <a:off x="6334823" y="6013329"/>
            <a:ext cx="264078" cy="264078"/>
            <a:chOff x="0" y="0"/>
            <a:chExt cx="812800" cy="812800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5" id="25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24"/>
                </a:lnSpc>
              </a:pPr>
            </a:p>
          </p:txBody>
        </p:sp>
      </p:grpSp>
      <p:grpSp>
        <p:nvGrpSpPr>
          <p:cNvPr name="Group 26" id="26"/>
          <p:cNvGrpSpPr/>
          <p:nvPr/>
        </p:nvGrpSpPr>
        <p:grpSpPr>
          <a:xfrm rot="0">
            <a:off x="6339586" y="7296269"/>
            <a:ext cx="264078" cy="264078"/>
            <a:chOff x="0" y="0"/>
            <a:chExt cx="812800" cy="81280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8" id="28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24"/>
                </a:lnSpc>
              </a:pPr>
            </a:p>
          </p:txBody>
        </p:sp>
      </p:grpSp>
      <p:grpSp>
        <p:nvGrpSpPr>
          <p:cNvPr name="Group 29" id="29"/>
          <p:cNvGrpSpPr/>
          <p:nvPr/>
        </p:nvGrpSpPr>
        <p:grpSpPr>
          <a:xfrm rot="0">
            <a:off x="6334823" y="881087"/>
            <a:ext cx="264078" cy="264078"/>
            <a:chOff x="0" y="0"/>
            <a:chExt cx="812800" cy="812800"/>
          </a:xfrm>
        </p:grpSpPr>
        <p:sp>
          <p:nvSpPr>
            <p:cNvPr name="Freeform 30" id="3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1" id="31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24"/>
                </a:lnSpc>
              </a:pPr>
            </a:p>
          </p:txBody>
        </p:sp>
      </p:grpSp>
      <p:sp>
        <p:nvSpPr>
          <p:cNvPr name="TextBox 32" id="32"/>
          <p:cNvSpPr txBox="true"/>
          <p:nvPr/>
        </p:nvSpPr>
        <p:spPr>
          <a:xfrm rot="0">
            <a:off x="6824213" y="814357"/>
            <a:ext cx="7929515" cy="444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24"/>
              </a:lnSpc>
            </a:pPr>
            <a:r>
              <a:rPr lang="en-US" sz="2499" spc="234">
                <a:solidFill>
                  <a:srgbClr val="FFFFFF"/>
                </a:solidFill>
                <a:latin typeface="Glacial Indifference"/>
              </a:rPr>
              <a:t>INICIO DEL PROYECTO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7339370" y="1392498"/>
            <a:ext cx="5199431" cy="3149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620"/>
              </a:lnSpc>
            </a:pPr>
            <a:r>
              <a:rPr lang="en-US" sz="2000" spc="40">
                <a:solidFill>
                  <a:srgbClr val="FFFFFF"/>
                </a:solidFill>
                <a:latin typeface="Montserrat"/>
              </a:rPr>
              <a:t>Definicion del proyecto.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>
  <p:cSld>
    <p:bg>
      <p:bgPr>
        <a:solidFill>
          <a:srgbClr val="13223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4940584" y="6465400"/>
            <a:ext cx="13347416" cy="0"/>
          </a:xfrm>
          <a:prstGeom prst="line">
            <a:avLst/>
          </a:prstGeom>
          <a:ln cap="flat" w="28575">
            <a:solidFill>
              <a:srgbClr val="FFFFFF"/>
            </a:solidFill>
            <a:prstDash val="solid"/>
            <a:headEnd type="oval" len="lg" w="lg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 rot="0">
            <a:off x="0" y="3285380"/>
            <a:ext cx="13347416" cy="0"/>
          </a:xfrm>
          <a:prstGeom prst="line">
            <a:avLst/>
          </a:prstGeom>
          <a:ln cap="flat" w="28575">
            <a:solidFill>
              <a:srgbClr val="FFFFFF"/>
            </a:solidFill>
            <a:prstDash val="solid"/>
            <a:headEnd type="none" len="sm" w="sm"/>
            <a:tailEnd type="oval" len="lg" w="lg"/>
          </a:ln>
        </p:spPr>
      </p:sp>
      <p:sp>
        <p:nvSpPr>
          <p:cNvPr name="TextBox 4" id="4"/>
          <p:cNvSpPr txBox="true"/>
          <p:nvPr/>
        </p:nvSpPr>
        <p:spPr>
          <a:xfrm rot="0">
            <a:off x="2625417" y="4223785"/>
            <a:ext cx="12318716" cy="1174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200"/>
              </a:lnSpc>
            </a:pPr>
            <a:r>
              <a:rPr lang="en-US" sz="8000" spc="344">
                <a:solidFill>
                  <a:srgbClr val="FFFFFF"/>
                </a:solidFill>
                <a:latin typeface="Oswald"/>
              </a:rPr>
              <a:t>MUCHAS GRACIAS!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2625417" y="5487651"/>
            <a:ext cx="11526199" cy="6136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977"/>
              </a:lnSpc>
            </a:pPr>
            <a:r>
              <a:rPr lang="en-US" sz="3799" spc="75">
                <a:solidFill>
                  <a:srgbClr val="FFFFFF"/>
                </a:solidFill>
                <a:latin typeface="Montserrat"/>
              </a:rPr>
              <a:t>¿CONSULTAS?</a:t>
            </a:r>
          </a:p>
        </p:txBody>
      </p:sp>
      <p:sp>
        <p:nvSpPr>
          <p:cNvPr name="AutoShape 6" id="6"/>
          <p:cNvSpPr/>
          <p:nvPr/>
        </p:nvSpPr>
        <p:spPr>
          <a:xfrm rot="0">
            <a:off x="1952130" y="5124450"/>
            <a:ext cx="439149" cy="0"/>
          </a:xfrm>
          <a:prstGeom prst="line">
            <a:avLst/>
          </a:prstGeom>
          <a:ln cap="flat" w="1905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3223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V="true">
            <a:off x="6466862" y="0"/>
            <a:ext cx="4762" cy="6135585"/>
          </a:xfrm>
          <a:prstGeom prst="line">
            <a:avLst/>
          </a:prstGeom>
          <a:ln cap="flat" w="952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" id="3"/>
          <p:cNvGrpSpPr/>
          <p:nvPr/>
        </p:nvGrpSpPr>
        <p:grpSpPr>
          <a:xfrm rot="0">
            <a:off x="6334823" y="2164509"/>
            <a:ext cx="264078" cy="264078"/>
            <a:chOff x="0" y="0"/>
            <a:chExt cx="812800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24"/>
                </a:lnSpc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6334823" y="4068401"/>
            <a:ext cx="264078" cy="264078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24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6344348" y="5972293"/>
            <a:ext cx="264078" cy="264078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24"/>
                </a:lnSpc>
              </a:pPr>
            </a:p>
          </p:txBody>
        </p:sp>
      </p:grpSp>
      <p:sp>
        <p:nvSpPr>
          <p:cNvPr name="Freeform 12" id="12"/>
          <p:cNvSpPr/>
          <p:nvPr/>
        </p:nvSpPr>
        <p:spPr>
          <a:xfrm flipH="false" flipV="false" rot="0">
            <a:off x="10913161" y="6951063"/>
            <a:ext cx="6560669" cy="2906520"/>
          </a:xfrm>
          <a:custGeom>
            <a:avLst/>
            <a:gdLst/>
            <a:ahLst/>
            <a:cxnLst/>
            <a:rect r="r" b="b" t="t" l="l"/>
            <a:pathLst>
              <a:path h="2906520" w="6560669">
                <a:moveTo>
                  <a:pt x="0" y="0"/>
                </a:moveTo>
                <a:lnTo>
                  <a:pt x="6560669" y="0"/>
                </a:lnTo>
                <a:lnTo>
                  <a:pt x="6560669" y="2906520"/>
                </a:lnTo>
                <a:lnTo>
                  <a:pt x="0" y="290652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892" t="-1830" r="-4101" b="-356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1116348" y="7200883"/>
            <a:ext cx="6142952" cy="2457181"/>
          </a:xfrm>
          <a:custGeom>
            <a:avLst/>
            <a:gdLst/>
            <a:ahLst/>
            <a:cxnLst/>
            <a:rect r="r" b="b" t="t" l="l"/>
            <a:pathLst>
              <a:path h="2457181" w="6142952">
                <a:moveTo>
                  <a:pt x="0" y="0"/>
                </a:moveTo>
                <a:lnTo>
                  <a:pt x="6142952" y="0"/>
                </a:lnTo>
                <a:lnTo>
                  <a:pt x="6142952" y="2457181"/>
                </a:lnTo>
                <a:lnTo>
                  <a:pt x="0" y="245718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1028700" y="2796253"/>
            <a:ext cx="5199431" cy="135381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579"/>
              </a:lnSpc>
            </a:pPr>
            <a:r>
              <a:rPr lang="en-US" sz="9199">
                <a:solidFill>
                  <a:srgbClr val="FFFFFF"/>
                </a:solidFill>
                <a:latin typeface="Oswald"/>
              </a:rPr>
              <a:t>ÍNDICE 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6824213" y="2097778"/>
            <a:ext cx="7929515" cy="444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24"/>
              </a:lnSpc>
            </a:pPr>
            <a:r>
              <a:rPr lang="en-US" sz="2499" spc="234">
                <a:solidFill>
                  <a:srgbClr val="FFFFFF"/>
                </a:solidFill>
                <a:latin typeface="Glacial Indifference"/>
              </a:rPr>
              <a:t>ENTREGA 1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7339370" y="2675920"/>
            <a:ext cx="5199431" cy="3149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620"/>
              </a:lnSpc>
            </a:pPr>
            <a:r>
              <a:rPr lang="en-US" sz="2000" spc="40">
                <a:solidFill>
                  <a:srgbClr val="FFFFFF"/>
                </a:solidFill>
                <a:latin typeface="Montserrat"/>
              </a:rPr>
              <a:t>Presentacion del tema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6824213" y="4001670"/>
            <a:ext cx="7929515" cy="444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24"/>
              </a:lnSpc>
            </a:pPr>
            <a:r>
              <a:rPr lang="en-US" sz="2499" spc="234">
                <a:solidFill>
                  <a:srgbClr val="FFFFFF"/>
                </a:solidFill>
                <a:latin typeface="Glacial Indifference"/>
              </a:rPr>
              <a:t>ENTREGA 2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7339370" y="4579811"/>
            <a:ext cx="5199431" cy="3149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620"/>
              </a:lnSpc>
            </a:pPr>
            <a:r>
              <a:rPr lang="en-US" sz="2000" spc="40">
                <a:solidFill>
                  <a:srgbClr val="FFFFFF"/>
                </a:solidFill>
                <a:latin typeface="Montserrat"/>
              </a:rPr>
              <a:t>Alcance del proyecto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6824213" y="5905562"/>
            <a:ext cx="7929515" cy="444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24"/>
              </a:lnSpc>
            </a:pPr>
            <a:r>
              <a:rPr lang="en-US" sz="2499" spc="234">
                <a:solidFill>
                  <a:srgbClr val="FFFFFF"/>
                </a:solidFill>
                <a:latin typeface="Glacial Indifference"/>
              </a:rPr>
              <a:t>ENTREGA 3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7339370" y="6483703"/>
            <a:ext cx="5199431" cy="3149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620"/>
              </a:lnSpc>
            </a:pPr>
            <a:r>
              <a:rPr lang="en-US" sz="2000" spc="40">
                <a:solidFill>
                  <a:srgbClr val="FFFFFF"/>
                </a:solidFill>
                <a:latin typeface="Montserrat"/>
              </a:rPr>
              <a:t>Cronograma y PERT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>
  <p:cSld>
    <p:bg>
      <p:bgPr>
        <a:solidFill>
          <a:srgbClr val="13223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4940584" y="6465400"/>
            <a:ext cx="13347416" cy="0"/>
          </a:xfrm>
          <a:prstGeom prst="line">
            <a:avLst/>
          </a:prstGeom>
          <a:ln cap="flat" w="28575">
            <a:solidFill>
              <a:srgbClr val="FFFFFF"/>
            </a:solidFill>
            <a:prstDash val="solid"/>
            <a:headEnd type="oval" len="lg" w="lg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 rot="0">
            <a:off x="0" y="3285380"/>
            <a:ext cx="13347416" cy="0"/>
          </a:xfrm>
          <a:prstGeom prst="line">
            <a:avLst/>
          </a:prstGeom>
          <a:ln cap="flat" w="28575">
            <a:solidFill>
              <a:srgbClr val="FFFFFF"/>
            </a:solidFill>
            <a:prstDash val="solid"/>
            <a:headEnd type="none" len="sm" w="sm"/>
            <a:tailEnd type="oval" len="lg" w="lg"/>
          </a:ln>
        </p:spPr>
      </p:sp>
      <p:sp>
        <p:nvSpPr>
          <p:cNvPr name="TextBox 4" id="4"/>
          <p:cNvSpPr txBox="true"/>
          <p:nvPr/>
        </p:nvSpPr>
        <p:spPr>
          <a:xfrm rot="0">
            <a:off x="2413184" y="4223785"/>
            <a:ext cx="12318716" cy="1174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200"/>
              </a:lnSpc>
            </a:pPr>
            <a:r>
              <a:rPr lang="en-US" sz="8000" spc="344">
                <a:solidFill>
                  <a:srgbClr val="FFFFFF"/>
                </a:solidFill>
                <a:latin typeface="Oswald"/>
              </a:rPr>
              <a:t>PRESENTACION DEL TEMA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2413184" y="5487651"/>
            <a:ext cx="8322568" cy="6136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977"/>
              </a:lnSpc>
            </a:pPr>
            <a:r>
              <a:rPr lang="en-US" sz="3799" spc="75">
                <a:solidFill>
                  <a:srgbClr val="FFFFFF"/>
                </a:solidFill>
                <a:latin typeface="Montserrat"/>
              </a:rPr>
              <a:t>OBJETIVOS 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442957" y="3854852"/>
            <a:ext cx="1728747" cy="238868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8616"/>
              </a:lnSpc>
            </a:pPr>
            <a:r>
              <a:rPr lang="en-US" sz="16188" spc="696">
                <a:solidFill>
                  <a:srgbClr val="FFFFFF"/>
                </a:solidFill>
                <a:latin typeface="Oswald"/>
              </a:rPr>
              <a:t>1</a:t>
            </a:r>
          </a:p>
        </p:txBody>
      </p:sp>
      <p:sp>
        <p:nvSpPr>
          <p:cNvPr name="AutoShape 7" id="7"/>
          <p:cNvSpPr/>
          <p:nvPr/>
        </p:nvSpPr>
        <p:spPr>
          <a:xfrm rot="0">
            <a:off x="1732555" y="5114925"/>
            <a:ext cx="439149" cy="0"/>
          </a:xfrm>
          <a:prstGeom prst="line">
            <a:avLst/>
          </a:prstGeom>
          <a:ln cap="flat" w="1905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6906257" cy="10287000"/>
            <a:chOff x="0" y="0"/>
            <a:chExt cx="1818932" cy="27093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818932" cy="2709333"/>
            </a:xfrm>
            <a:custGeom>
              <a:avLst/>
              <a:gdLst/>
              <a:ahLst/>
              <a:cxnLst/>
              <a:rect r="r" b="b" t="t" l="l"/>
              <a:pathLst>
                <a:path h="2709333" w="1818932">
                  <a:moveTo>
                    <a:pt x="0" y="0"/>
                  </a:moveTo>
                  <a:lnTo>
                    <a:pt x="1818932" y="0"/>
                  </a:lnTo>
                  <a:lnTo>
                    <a:pt x="1818932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13223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66675"/>
              <a:ext cx="1818932" cy="277600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24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524238" y="3323683"/>
            <a:ext cx="5857780" cy="3342759"/>
            <a:chOff x="0" y="0"/>
            <a:chExt cx="7810373" cy="4457012"/>
          </a:xfrm>
        </p:grpSpPr>
        <p:sp>
          <p:nvSpPr>
            <p:cNvPr name="TextBox 6" id="6"/>
            <p:cNvSpPr txBox="true"/>
            <p:nvPr/>
          </p:nvSpPr>
          <p:spPr>
            <a:xfrm rot="0">
              <a:off x="0" y="38100"/>
              <a:ext cx="7810373" cy="144569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8441"/>
                </a:lnSpc>
              </a:pPr>
              <a:r>
                <a:rPr lang="en-US" sz="7340">
                  <a:solidFill>
                    <a:srgbClr val="FFFFFF"/>
                  </a:solidFill>
                  <a:latin typeface="Oswald"/>
                </a:rPr>
                <a:t>PROBLEMATICA</a:t>
              </a:r>
            </a:p>
          </p:txBody>
        </p:sp>
        <p:sp>
          <p:nvSpPr>
            <p:cNvPr name="TextBox 7" id="7"/>
            <p:cNvSpPr txBox="true"/>
            <p:nvPr/>
          </p:nvSpPr>
          <p:spPr>
            <a:xfrm rot="0">
              <a:off x="0" y="1651701"/>
              <a:ext cx="7050665" cy="220691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326"/>
                </a:lnSpc>
              </a:pPr>
              <a:r>
                <a:rPr lang="en-US" sz="2293" spc="215">
                  <a:solidFill>
                    <a:srgbClr val="FFFFFF"/>
                  </a:solidFill>
                  <a:latin typeface="Glacial Indifference"/>
                </a:rPr>
                <a:t>DOCUMENTACION FISICA, FALTA DE REGISTROS Y MEDICIONES REALES, ESCASA SEGURIDAD DE LA INFORMACION</a:t>
              </a:r>
            </a:p>
          </p:txBody>
        </p:sp>
        <p:sp>
          <p:nvSpPr>
            <p:cNvPr name="TextBox 8" id="8"/>
            <p:cNvSpPr txBox="true"/>
            <p:nvPr/>
          </p:nvSpPr>
          <p:spPr>
            <a:xfrm rot="0">
              <a:off x="0" y="4066423"/>
              <a:ext cx="7810373" cy="39059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2403"/>
                </a:lnSpc>
              </a:pPr>
            </a:p>
          </p:txBody>
        </p:sp>
      </p:grpSp>
      <p:sp>
        <p:nvSpPr>
          <p:cNvPr name="AutoShape 9" id="9"/>
          <p:cNvSpPr/>
          <p:nvPr/>
        </p:nvSpPr>
        <p:spPr>
          <a:xfrm rot="-5398408">
            <a:off x="2758522" y="5138735"/>
            <a:ext cx="10287001" cy="0"/>
          </a:xfrm>
          <a:prstGeom prst="line">
            <a:avLst/>
          </a:prstGeom>
          <a:ln cap="flat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10" id="10"/>
          <p:cNvGrpSpPr/>
          <p:nvPr/>
        </p:nvGrpSpPr>
        <p:grpSpPr>
          <a:xfrm rot="0">
            <a:off x="7547722" y="1653944"/>
            <a:ext cx="722889" cy="722889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24"/>
                </a:lnSpc>
              </a:pPr>
              <a:r>
                <a:rPr lang="en-US" sz="2499" spc="234">
                  <a:solidFill>
                    <a:srgbClr val="FFFFFF"/>
                  </a:solidFill>
                  <a:latin typeface="Glacial Indifference Bold"/>
                </a:rPr>
                <a:t>1</a:t>
              </a:r>
            </a:p>
          </p:txBody>
        </p:sp>
      </p:grpSp>
      <p:sp>
        <p:nvSpPr>
          <p:cNvPr name="TextBox 13" id="13"/>
          <p:cNvSpPr txBox="true"/>
          <p:nvPr/>
        </p:nvSpPr>
        <p:spPr>
          <a:xfrm rot="0">
            <a:off x="8573802" y="1731090"/>
            <a:ext cx="9021238" cy="4923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047"/>
              </a:lnSpc>
            </a:pPr>
            <a:r>
              <a:rPr lang="en-US" sz="2791" spc="262">
                <a:solidFill>
                  <a:srgbClr val="000000"/>
                </a:solidFill>
                <a:latin typeface="Glacial Indifference"/>
              </a:rPr>
              <a:t>INFORMACION ALMACENADA EN PLANILLAS</a:t>
            </a:r>
          </a:p>
        </p:txBody>
      </p:sp>
      <p:grpSp>
        <p:nvGrpSpPr>
          <p:cNvPr name="Group 14" id="14"/>
          <p:cNvGrpSpPr/>
          <p:nvPr/>
        </p:nvGrpSpPr>
        <p:grpSpPr>
          <a:xfrm rot="0">
            <a:off x="7547722" y="3739350"/>
            <a:ext cx="722889" cy="722889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24"/>
                </a:lnSpc>
              </a:pPr>
              <a:r>
                <a:rPr lang="en-US" sz="2499" spc="234">
                  <a:solidFill>
                    <a:srgbClr val="FFFFFF"/>
                  </a:solidFill>
                  <a:latin typeface="Glacial Indifference Bold"/>
                </a:rPr>
                <a:t>2</a:t>
              </a:r>
            </a:p>
          </p:txBody>
        </p:sp>
      </p:grpSp>
      <p:sp>
        <p:nvSpPr>
          <p:cNvPr name="TextBox 17" id="17"/>
          <p:cNvSpPr txBox="true"/>
          <p:nvPr/>
        </p:nvSpPr>
        <p:spPr>
          <a:xfrm rot="0">
            <a:off x="8573802" y="3816496"/>
            <a:ext cx="9021238" cy="4923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047"/>
              </a:lnSpc>
            </a:pPr>
            <a:r>
              <a:rPr lang="en-US" sz="2791" spc="262">
                <a:solidFill>
                  <a:srgbClr val="000000"/>
                </a:solidFill>
                <a:latin typeface="Glacial Indifference"/>
              </a:rPr>
              <a:t>FALTA DE MEDICIONES REALES</a:t>
            </a:r>
          </a:p>
        </p:txBody>
      </p:sp>
      <p:grpSp>
        <p:nvGrpSpPr>
          <p:cNvPr name="Group 18" id="18"/>
          <p:cNvGrpSpPr/>
          <p:nvPr/>
        </p:nvGrpSpPr>
        <p:grpSpPr>
          <a:xfrm rot="0">
            <a:off x="7547722" y="5824756"/>
            <a:ext cx="722889" cy="722889"/>
            <a:chOff x="0" y="0"/>
            <a:chExt cx="812800" cy="8128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20" id="20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24"/>
                </a:lnSpc>
              </a:pPr>
              <a:r>
                <a:rPr lang="en-US" sz="2499" spc="234">
                  <a:solidFill>
                    <a:srgbClr val="FFFFFF"/>
                  </a:solidFill>
                  <a:latin typeface="Glacial Indifference Bold"/>
                </a:rPr>
                <a:t>3</a:t>
              </a:r>
            </a:p>
          </p:txBody>
        </p:sp>
      </p:grpSp>
      <p:sp>
        <p:nvSpPr>
          <p:cNvPr name="TextBox 21" id="21"/>
          <p:cNvSpPr txBox="true"/>
          <p:nvPr/>
        </p:nvSpPr>
        <p:spPr>
          <a:xfrm rot="0">
            <a:off x="8573802" y="5748556"/>
            <a:ext cx="9021238" cy="9972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047"/>
              </a:lnSpc>
            </a:pPr>
            <a:r>
              <a:rPr lang="en-US" sz="2791" spc="262">
                <a:solidFill>
                  <a:srgbClr val="000000"/>
                </a:solidFill>
                <a:latin typeface="Glacial Indifference"/>
              </a:rPr>
              <a:t>FALTA DE INFORMACION SOBRE EL ESTADO DE LOS EQUIPOS</a:t>
            </a:r>
          </a:p>
        </p:txBody>
      </p:sp>
      <p:grpSp>
        <p:nvGrpSpPr>
          <p:cNvPr name="Group 22" id="22"/>
          <p:cNvGrpSpPr/>
          <p:nvPr/>
        </p:nvGrpSpPr>
        <p:grpSpPr>
          <a:xfrm rot="0">
            <a:off x="7547722" y="7910162"/>
            <a:ext cx="722889" cy="722889"/>
            <a:chOff x="0" y="0"/>
            <a:chExt cx="812800" cy="8128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24"/>
                </a:lnSpc>
              </a:pPr>
              <a:r>
                <a:rPr lang="en-US" sz="2499" spc="234">
                  <a:solidFill>
                    <a:srgbClr val="FFFFFF"/>
                  </a:solidFill>
                  <a:latin typeface="Glacial Indifference Bold"/>
                </a:rPr>
                <a:t>4</a:t>
              </a:r>
            </a:p>
          </p:txBody>
        </p:sp>
      </p:grpSp>
      <p:sp>
        <p:nvSpPr>
          <p:cNvPr name="TextBox 25" id="25"/>
          <p:cNvSpPr txBox="true"/>
          <p:nvPr/>
        </p:nvSpPr>
        <p:spPr>
          <a:xfrm rot="0">
            <a:off x="8573802" y="7833962"/>
            <a:ext cx="9021238" cy="9972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047"/>
              </a:lnSpc>
            </a:pPr>
            <a:r>
              <a:rPr lang="en-US" sz="2791" spc="262">
                <a:solidFill>
                  <a:srgbClr val="000000"/>
                </a:solidFill>
                <a:latin typeface="Glacial Indifference"/>
              </a:rPr>
              <a:t>INFORMACION CON DEBILIDADES EN SU ALMACENAMIENTO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3223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431405" y="2214728"/>
            <a:ext cx="10117389" cy="7348895"/>
          </a:xfrm>
          <a:custGeom>
            <a:avLst/>
            <a:gdLst/>
            <a:ahLst/>
            <a:cxnLst/>
            <a:rect r="r" b="b" t="t" l="l"/>
            <a:pathLst>
              <a:path h="7348895" w="10117389">
                <a:moveTo>
                  <a:pt x="0" y="0"/>
                </a:moveTo>
                <a:lnTo>
                  <a:pt x="10117389" y="0"/>
                </a:lnTo>
                <a:lnTo>
                  <a:pt x="10117389" y="7348895"/>
                </a:lnTo>
                <a:lnTo>
                  <a:pt x="0" y="734889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5971" t="-4795" r="-5473" b="-10276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497358" y="159703"/>
            <a:ext cx="8462814" cy="1566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>
                <a:solidFill>
                  <a:srgbClr val="E0E6E9"/>
                </a:solidFill>
                <a:latin typeface="Oswald Bold"/>
              </a:rPr>
              <a:t>Planillas actuales</a:t>
            </a:r>
          </a:p>
        </p:txBody>
      </p:sp>
      <p:sp>
        <p:nvSpPr>
          <p:cNvPr name="AutoShape 4" id="4"/>
          <p:cNvSpPr/>
          <p:nvPr/>
        </p:nvSpPr>
        <p:spPr>
          <a:xfrm>
            <a:off x="11110509" y="1136763"/>
            <a:ext cx="6492240" cy="0"/>
          </a:xfrm>
          <a:prstGeom prst="line">
            <a:avLst/>
          </a:prstGeom>
          <a:ln cap="flat" w="38100">
            <a:solidFill>
              <a:srgbClr val="FFFFFF"/>
            </a:solidFill>
            <a:prstDash val="sysDot"/>
            <a:headEnd type="triangle" len="med" w="lg"/>
            <a:tailEnd type="triangle" len="med" w="lg"/>
          </a:ln>
        </p:spPr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3223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1442874" y="2059440"/>
            <a:ext cx="6492240" cy="0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diamond" len="lg" w="lg"/>
            <a:tailEnd type="diamond" len="lg" w="lg"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10052407" y="487618"/>
            <a:ext cx="6578011" cy="8770682"/>
          </a:xfrm>
          <a:custGeom>
            <a:avLst/>
            <a:gdLst/>
            <a:ahLst/>
            <a:cxnLst/>
            <a:rect r="r" b="b" t="t" l="l"/>
            <a:pathLst>
              <a:path h="8770682" w="6578011">
                <a:moveTo>
                  <a:pt x="0" y="0"/>
                </a:moveTo>
                <a:lnTo>
                  <a:pt x="6578012" y="0"/>
                </a:lnTo>
                <a:lnTo>
                  <a:pt x="6578012" y="8770682"/>
                </a:lnTo>
                <a:lnTo>
                  <a:pt x="0" y="877068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99936" y="3124713"/>
            <a:ext cx="8178116" cy="6133587"/>
          </a:xfrm>
          <a:custGeom>
            <a:avLst/>
            <a:gdLst/>
            <a:ahLst/>
            <a:cxnLst/>
            <a:rect r="r" b="b" t="t" l="l"/>
            <a:pathLst>
              <a:path h="6133587" w="8178116">
                <a:moveTo>
                  <a:pt x="0" y="0"/>
                </a:moveTo>
                <a:lnTo>
                  <a:pt x="8178116" y="0"/>
                </a:lnTo>
                <a:lnTo>
                  <a:pt x="8178116" y="6133587"/>
                </a:lnTo>
                <a:lnTo>
                  <a:pt x="0" y="613358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3074209" y="159703"/>
            <a:ext cx="3229570" cy="1566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>
                <a:solidFill>
                  <a:srgbClr val="E0E6E9"/>
                </a:solidFill>
                <a:latin typeface="Oswald"/>
              </a:rPr>
              <a:t>Equipos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18288000" cy="3279284"/>
            <a:chOff x="0" y="0"/>
            <a:chExt cx="4816593" cy="86368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16592" cy="863680"/>
            </a:xfrm>
            <a:custGeom>
              <a:avLst/>
              <a:gdLst/>
              <a:ahLst/>
              <a:cxnLst/>
              <a:rect r="r" b="b" t="t" l="l"/>
              <a:pathLst>
                <a:path h="863680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863680"/>
                  </a:lnTo>
                  <a:lnTo>
                    <a:pt x="0" y="863680"/>
                  </a:lnTo>
                  <a:close/>
                </a:path>
              </a:pathLst>
            </a:custGeom>
            <a:solidFill>
              <a:srgbClr val="13223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66675"/>
              <a:ext cx="4816593" cy="93035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24"/>
                </a:lnSpc>
              </a:pPr>
            </a:p>
          </p:txBody>
        </p:sp>
      </p:grpSp>
      <p:sp>
        <p:nvSpPr>
          <p:cNvPr name="AutoShape 5" id="5"/>
          <p:cNvSpPr/>
          <p:nvPr/>
        </p:nvSpPr>
        <p:spPr>
          <a:xfrm rot="0">
            <a:off x="0" y="4462594"/>
            <a:ext cx="19355066" cy="0"/>
          </a:xfrm>
          <a:prstGeom prst="line">
            <a:avLst/>
          </a:prstGeom>
          <a:ln cap="flat" w="9525">
            <a:solidFill>
              <a:srgbClr val="D9D9D9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6" id="6"/>
          <p:cNvSpPr/>
          <p:nvPr/>
        </p:nvSpPr>
        <p:spPr>
          <a:xfrm rot="-5397184">
            <a:off x="6234187" y="7365267"/>
            <a:ext cx="5814864" cy="0"/>
          </a:xfrm>
          <a:prstGeom prst="line">
            <a:avLst/>
          </a:prstGeom>
          <a:ln cap="flat" w="9525">
            <a:solidFill>
              <a:srgbClr val="A6A6A6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16943743" y="4705293"/>
            <a:ext cx="981542" cy="858403"/>
          </a:xfrm>
          <a:custGeom>
            <a:avLst/>
            <a:gdLst/>
            <a:ahLst/>
            <a:cxnLst/>
            <a:rect r="r" b="b" t="t" l="l"/>
            <a:pathLst>
              <a:path h="858403" w="981542">
                <a:moveTo>
                  <a:pt x="0" y="0"/>
                </a:moveTo>
                <a:lnTo>
                  <a:pt x="981542" y="0"/>
                </a:lnTo>
                <a:lnTo>
                  <a:pt x="981542" y="858402"/>
                </a:lnTo>
                <a:lnTo>
                  <a:pt x="0" y="85840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7639464" y="4611644"/>
            <a:ext cx="990186" cy="1045701"/>
          </a:xfrm>
          <a:custGeom>
            <a:avLst/>
            <a:gdLst/>
            <a:ahLst/>
            <a:cxnLst/>
            <a:rect r="r" b="b" t="t" l="l"/>
            <a:pathLst>
              <a:path h="1045701" w="990186">
                <a:moveTo>
                  <a:pt x="0" y="0"/>
                </a:moveTo>
                <a:lnTo>
                  <a:pt x="990186" y="0"/>
                </a:lnTo>
                <a:lnTo>
                  <a:pt x="990186" y="1045700"/>
                </a:lnTo>
                <a:lnTo>
                  <a:pt x="0" y="10457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717491" y="6278205"/>
            <a:ext cx="6551933" cy="2980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20"/>
              </a:lnSpc>
            </a:pPr>
            <a:r>
              <a:rPr lang="en-US" sz="2358" spc="221">
                <a:solidFill>
                  <a:srgbClr val="000000"/>
                </a:solidFill>
                <a:latin typeface="Glacial Indifference"/>
              </a:rPr>
              <a:t>GARANTIZAR QUE LOS EQUIPOS ROTANTES FUNCIONEN DE MANERA ÓPTIMA, PUDIENDO OBTENER DATOS TANTO ESTADÍSTICOS COMO DE CONTROL DE LOS EQUIPOS, REGISTRANDO LOS VALORES OBTENIDOS AL REALIZAR LAS MEDICIONES.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028700" y="1066763"/>
            <a:ext cx="13103867" cy="1174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200"/>
              </a:lnSpc>
            </a:pPr>
            <a:r>
              <a:rPr lang="en-US" sz="8000">
                <a:solidFill>
                  <a:srgbClr val="FFFFFF"/>
                </a:solidFill>
                <a:latin typeface="Oswald"/>
              </a:rPr>
              <a:t>GESTION DE EQUIPOS ROTANTES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532726" y="5144019"/>
            <a:ext cx="5331309" cy="6115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23"/>
              </a:lnSpc>
            </a:pPr>
            <a:r>
              <a:rPr lang="en-US" sz="4107">
                <a:solidFill>
                  <a:srgbClr val="000000"/>
                </a:solidFill>
                <a:latin typeface="Oswald"/>
              </a:rPr>
              <a:t>OBJETIVOS GENERALES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0015537" y="6278205"/>
            <a:ext cx="6354039" cy="17062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21"/>
              </a:lnSpc>
            </a:pPr>
            <a:r>
              <a:rPr lang="en-US" sz="2359" spc="221">
                <a:solidFill>
                  <a:srgbClr val="000000"/>
                </a:solidFill>
                <a:latin typeface="Glacial Indifference"/>
              </a:rPr>
              <a:t>YPF ES EL PRINCIPAL CLIENTE. LOS PRINCIPALES INTERESADOS SON LOS ENCARGADOS DE LOS EQUIPOS ROTANTES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9653587" y="5144748"/>
            <a:ext cx="5325054" cy="6108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18"/>
              </a:lnSpc>
            </a:pPr>
            <a:r>
              <a:rPr lang="en-US" sz="4102">
                <a:solidFill>
                  <a:srgbClr val="000000"/>
                </a:solidFill>
                <a:latin typeface="Oswald"/>
              </a:rPr>
              <a:t>CLIENTE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>
  <p:cSld>
    <p:bg>
      <p:bgPr>
        <a:solidFill>
          <a:srgbClr val="13223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4940584" y="6465400"/>
            <a:ext cx="13347416" cy="0"/>
          </a:xfrm>
          <a:prstGeom prst="line">
            <a:avLst/>
          </a:prstGeom>
          <a:ln cap="flat" w="28575">
            <a:solidFill>
              <a:srgbClr val="FFFFFF"/>
            </a:solidFill>
            <a:prstDash val="solid"/>
            <a:headEnd type="oval" len="lg" w="lg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 rot="0">
            <a:off x="0" y="3285380"/>
            <a:ext cx="13347416" cy="0"/>
          </a:xfrm>
          <a:prstGeom prst="line">
            <a:avLst/>
          </a:prstGeom>
          <a:ln cap="flat" w="28575">
            <a:solidFill>
              <a:srgbClr val="FFFFFF"/>
            </a:solidFill>
            <a:prstDash val="solid"/>
            <a:headEnd type="none" len="sm" w="sm"/>
            <a:tailEnd type="oval" len="lg" w="lg"/>
          </a:ln>
        </p:spPr>
      </p:sp>
      <p:sp>
        <p:nvSpPr>
          <p:cNvPr name="TextBox 4" id="4"/>
          <p:cNvSpPr txBox="true"/>
          <p:nvPr/>
        </p:nvSpPr>
        <p:spPr>
          <a:xfrm rot="0">
            <a:off x="2574170" y="4223785"/>
            <a:ext cx="12318716" cy="1174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200"/>
              </a:lnSpc>
            </a:pPr>
            <a:r>
              <a:rPr lang="en-US" sz="8000" spc="344">
                <a:solidFill>
                  <a:srgbClr val="FFFFFF"/>
                </a:solidFill>
                <a:latin typeface="Oswald"/>
              </a:rPr>
              <a:t>ALCANCE DEL PROYECTO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2574170" y="5487651"/>
            <a:ext cx="8322568" cy="6136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977"/>
              </a:lnSpc>
            </a:pPr>
            <a:r>
              <a:rPr lang="en-US" sz="3799" spc="75">
                <a:solidFill>
                  <a:srgbClr val="FFFFFF"/>
                </a:solidFill>
                <a:latin typeface="Montserrat"/>
              </a:rPr>
              <a:t>INFORMACION GENERAL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442957" y="3854852"/>
            <a:ext cx="1728747" cy="238868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8616"/>
              </a:lnSpc>
            </a:pPr>
            <a:r>
              <a:rPr lang="en-US" sz="16188" spc="696">
                <a:solidFill>
                  <a:srgbClr val="FFFFFF"/>
                </a:solidFill>
                <a:latin typeface="Oswald"/>
              </a:rPr>
              <a:t>2</a:t>
            </a:r>
          </a:p>
        </p:txBody>
      </p:sp>
      <p:sp>
        <p:nvSpPr>
          <p:cNvPr name="AutoShape 7" id="7"/>
          <p:cNvSpPr/>
          <p:nvPr/>
        </p:nvSpPr>
        <p:spPr>
          <a:xfrm rot="0">
            <a:off x="1952130" y="5143500"/>
            <a:ext cx="439149" cy="0"/>
          </a:xfrm>
          <a:prstGeom prst="line">
            <a:avLst/>
          </a:prstGeom>
          <a:ln cap="flat" w="1905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>
  <p:cSld>
    <p:bg>
      <p:bgPr>
        <a:solidFill>
          <a:srgbClr val="13223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4940584" y="7742290"/>
            <a:ext cx="13347416" cy="0"/>
          </a:xfrm>
          <a:prstGeom prst="line">
            <a:avLst/>
          </a:prstGeom>
          <a:ln cap="flat" w="28575">
            <a:solidFill>
              <a:srgbClr val="FFFFFF"/>
            </a:solidFill>
            <a:prstDash val="solid"/>
            <a:headEnd type="oval" len="lg" w="lg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>
            <a:off x="0" y="2699414"/>
            <a:ext cx="13347416" cy="0"/>
          </a:xfrm>
          <a:prstGeom prst="line">
            <a:avLst/>
          </a:prstGeom>
          <a:ln cap="flat" w="28575">
            <a:solidFill>
              <a:srgbClr val="FFFFFF"/>
            </a:solidFill>
            <a:prstDash val="solid"/>
            <a:headEnd type="none" len="sm" w="sm"/>
            <a:tailEnd type="oval" len="lg" w="lg"/>
          </a:ln>
        </p:spPr>
      </p:sp>
      <p:sp>
        <p:nvSpPr>
          <p:cNvPr name="TextBox 4" id="4"/>
          <p:cNvSpPr txBox="true"/>
          <p:nvPr/>
        </p:nvSpPr>
        <p:spPr>
          <a:xfrm rot="0">
            <a:off x="2574170" y="3261624"/>
            <a:ext cx="12318716" cy="1174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200"/>
              </a:lnSpc>
            </a:pPr>
            <a:r>
              <a:rPr lang="en-US" sz="8000" spc="344">
                <a:solidFill>
                  <a:srgbClr val="FFFFFF"/>
                </a:solidFill>
                <a:latin typeface="Oswald"/>
              </a:rPr>
              <a:t>ENTREVISTA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2574170" y="4908096"/>
            <a:ext cx="14159515" cy="1870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977"/>
              </a:lnSpc>
            </a:pPr>
            <a:r>
              <a:rPr lang="en-US" sz="3799" spc="75">
                <a:solidFill>
                  <a:srgbClr val="FFFFFF"/>
                </a:solidFill>
                <a:latin typeface="Montserrat Bold"/>
              </a:rPr>
              <a:t>CADA EQUIPO TENDRÁ SU PROPIA PLANILLA DONDE SE ALMACENARAN LAS MEDICIONES DE TEMPERATURAS, VIBRACIONES Y PRESIONES.</a:t>
            </a:r>
          </a:p>
        </p:txBody>
      </p:sp>
      <p:sp>
        <p:nvSpPr>
          <p:cNvPr name="AutoShape 6" id="6"/>
          <p:cNvSpPr/>
          <p:nvPr/>
        </p:nvSpPr>
        <p:spPr>
          <a:xfrm rot="0">
            <a:off x="1952130" y="5143500"/>
            <a:ext cx="439149" cy="0"/>
          </a:xfrm>
          <a:prstGeom prst="line">
            <a:avLst/>
          </a:prstGeom>
          <a:ln cap="flat" w="1905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DAGF3wrNoRk</dc:identifier>
  <dcterms:modified xsi:type="dcterms:W3CDTF">2011-08-01T06:04:30Z</dcterms:modified>
  <cp:revision>1</cp:revision>
  <dc:title>proyecto de gestion de equipos rotantes</dc:title>
</cp:coreProperties>
</file>