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90" r:id="rId1"/>
  </p:sldMasterIdLst>
  <p:notesMasterIdLst>
    <p:notesMasterId r:id="rId16"/>
  </p:notesMasterIdLst>
  <p:sldIdLst>
    <p:sldId id="256" r:id="rId2"/>
    <p:sldId id="257" r:id="rId3"/>
    <p:sldId id="272" r:id="rId4"/>
    <p:sldId id="258" r:id="rId5"/>
    <p:sldId id="269" r:id="rId6"/>
    <p:sldId id="271" r:id="rId7"/>
    <p:sldId id="268" r:id="rId8"/>
    <p:sldId id="259" r:id="rId9"/>
    <p:sldId id="261" r:id="rId10"/>
    <p:sldId id="263" r:id="rId11"/>
    <p:sldId id="262" r:id="rId12"/>
    <p:sldId id="264" r:id="rId13"/>
    <p:sldId id="266" r:id="rId14"/>
    <p:sldId id="26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1"/>
    <p:restoredTop sz="96556"/>
  </p:normalViewPr>
  <p:slideViewPr>
    <p:cSldViewPr snapToGrid="0" snapToObjects="1">
      <p:cViewPr varScale="1">
        <p:scale>
          <a:sx n="73" d="100"/>
          <a:sy n="73" d="100"/>
        </p:scale>
        <p:origin x="492" y="7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93A46F-B3A9-C14D-9EF8-F263005CEAEF}" type="datetimeFigureOut">
              <a:rPr lang="es-AR" smtClean="0"/>
              <a:t>10/9/2025</a:t>
            </a:fld>
            <a:endParaRPr lang="es-A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CE5EEB-0E7C-6E4D-8E1E-BDE87FA7182F}" type="slidenum">
              <a:rPr lang="es-AR" smtClean="0"/>
              <a:t>‹Nº›</a:t>
            </a:fld>
            <a:endParaRPr lang="es-AR"/>
          </a:p>
        </p:txBody>
      </p:sp>
    </p:spTree>
    <p:extLst>
      <p:ext uri="{BB962C8B-B14F-4D97-AF65-F5344CB8AC3E}">
        <p14:creationId xmlns:p14="http://schemas.microsoft.com/office/powerpoint/2010/main" val="721536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22CB15F-7278-0F4E-A897-D1B9C24F7F14}" type="datetime1">
              <a:rPr lang="es-AR" smtClean="0"/>
              <a:t>10/9/2025</a:t>
            </a:fld>
            <a:endParaRPr lang="es-AR"/>
          </a:p>
        </p:txBody>
      </p:sp>
      <p:sp>
        <p:nvSpPr>
          <p:cNvPr id="5" name="Footer Placeholder 4"/>
          <p:cNvSpPr>
            <a:spLocks noGrp="1"/>
          </p:cNvSpPr>
          <p:nvPr>
            <p:ph type="ftr" sz="quarter" idx="11"/>
          </p:nvPr>
        </p:nvSpPr>
        <p:spPr/>
        <p:txBody>
          <a:bodyPr/>
          <a:lstStyle/>
          <a:p>
            <a:r>
              <a:rPr lang="es-AR"/>
              <a:t>Congreso Argentino de Ciencias de la Computación - CACIC 2020</a:t>
            </a:r>
          </a:p>
        </p:txBody>
      </p:sp>
      <p:sp>
        <p:nvSpPr>
          <p:cNvPr id="6" name="Slide Number Placeholder 5"/>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4201968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C8BFF2D-F47A-5349-8D7D-59D21ADFF6AF}" type="datetime1">
              <a:rPr lang="es-AR" smtClean="0"/>
              <a:t>10/9/2025</a:t>
            </a:fld>
            <a:endParaRPr lang="es-AR"/>
          </a:p>
        </p:txBody>
      </p:sp>
      <p:sp>
        <p:nvSpPr>
          <p:cNvPr id="5" name="Footer Placeholder 4"/>
          <p:cNvSpPr>
            <a:spLocks noGrp="1"/>
          </p:cNvSpPr>
          <p:nvPr>
            <p:ph type="ftr" sz="quarter" idx="11"/>
          </p:nvPr>
        </p:nvSpPr>
        <p:spPr/>
        <p:txBody>
          <a:bodyPr/>
          <a:lstStyle/>
          <a:p>
            <a:r>
              <a:rPr lang="es-AR"/>
              <a:t>Congreso Argentino de Ciencias de la Computación - CACIC 2020</a:t>
            </a:r>
          </a:p>
        </p:txBody>
      </p:sp>
      <p:sp>
        <p:nvSpPr>
          <p:cNvPr id="6" name="Slide Number Placeholder 5"/>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403140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68A31FC-7B6E-C041-8986-3850444488CE}" type="datetime1">
              <a:rPr lang="es-AR" smtClean="0"/>
              <a:t>10/9/2025</a:t>
            </a:fld>
            <a:endParaRPr lang="es-AR"/>
          </a:p>
        </p:txBody>
      </p:sp>
      <p:sp>
        <p:nvSpPr>
          <p:cNvPr id="5" name="Footer Placeholder 4"/>
          <p:cNvSpPr>
            <a:spLocks noGrp="1"/>
          </p:cNvSpPr>
          <p:nvPr>
            <p:ph type="ftr" sz="quarter" idx="11"/>
          </p:nvPr>
        </p:nvSpPr>
        <p:spPr/>
        <p:txBody>
          <a:bodyPr/>
          <a:lstStyle/>
          <a:p>
            <a:r>
              <a:rPr lang="es-AR"/>
              <a:t>Congreso Argentino de Ciencias de la Computación - CACIC 2020</a:t>
            </a:r>
          </a:p>
        </p:txBody>
      </p:sp>
      <p:sp>
        <p:nvSpPr>
          <p:cNvPr id="6" name="Slide Number Placeholder 5"/>
          <p:cNvSpPr>
            <a:spLocks noGrp="1"/>
          </p:cNvSpPr>
          <p:nvPr>
            <p:ph type="sldNum" sz="quarter" idx="12"/>
          </p:nvPr>
        </p:nvSpPr>
        <p:spPr/>
        <p:txBody>
          <a:bodyPr/>
          <a:lstStyle/>
          <a:p>
            <a:fld id="{57DA1EE4-3700-DD4E-BEFF-3B1E2541F53D}" type="slidenum">
              <a:rPr lang="es-AR" smtClean="0"/>
              <a:t>‹Nº›</a:t>
            </a:fld>
            <a:endParaRPr lang="es-A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04013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E83D946-DAA1-644E-9331-DEBB028A025E}" type="datetime1">
              <a:rPr lang="es-AR" smtClean="0"/>
              <a:t>10/9/2025</a:t>
            </a:fld>
            <a:endParaRPr lang="es-AR"/>
          </a:p>
        </p:txBody>
      </p:sp>
      <p:sp>
        <p:nvSpPr>
          <p:cNvPr id="5" name="Footer Placeholder 4"/>
          <p:cNvSpPr>
            <a:spLocks noGrp="1"/>
          </p:cNvSpPr>
          <p:nvPr>
            <p:ph type="ftr" sz="quarter" idx="11"/>
          </p:nvPr>
        </p:nvSpPr>
        <p:spPr/>
        <p:txBody>
          <a:bodyPr/>
          <a:lstStyle/>
          <a:p>
            <a:r>
              <a:rPr lang="es-AR"/>
              <a:t>Congreso Argentino de Ciencias de la Computación - CACIC 2020</a:t>
            </a:r>
          </a:p>
        </p:txBody>
      </p:sp>
      <p:sp>
        <p:nvSpPr>
          <p:cNvPr id="6" name="Slide Number Placeholder 5"/>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10973906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9782565-DC83-4747-8179-1D8F6131583B}" type="datetime1">
              <a:rPr lang="es-AR" smtClean="0"/>
              <a:t>10/9/2025</a:t>
            </a:fld>
            <a:endParaRPr lang="es-AR"/>
          </a:p>
        </p:txBody>
      </p:sp>
      <p:sp>
        <p:nvSpPr>
          <p:cNvPr id="5" name="Footer Placeholder 4"/>
          <p:cNvSpPr>
            <a:spLocks noGrp="1"/>
          </p:cNvSpPr>
          <p:nvPr>
            <p:ph type="ftr" sz="quarter" idx="11"/>
          </p:nvPr>
        </p:nvSpPr>
        <p:spPr/>
        <p:txBody>
          <a:bodyPr/>
          <a:lstStyle/>
          <a:p>
            <a:r>
              <a:rPr lang="es-AR"/>
              <a:t>Congreso Argentino de Ciencias de la Computación - CACIC 2020</a:t>
            </a:r>
          </a:p>
        </p:txBody>
      </p:sp>
      <p:sp>
        <p:nvSpPr>
          <p:cNvPr id="6" name="Slide Number Placeholder 5"/>
          <p:cNvSpPr>
            <a:spLocks noGrp="1"/>
          </p:cNvSpPr>
          <p:nvPr>
            <p:ph type="sldNum" sz="quarter" idx="12"/>
          </p:nvPr>
        </p:nvSpPr>
        <p:spPr/>
        <p:txBody>
          <a:bodyPr/>
          <a:lstStyle/>
          <a:p>
            <a:fld id="{57DA1EE4-3700-DD4E-BEFF-3B1E2541F53D}" type="slidenum">
              <a:rPr lang="es-AR" smtClean="0"/>
              <a:t>‹Nº›</a:t>
            </a:fld>
            <a:endParaRPr lang="es-A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53290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D115CE2-A9DA-264C-A6C2-C671F6610D87}" type="datetime1">
              <a:rPr lang="es-AR" smtClean="0"/>
              <a:t>10/9/2025</a:t>
            </a:fld>
            <a:endParaRPr lang="es-AR"/>
          </a:p>
        </p:txBody>
      </p:sp>
      <p:sp>
        <p:nvSpPr>
          <p:cNvPr id="5" name="Footer Placeholder 4"/>
          <p:cNvSpPr>
            <a:spLocks noGrp="1"/>
          </p:cNvSpPr>
          <p:nvPr>
            <p:ph type="ftr" sz="quarter" idx="11"/>
          </p:nvPr>
        </p:nvSpPr>
        <p:spPr/>
        <p:txBody>
          <a:bodyPr/>
          <a:lstStyle/>
          <a:p>
            <a:r>
              <a:rPr lang="es-AR"/>
              <a:t>Congreso Argentino de Ciencias de la Computación - CACIC 2020</a:t>
            </a:r>
          </a:p>
        </p:txBody>
      </p:sp>
      <p:sp>
        <p:nvSpPr>
          <p:cNvPr id="6" name="Slide Number Placeholder 5"/>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42578284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9810014-67E5-9343-85F1-17566A417C6C}" type="datetime1">
              <a:rPr lang="es-AR" smtClean="0"/>
              <a:t>10/9/2025</a:t>
            </a:fld>
            <a:endParaRPr lang="es-AR"/>
          </a:p>
        </p:txBody>
      </p:sp>
      <p:sp>
        <p:nvSpPr>
          <p:cNvPr id="5" name="Footer Placeholder 4"/>
          <p:cNvSpPr>
            <a:spLocks noGrp="1"/>
          </p:cNvSpPr>
          <p:nvPr>
            <p:ph type="ftr" sz="quarter" idx="11"/>
          </p:nvPr>
        </p:nvSpPr>
        <p:spPr/>
        <p:txBody>
          <a:bodyPr/>
          <a:lstStyle/>
          <a:p>
            <a:r>
              <a:rPr lang="es-AR"/>
              <a:t>Congreso Argentino de Ciencias de la Computación - CACIC 2020</a:t>
            </a:r>
          </a:p>
        </p:txBody>
      </p:sp>
      <p:sp>
        <p:nvSpPr>
          <p:cNvPr id="6" name="Slide Number Placeholder 5"/>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1569639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F205615-7916-D244-B4D1-9F8E04E19718}" type="datetime1">
              <a:rPr lang="es-AR" smtClean="0"/>
              <a:t>10/9/2025</a:t>
            </a:fld>
            <a:endParaRPr lang="es-AR"/>
          </a:p>
        </p:txBody>
      </p:sp>
      <p:sp>
        <p:nvSpPr>
          <p:cNvPr id="5" name="Footer Placeholder 4"/>
          <p:cNvSpPr>
            <a:spLocks noGrp="1"/>
          </p:cNvSpPr>
          <p:nvPr>
            <p:ph type="ftr" sz="quarter" idx="11"/>
          </p:nvPr>
        </p:nvSpPr>
        <p:spPr/>
        <p:txBody>
          <a:bodyPr/>
          <a:lstStyle/>
          <a:p>
            <a:r>
              <a:rPr lang="es-AR"/>
              <a:t>Congreso Argentino de Ciencias de la Computación - CACIC 2020</a:t>
            </a:r>
          </a:p>
        </p:txBody>
      </p:sp>
      <p:sp>
        <p:nvSpPr>
          <p:cNvPr id="6" name="Slide Number Placeholder 5"/>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2030356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0FF87E6-D6FB-0D41-8352-1B4E6E2CE267}" type="datetime1">
              <a:rPr lang="es-AR" smtClean="0"/>
              <a:t>10/9/2025</a:t>
            </a:fld>
            <a:endParaRPr lang="es-AR"/>
          </a:p>
        </p:txBody>
      </p:sp>
      <p:sp>
        <p:nvSpPr>
          <p:cNvPr id="5" name="Footer Placeholder 4"/>
          <p:cNvSpPr>
            <a:spLocks noGrp="1"/>
          </p:cNvSpPr>
          <p:nvPr>
            <p:ph type="ftr" sz="quarter" idx="11"/>
          </p:nvPr>
        </p:nvSpPr>
        <p:spPr/>
        <p:txBody>
          <a:bodyPr/>
          <a:lstStyle/>
          <a:p>
            <a:r>
              <a:rPr lang="es-AR"/>
              <a:t>Congreso Argentino de Ciencias de la Computación - CACIC 2020</a:t>
            </a:r>
          </a:p>
        </p:txBody>
      </p:sp>
      <p:sp>
        <p:nvSpPr>
          <p:cNvPr id="6" name="Slide Number Placeholder 5"/>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3835835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C49B70E-B33F-1945-95FF-58804D9A3ACE}" type="datetime1">
              <a:rPr lang="es-AR" smtClean="0"/>
              <a:t>10/9/2025</a:t>
            </a:fld>
            <a:endParaRPr lang="es-AR"/>
          </a:p>
        </p:txBody>
      </p:sp>
      <p:sp>
        <p:nvSpPr>
          <p:cNvPr id="5" name="Footer Placeholder 4"/>
          <p:cNvSpPr>
            <a:spLocks noGrp="1"/>
          </p:cNvSpPr>
          <p:nvPr>
            <p:ph type="ftr" sz="quarter" idx="11"/>
          </p:nvPr>
        </p:nvSpPr>
        <p:spPr/>
        <p:txBody>
          <a:bodyPr/>
          <a:lstStyle/>
          <a:p>
            <a:r>
              <a:rPr lang="es-AR"/>
              <a:t>Congreso Argentino de Ciencias de la Computación - CACIC 2020</a:t>
            </a:r>
          </a:p>
        </p:txBody>
      </p:sp>
      <p:sp>
        <p:nvSpPr>
          <p:cNvPr id="6" name="Slide Number Placeholder 5"/>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3165315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528E2C38-662A-014E-9DD8-3DED717962B0}" type="datetime1">
              <a:rPr lang="es-AR" smtClean="0"/>
              <a:t>10/9/2025</a:t>
            </a:fld>
            <a:endParaRPr lang="es-AR"/>
          </a:p>
        </p:txBody>
      </p:sp>
      <p:sp>
        <p:nvSpPr>
          <p:cNvPr id="6" name="Footer Placeholder 5"/>
          <p:cNvSpPr>
            <a:spLocks noGrp="1"/>
          </p:cNvSpPr>
          <p:nvPr>
            <p:ph type="ftr" sz="quarter" idx="11"/>
          </p:nvPr>
        </p:nvSpPr>
        <p:spPr/>
        <p:txBody>
          <a:bodyPr/>
          <a:lstStyle/>
          <a:p>
            <a:r>
              <a:rPr lang="es-AR"/>
              <a:t>Congreso Argentino de Ciencias de la Computación - CACIC 2020</a:t>
            </a:r>
          </a:p>
        </p:txBody>
      </p:sp>
      <p:sp>
        <p:nvSpPr>
          <p:cNvPr id="7" name="Slide Number Placeholder 6"/>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1958163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5A0B2929-3BD4-4C46-9252-836B3574E087}" type="datetime1">
              <a:rPr lang="es-AR" smtClean="0"/>
              <a:t>10/9/2025</a:t>
            </a:fld>
            <a:endParaRPr lang="es-AR"/>
          </a:p>
        </p:txBody>
      </p:sp>
      <p:sp>
        <p:nvSpPr>
          <p:cNvPr id="8" name="Footer Placeholder 7"/>
          <p:cNvSpPr>
            <a:spLocks noGrp="1"/>
          </p:cNvSpPr>
          <p:nvPr>
            <p:ph type="ftr" sz="quarter" idx="11"/>
          </p:nvPr>
        </p:nvSpPr>
        <p:spPr/>
        <p:txBody>
          <a:bodyPr/>
          <a:lstStyle/>
          <a:p>
            <a:r>
              <a:rPr lang="es-AR"/>
              <a:t>Congreso Argentino de Ciencias de la Computación - CACIC 2020</a:t>
            </a:r>
          </a:p>
        </p:txBody>
      </p:sp>
      <p:sp>
        <p:nvSpPr>
          <p:cNvPr id="9" name="Slide Number Placeholder 8"/>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3657141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824C999-C43A-E946-882E-AAE2CADB7DD8}" type="datetime1">
              <a:rPr lang="es-AR" smtClean="0"/>
              <a:t>10/9/2025</a:t>
            </a:fld>
            <a:endParaRPr lang="es-AR"/>
          </a:p>
        </p:txBody>
      </p:sp>
      <p:sp>
        <p:nvSpPr>
          <p:cNvPr id="4" name="Footer Placeholder 3"/>
          <p:cNvSpPr>
            <a:spLocks noGrp="1"/>
          </p:cNvSpPr>
          <p:nvPr>
            <p:ph type="ftr" sz="quarter" idx="11"/>
          </p:nvPr>
        </p:nvSpPr>
        <p:spPr/>
        <p:txBody>
          <a:bodyPr/>
          <a:lstStyle/>
          <a:p>
            <a:r>
              <a:rPr lang="es-AR"/>
              <a:t>Congreso Argentino de Ciencias de la Computación - CACIC 2020</a:t>
            </a:r>
          </a:p>
        </p:txBody>
      </p:sp>
      <p:sp>
        <p:nvSpPr>
          <p:cNvPr id="5" name="Slide Number Placeholder 4"/>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2856039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099B82-44D7-5D46-B5CE-1ADEB90B795D}" type="datetime1">
              <a:rPr lang="es-AR" smtClean="0"/>
              <a:t>10/9/2025</a:t>
            </a:fld>
            <a:endParaRPr lang="es-AR"/>
          </a:p>
        </p:txBody>
      </p:sp>
      <p:sp>
        <p:nvSpPr>
          <p:cNvPr id="3" name="Footer Placeholder 2"/>
          <p:cNvSpPr>
            <a:spLocks noGrp="1"/>
          </p:cNvSpPr>
          <p:nvPr>
            <p:ph type="ftr" sz="quarter" idx="11"/>
          </p:nvPr>
        </p:nvSpPr>
        <p:spPr/>
        <p:txBody>
          <a:bodyPr/>
          <a:lstStyle/>
          <a:p>
            <a:r>
              <a:rPr lang="es-AR"/>
              <a:t>Congreso Argentino de Ciencias de la Computación - CACIC 2020</a:t>
            </a:r>
          </a:p>
        </p:txBody>
      </p:sp>
      <p:sp>
        <p:nvSpPr>
          <p:cNvPr id="4" name="Slide Number Placeholder 3"/>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3580874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93E7523F-D9E6-CE4A-8DBC-DDEE8E3A9656}" type="datetime1">
              <a:rPr lang="es-AR" smtClean="0"/>
              <a:t>10/9/2025</a:t>
            </a:fld>
            <a:endParaRPr lang="es-AR"/>
          </a:p>
        </p:txBody>
      </p:sp>
      <p:sp>
        <p:nvSpPr>
          <p:cNvPr id="6" name="Footer Placeholder 5"/>
          <p:cNvSpPr>
            <a:spLocks noGrp="1"/>
          </p:cNvSpPr>
          <p:nvPr>
            <p:ph type="ftr" sz="quarter" idx="11"/>
          </p:nvPr>
        </p:nvSpPr>
        <p:spPr/>
        <p:txBody>
          <a:bodyPr/>
          <a:lstStyle/>
          <a:p>
            <a:r>
              <a:rPr lang="es-AR"/>
              <a:t>Congreso Argentino de Ciencias de la Computación - CACIC 2020</a:t>
            </a:r>
          </a:p>
        </p:txBody>
      </p:sp>
      <p:sp>
        <p:nvSpPr>
          <p:cNvPr id="7" name="Slide Number Placeholder 6"/>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3573449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B776391-DEC7-B04C-9DAD-F2C8D14F5F7D}" type="datetime1">
              <a:rPr lang="es-AR" smtClean="0"/>
              <a:t>10/9/2025</a:t>
            </a:fld>
            <a:endParaRPr lang="es-AR"/>
          </a:p>
        </p:txBody>
      </p:sp>
      <p:sp>
        <p:nvSpPr>
          <p:cNvPr id="6" name="Footer Placeholder 5"/>
          <p:cNvSpPr>
            <a:spLocks noGrp="1"/>
          </p:cNvSpPr>
          <p:nvPr>
            <p:ph type="ftr" sz="quarter" idx="11"/>
          </p:nvPr>
        </p:nvSpPr>
        <p:spPr/>
        <p:txBody>
          <a:bodyPr/>
          <a:lstStyle/>
          <a:p>
            <a:r>
              <a:rPr lang="es-AR"/>
              <a:t>Congreso Argentino de Ciencias de la Computación - CACIC 2020</a:t>
            </a:r>
          </a:p>
        </p:txBody>
      </p:sp>
      <p:sp>
        <p:nvSpPr>
          <p:cNvPr id="7" name="Slide Number Placeholder 6"/>
          <p:cNvSpPr>
            <a:spLocks noGrp="1"/>
          </p:cNvSpPr>
          <p:nvPr>
            <p:ph type="sldNum" sz="quarter" idx="12"/>
          </p:nvPr>
        </p:nvSpPr>
        <p:spPr/>
        <p:txBody>
          <a:bodyPr/>
          <a:lstStyle/>
          <a:p>
            <a:fld id="{57DA1EE4-3700-DD4E-BEFF-3B1E2541F53D}" type="slidenum">
              <a:rPr lang="es-AR" smtClean="0"/>
              <a:t>‹Nº›</a:t>
            </a:fld>
            <a:endParaRPr lang="es-AR"/>
          </a:p>
        </p:txBody>
      </p:sp>
    </p:spTree>
    <p:extLst>
      <p:ext uri="{BB962C8B-B14F-4D97-AF65-F5344CB8AC3E}">
        <p14:creationId xmlns:p14="http://schemas.microsoft.com/office/powerpoint/2010/main" val="11255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9657673-10A2-AA4A-AD3B-8A89FB9B395E}" type="datetime1">
              <a:rPr lang="es-AR" smtClean="0"/>
              <a:t>10/9/2025</a:t>
            </a:fld>
            <a:endParaRPr lang="es-A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s-AR"/>
              <a:t>Congreso Argentino de Ciencias de la Computación - CACIC 2020</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7DA1EE4-3700-DD4E-BEFF-3B1E2541F53D}" type="slidenum">
              <a:rPr lang="es-AR" smtClean="0"/>
              <a:t>‹Nº›</a:t>
            </a:fld>
            <a:endParaRPr lang="es-AR"/>
          </a:p>
        </p:txBody>
      </p:sp>
    </p:spTree>
    <p:extLst>
      <p:ext uri="{BB962C8B-B14F-4D97-AF65-F5344CB8AC3E}">
        <p14:creationId xmlns:p14="http://schemas.microsoft.com/office/powerpoint/2010/main" val="379184091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56E510-03F2-AA47-BF2A-79341978C4D7}"/>
              </a:ext>
            </a:extLst>
          </p:cNvPr>
          <p:cNvSpPr>
            <a:spLocks noGrp="1"/>
          </p:cNvSpPr>
          <p:nvPr>
            <p:ph type="ctrTitle"/>
          </p:nvPr>
        </p:nvSpPr>
        <p:spPr>
          <a:xfrm>
            <a:off x="1236372" y="2457242"/>
            <a:ext cx="8037631" cy="2340568"/>
          </a:xfrm>
        </p:spPr>
        <p:txBody>
          <a:bodyPr/>
          <a:lstStyle/>
          <a:p>
            <a:r>
              <a:rPr lang="es-AR" dirty="0"/>
              <a:t>Riesgos/Vulnerabilidades de una red informática en un Laboratorio EDI</a:t>
            </a:r>
          </a:p>
        </p:txBody>
      </p:sp>
      <p:sp>
        <p:nvSpPr>
          <p:cNvPr id="3" name="Subtítulo 2">
            <a:extLst>
              <a:ext uri="{FF2B5EF4-FFF2-40B4-BE49-F238E27FC236}">
                <a16:creationId xmlns:a16="http://schemas.microsoft.com/office/drawing/2014/main" id="{9C504745-DEF8-934C-8332-089DDAE00B19}"/>
              </a:ext>
            </a:extLst>
          </p:cNvPr>
          <p:cNvSpPr>
            <a:spLocks noGrp="1"/>
          </p:cNvSpPr>
          <p:nvPr>
            <p:ph type="subTitle" idx="1"/>
          </p:nvPr>
        </p:nvSpPr>
        <p:spPr>
          <a:xfrm>
            <a:off x="1236371" y="4797807"/>
            <a:ext cx="8037631" cy="1096899"/>
          </a:xfrm>
        </p:spPr>
        <p:txBody>
          <a:bodyPr>
            <a:normAutofit lnSpcReduction="10000"/>
          </a:bodyPr>
          <a:lstStyle/>
          <a:p>
            <a:r>
              <a:rPr lang="es-AR" dirty="0"/>
              <a:t>Fabián A. Gibellini, Roberto Muñoz, Analía L. Ruhl, Juliana Notreni,</a:t>
            </a:r>
          </a:p>
          <a:p>
            <a:r>
              <a:rPr lang="es-AR" dirty="0"/>
              <a:t> Milagros N. Zea Cárdenas, Ignacio Sánchez Balzaretti, Cecilia Sanchez</a:t>
            </a:r>
          </a:p>
          <a:p>
            <a:r>
              <a:rPr lang="es-AR" dirty="0"/>
              <a:t>labsis@bbs.frc.utn.edu.ar</a:t>
            </a:r>
          </a:p>
        </p:txBody>
      </p:sp>
      <p:sp>
        <p:nvSpPr>
          <p:cNvPr id="4" name="Google Shape;141;p1">
            <a:extLst>
              <a:ext uri="{FF2B5EF4-FFF2-40B4-BE49-F238E27FC236}">
                <a16:creationId xmlns:a16="http://schemas.microsoft.com/office/drawing/2014/main" id="{B5B66878-4577-E840-BACB-E584A1EF871A}"/>
              </a:ext>
            </a:extLst>
          </p:cNvPr>
          <p:cNvSpPr txBox="1"/>
          <p:nvPr/>
        </p:nvSpPr>
        <p:spPr>
          <a:xfrm>
            <a:off x="1475656" y="355927"/>
            <a:ext cx="4320480" cy="864096"/>
          </a:xfrm>
          <a:prstGeom prst="rect">
            <a:avLst/>
          </a:prstGeom>
          <a:noFill/>
          <a:ln>
            <a:noFill/>
          </a:ln>
        </p:spPr>
        <p:txBody>
          <a:bodyPr spcFirstLastPara="1" wrap="square" lIns="91425" tIns="45700" rIns="91425" bIns="45700" anchor="t" anchorCtr="0">
            <a:normAutofit lnSpcReduction="10000"/>
          </a:bodyPr>
          <a:lstStyle/>
          <a:p>
            <a:pPr marL="0" marR="0" lvl="0" indent="0" algn="l" rtl="0">
              <a:lnSpc>
                <a:spcPct val="80000"/>
              </a:lnSpc>
              <a:spcBef>
                <a:spcPts val="0"/>
              </a:spcBef>
              <a:spcAft>
                <a:spcPts val="0"/>
              </a:spcAft>
              <a:buClr>
                <a:schemeClr val="accent1"/>
              </a:buClr>
              <a:buSzPts val="788"/>
              <a:buFont typeface="Noto Sans Symbols"/>
              <a:buNone/>
            </a:pPr>
            <a:r>
              <a:rPr lang="es-AR" sz="1125" b="1" i="0" u="none" strike="noStrike" cap="none" dirty="0">
                <a:solidFill>
                  <a:schemeClr val="dk2"/>
                </a:solidFill>
                <a:latin typeface="Century Schoolbook"/>
                <a:ea typeface="Century Schoolbook"/>
                <a:cs typeface="Century Schoolbook"/>
                <a:sym typeface="Century Schoolbook"/>
              </a:rPr>
              <a:t>Laboratorio de Sistemas de Información</a:t>
            </a:r>
            <a:endParaRPr dirty="0"/>
          </a:p>
          <a:p>
            <a:pPr marL="0" marR="0" lvl="0" indent="0" algn="l" rtl="0">
              <a:lnSpc>
                <a:spcPct val="80000"/>
              </a:lnSpc>
              <a:spcBef>
                <a:spcPts val="600"/>
              </a:spcBef>
              <a:spcAft>
                <a:spcPts val="0"/>
              </a:spcAft>
              <a:buClr>
                <a:schemeClr val="accent1"/>
              </a:buClr>
              <a:buSzPts val="788"/>
              <a:buFont typeface="Noto Sans Symbols"/>
              <a:buNone/>
            </a:pPr>
            <a:r>
              <a:rPr lang="es-AR" sz="1125" b="1" i="0" u="none" strike="noStrike" cap="none" dirty="0">
                <a:solidFill>
                  <a:schemeClr val="dk2"/>
                </a:solidFill>
                <a:latin typeface="Century Schoolbook"/>
                <a:ea typeface="Century Schoolbook"/>
                <a:cs typeface="Century Schoolbook"/>
                <a:sym typeface="Century Schoolbook"/>
              </a:rPr>
              <a:t>Departamento de Ingeniería en Sistemas de Información </a:t>
            </a:r>
            <a:endParaRPr sz="1125" b="1" i="0" u="none" strike="noStrike" cap="none" dirty="0">
              <a:solidFill>
                <a:schemeClr val="dk2"/>
              </a:solidFill>
              <a:latin typeface="Century Schoolbook"/>
              <a:ea typeface="Century Schoolbook"/>
              <a:cs typeface="Century Schoolbook"/>
              <a:sym typeface="Century Schoolbook"/>
            </a:endParaRPr>
          </a:p>
          <a:p>
            <a:pPr marL="0" marR="0" lvl="0" indent="0" algn="l" rtl="0">
              <a:lnSpc>
                <a:spcPct val="80000"/>
              </a:lnSpc>
              <a:spcBef>
                <a:spcPts val="600"/>
              </a:spcBef>
              <a:spcAft>
                <a:spcPts val="0"/>
              </a:spcAft>
              <a:buClr>
                <a:schemeClr val="accent1"/>
              </a:buClr>
              <a:buSzPts val="788"/>
              <a:buFont typeface="Noto Sans Symbols"/>
              <a:buNone/>
            </a:pPr>
            <a:r>
              <a:rPr lang="es-AR" sz="1125" b="1" i="0" u="none" strike="noStrike" cap="none" dirty="0">
                <a:solidFill>
                  <a:schemeClr val="dk2"/>
                </a:solidFill>
                <a:latin typeface="Century Schoolbook"/>
                <a:ea typeface="Century Schoolbook"/>
                <a:cs typeface="Century Schoolbook"/>
                <a:sym typeface="Century Schoolbook"/>
              </a:rPr>
              <a:t>Universidad  Tecnológica Nacional </a:t>
            </a:r>
            <a:endParaRPr dirty="0"/>
          </a:p>
          <a:p>
            <a:pPr marL="0" marR="0" lvl="0" indent="0" algn="l" rtl="0">
              <a:lnSpc>
                <a:spcPct val="80000"/>
              </a:lnSpc>
              <a:spcBef>
                <a:spcPts val="600"/>
              </a:spcBef>
              <a:spcAft>
                <a:spcPts val="0"/>
              </a:spcAft>
              <a:buClr>
                <a:schemeClr val="accent1"/>
              </a:buClr>
              <a:buSzPts val="788"/>
              <a:buFont typeface="Noto Sans Symbols"/>
              <a:buNone/>
            </a:pPr>
            <a:r>
              <a:rPr lang="es-AR" sz="1125" b="1" i="0" u="none" strike="noStrike" cap="none" dirty="0">
                <a:solidFill>
                  <a:schemeClr val="dk2"/>
                </a:solidFill>
                <a:latin typeface="Century Schoolbook"/>
                <a:ea typeface="Century Schoolbook"/>
                <a:cs typeface="Century Schoolbook"/>
                <a:sym typeface="Century Schoolbook"/>
              </a:rPr>
              <a:t>Facultad Regional Córdoba</a:t>
            </a:r>
            <a:endParaRPr sz="1125" b="1" i="0" u="none" strike="noStrike" cap="none" dirty="0">
              <a:solidFill>
                <a:schemeClr val="dk2"/>
              </a:solidFill>
              <a:latin typeface="Century Schoolbook"/>
              <a:ea typeface="Century Schoolbook"/>
              <a:cs typeface="Century Schoolbook"/>
              <a:sym typeface="Century Schoolbook"/>
            </a:endParaRPr>
          </a:p>
        </p:txBody>
      </p:sp>
      <p:pic>
        <p:nvPicPr>
          <p:cNvPr id="5" name="Google Shape;142;p1">
            <a:extLst>
              <a:ext uri="{FF2B5EF4-FFF2-40B4-BE49-F238E27FC236}">
                <a16:creationId xmlns:a16="http://schemas.microsoft.com/office/drawing/2014/main" id="{EE0978E6-BAB7-F845-9374-C81B4135C550}"/>
              </a:ext>
            </a:extLst>
          </p:cNvPr>
          <p:cNvPicPr preferRelativeResize="0"/>
          <p:nvPr/>
        </p:nvPicPr>
        <p:blipFill rotWithShape="1">
          <a:blip r:embed="rId2">
            <a:alphaModFix/>
          </a:blip>
          <a:srcRect/>
          <a:stretch/>
        </p:blipFill>
        <p:spPr>
          <a:xfrm>
            <a:off x="683568" y="332656"/>
            <a:ext cx="792088" cy="879674"/>
          </a:xfrm>
          <a:prstGeom prst="rect">
            <a:avLst/>
          </a:prstGeom>
          <a:noFill/>
          <a:ln>
            <a:noFill/>
          </a:ln>
        </p:spPr>
      </p:pic>
      <p:sp>
        <p:nvSpPr>
          <p:cNvPr id="6" name="Google Shape;143;p1">
            <a:extLst>
              <a:ext uri="{FF2B5EF4-FFF2-40B4-BE49-F238E27FC236}">
                <a16:creationId xmlns:a16="http://schemas.microsoft.com/office/drawing/2014/main" id="{5D9CC044-F048-1C47-8544-8679791C7EC9}"/>
              </a:ext>
            </a:extLst>
          </p:cNvPr>
          <p:cNvSpPr txBox="1"/>
          <p:nvPr/>
        </p:nvSpPr>
        <p:spPr>
          <a:xfrm>
            <a:off x="7843527" y="352863"/>
            <a:ext cx="3204864" cy="859467"/>
          </a:xfrm>
          <a:prstGeom prst="rect">
            <a:avLst/>
          </a:prstGeom>
          <a:noFill/>
          <a:ln>
            <a:noFill/>
          </a:ln>
        </p:spPr>
        <p:txBody>
          <a:bodyPr spcFirstLastPara="1" wrap="square" lIns="91425" tIns="45700" rIns="91425" bIns="45700" anchor="t" anchorCtr="0">
            <a:normAutofit/>
          </a:bodyPr>
          <a:lstStyle/>
          <a:p>
            <a:pPr marL="0" marR="0" lvl="0" indent="0" algn="ctr" rtl="0">
              <a:lnSpc>
                <a:spcPct val="80000"/>
              </a:lnSpc>
              <a:spcBef>
                <a:spcPts val="0"/>
              </a:spcBef>
              <a:spcAft>
                <a:spcPts val="0"/>
              </a:spcAft>
              <a:buClr>
                <a:schemeClr val="accent1"/>
              </a:buClr>
              <a:buSzPts val="788"/>
              <a:buFont typeface="Noto Sans Symbols"/>
              <a:buNone/>
            </a:pPr>
            <a:r>
              <a:rPr lang="es-AR" sz="1125" b="1" i="0" u="none" strike="noStrike" cap="none" dirty="0">
                <a:solidFill>
                  <a:schemeClr val="dk2"/>
                </a:solidFill>
                <a:latin typeface="Century Schoolbook"/>
                <a:ea typeface="Century Schoolbook"/>
                <a:cs typeface="Century Schoolbook"/>
                <a:sym typeface="Century Schoolbook"/>
              </a:rPr>
              <a:t>CACIC 2020 </a:t>
            </a:r>
            <a:endParaRPr sz="1125" b="1" i="0" u="none" strike="noStrike" cap="none" dirty="0">
              <a:solidFill>
                <a:schemeClr val="dk2"/>
              </a:solidFill>
              <a:latin typeface="Century Schoolbook"/>
              <a:ea typeface="Century Schoolbook"/>
              <a:cs typeface="Century Schoolbook"/>
              <a:sym typeface="Century Schoolbook"/>
            </a:endParaRPr>
          </a:p>
          <a:p>
            <a:pPr marL="0" marR="0" lvl="0" indent="0" algn="ctr" rtl="0">
              <a:lnSpc>
                <a:spcPct val="80000"/>
              </a:lnSpc>
              <a:spcBef>
                <a:spcPts val="600"/>
              </a:spcBef>
              <a:spcAft>
                <a:spcPts val="0"/>
              </a:spcAft>
              <a:buClr>
                <a:schemeClr val="accent1"/>
              </a:buClr>
              <a:buSzPts val="788"/>
              <a:buFont typeface="Noto Sans Symbols"/>
              <a:buNone/>
            </a:pPr>
            <a:r>
              <a:rPr lang="es-AR" sz="1125" b="1" i="0" u="none" strike="noStrike" cap="none" dirty="0">
                <a:solidFill>
                  <a:schemeClr val="dk2"/>
                </a:solidFill>
                <a:latin typeface="Century Schoolbook"/>
                <a:ea typeface="Century Schoolbook"/>
                <a:cs typeface="Century Schoolbook"/>
                <a:sym typeface="Century Schoolbook"/>
              </a:rPr>
              <a:t>Universidad Nacional de La Matanza</a:t>
            </a:r>
            <a:endParaRPr dirty="0"/>
          </a:p>
          <a:p>
            <a:pPr marL="0" marR="0" lvl="0" indent="0" algn="ctr" rtl="0">
              <a:lnSpc>
                <a:spcPct val="80000"/>
              </a:lnSpc>
              <a:spcBef>
                <a:spcPts val="600"/>
              </a:spcBef>
              <a:spcAft>
                <a:spcPts val="0"/>
              </a:spcAft>
              <a:buClr>
                <a:schemeClr val="accent1"/>
              </a:buClr>
              <a:buSzPts val="788"/>
              <a:buFont typeface="Noto Sans Symbols"/>
              <a:buNone/>
            </a:pPr>
            <a:r>
              <a:rPr lang="es-AR" sz="1125" b="1" i="0" u="none" strike="noStrike" cap="none" dirty="0">
                <a:solidFill>
                  <a:schemeClr val="dk2"/>
                </a:solidFill>
                <a:latin typeface="Century Schoolbook"/>
                <a:ea typeface="Century Schoolbook"/>
                <a:cs typeface="Century Schoolbook"/>
                <a:sym typeface="Century Schoolbook"/>
              </a:rPr>
              <a:t>5 al 9 de Octubre</a:t>
            </a:r>
            <a:endParaRPr sz="1125" b="1" i="0" u="none" strike="noStrike" cap="none" dirty="0">
              <a:solidFill>
                <a:schemeClr val="dk2"/>
              </a:solidFill>
              <a:latin typeface="Century Schoolbook"/>
              <a:ea typeface="Century Schoolbook"/>
              <a:cs typeface="Century Schoolbook"/>
              <a:sym typeface="Century Schoolbook"/>
            </a:endParaRPr>
          </a:p>
        </p:txBody>
      </p:sp>
    </p:spTree>
    <p:extLst>
      <p:ext uri="{BB962C8B-B14F-4D97-AF65-F5344CB8AC3E}">
        <p14:creationId xmlns:p14="http://schemas.microsoft.com/office/powerpoint/2010/main" val="3043098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F4FB5C-BE18-C84C-880A-546E03052167}"/>
              </a:ext>
            </a:extLst>
          </p:cNvPr>
          <p:cNvSpPr>
            <a:spLocks noGrp="1"/>
          </p:cNvSpPr>
          <p:nvPr>
            <p:ph type="title"/>
          </p:nvPr>
        </p:nvSpPr>
        <p:spPr>
          <a:xfrm>
            <a:off x="677333" y="609600"/>
            <a:ext cx="8829273" cy="1320800"/>
          </a:xfrm>
        </p:spPr>
        <p:txBody>
          <a:bodyPr/>
          <a:lstStyle/>
          <a:p>
            <a:r>
              <a:rPr lang="es-AR" dirty="0"/>
              <a:t>Cantidad de riesgos según su origen y tipo </a:t>
            </a:r>
          </a:p>
        </p:txBody>
      </p:sp>
      <p:sp>
        <p:nvSpPr>
          <p:cNvPr id="4" name="Marcador de pie de página 3">
            <a:extLst>
              <a:ext uri="{FF2B5EF4-FFF2-40B4-BE49-F238E27FC236}">
                <a16:creationId xmlns:a16="http://schemas.microsoft.com/office/drawing/2014/main" id="{CC2A2FC0-C302-0040-9839-89D8BC0A8018}"/>
              </a:ext>
            </a:extLst>
          </p:cNvPr>
          <p:cNvSpPr>
            <a:spLocks noGrp="1"/>
          </p:cNvSpPr>
          <p:nvPr>
            <p:ph type="ftr" sz="quarter" idx="11"/>
          </p:nvPr>
        </p:nvSpPr>
        <p:spPr/>
        <p:txBody>
          <a:bodyPr/>
          <a:lstStyle/>
          <a:p>
            <a:r>
              <a:rPr lang="es-AR"/>
              <a:t>Congreso Argentino de Ciencias de la Computación - CACIC 2020</a:t>
            </a:r>
          </a:p>
        </p:txBody>
      </p:sp>
      <p:sp>
        <p:nvSpPr>
          <p:cNvPr id="5" name="Marcador de número de diapositiva 4">
            <a:extLst>
              <a:ext uri="{FF2B5EF4-FFF2-40B4-BE49-F238E27FC236}">
                <a16:creationId xmlns:a16="http://schemas.microsoft.com/office/drawing/2014/main" id="{2EC79006-851F-0E4D-9371-6A6326B9CAF5}"/>
              </a:ext>
            </a:extLst>
          </p:cNvPr>
          <p:cNvSpPr>
            <a:spLocks noGrp="1"/>
          </p:cNvSpPr>
          <p:nvPr>
            <p:ph type="sldNum" sz="quarter" idx="12"/>
          </p:nvPr>
        </p:nvSpPr>
        <p:spPr/>
        <p:txBody>
          <a:bodyPr/>
          <a:lstStyle/>
          <a:p>
            <a:fld id="{57DA1EE4-3700-DD4E-BEFF-3B1E2541F53D}" type="slidenum">
              <a:rPr lang="es-AR" smtClean="0"/>
              <a:t>9</a:t>
            </a:fld>
            <a:endParaRPr lang="es-AR"/>
          </a:p>
        </p:txBody>
      </p:sp>
      <p:pic>
        <p:nvPicPr>
          <p:cNvPr id="1026" name="Picture 2">
            <a:extLst>
              <a:ext uri="{FF2B5EF4-FFF2-40B4-BE49-F238E27FC236}">
                <a16:creationId xmlns:a16="http://schemas.microsoft.com/office/drawing/2014/main" id="{8DBD7E03-803C-A24F-BEC1-561C895DB65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92317" y="1750680"/>
            <a:ext cx="6758812" cy="4179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2575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9E2EAD-B8D3-2B4E-B36E-D922596FE2FA}"/>
              </a:ext>
            </a:extLst>
          </p:cNvPr>
          <p:cNvSpPr>
            <a:spLocks noGrp="1"/>
          </p:cNvSpPr>
          <p:nvPr>
            <p:ph type="title"/>
          </p:nvPr>
        </p:nvSpPr>
        <p:spPr/>
        <p:txBody>
          <a:bodyPr/>
          <a:lstStyle/>
          <a:p>
            <a:r>
              <a:rPr lang="es-AR" dirty="0"/>
              <a:t>Niveles de exposición</a:t>
            </a:r>
          </a:p>
        </p:txBody>
      </p:sp>
      <p:sp>
        <p:nvSpPr>
          <p:cNvPr id="3" name="Marcador de contenido 2">
            <a:extLst>
              <a:ext uri="{FF2B5EF4-FFF2-40B4-BE49-F238E27FC236}">
                <a16:creationId xmlns:a16="http://schemas.microsoft.com/office/drawing/2014/main" id="{44EC80D5-E169-FA4A-B5E8-9C52B77462F8}"/>
              </a:ext>
            </a:extLst>
          </p:cNvPr>
          <p:cNvSpPr>
            <a:spLocks noGrp="1"/>
          </p:cNvSpPr>
          <p:nvPr>
            <p:ph idx="1"/>
          </p:nvPr>
        </p:nvSpPr>
        <p:spPr/>
        <p:txBody>
          <a:bodyPr/>
          <a:lstStyle/>
          <a:p>
            <a:r>
              <a:rPr lang="es-AR" dirty="0"/>
              <a:t>En base a la clasificación se definió el nivel de exposición de todos los riesgos a partir del producto de su frecuencia  e impacto</a:t>
            </a:r>
          </a:p>
        </p:txBody>
      </p:sp>
      <p:sp>
        <p:nvSpPr>
          <p:cNvPr id="4" name="Marcador de pie de página 3">
            <a:extLst>
              <a:ext uri="{FF2B5EF4-FFF2-40B4-BE49-F238E27FC236}">
                <a16:creationId xmlns:a16="http://schemas.microsoft.com/office/drawing/2014/main" id="{DC3D33F5-4FF3-AB44-9E0D-50FC85C9D637}"/>
              </a:ext>
            </a:extLst>
          </p:cNvPr>
          <p:cNvSpPr>
            <a:spLocks noGrp="1"/>
          </p:cNvSpPr>
          <p:nvPr>
            <p:ph type="ftr" sz="quarter" idx="11"/>
          </p:nvPr>
        </p:nvSpPr>
        <p:spPr/>
        <p:txBody>
          <a:bodyPr/>
          <a:lstStyle/>
          <a:p>
            <a:r>
              <a:rPr lang="es-AR"/>
              <a:t>Congreso Argentino de Ciencias de la Computación - CACIC 2020</a:t>
            </a:r>
          </a:p>
        </p:txBody>
      </p:sp>
      <p:sp>
        <p:nvSpPr>
          <p:cNvPr id="5" name="Marcador de número de diapositiva 4">
            <a:extLst>
              <a:ext uri="{FF2B5EF4-FFF2-40B4-BE49-F238E27FC236}">
                <a16:creationId xmlns:a16="http://schemas.microsoft.com/office/drawing/2014/main" id="{8D4ABE63-C1D2-4146-A4E9-E1CC33B172F5}"/>
              </a:ext>
            </a:extLst>
          </p:cNvPr>
          <p:cNvSpPr>
            <a:spLocks noGrp="1"/>
          </p:cNvSpPr>
          <p:nvPr>
            <p:ph type="sldNum" sz="quarter" idx="12"/>
          </p:nvPr>
        </p:nvSpPr>
        <p:spPr/>
        <p:txBody>
          <a:bodyPr/>
          <a:lstStyle/>
          <a:p>
            <a:fld id="{57DA1EE4-3700-DD4E-BEFF-3B1E2541F53D}" type="slidenum">
              <a:rPr lang="es-AR" smtClean="0"/>
              <a:t>10</a:t>
            </a:fld>
            <a:endParaRPr lang="es-AR"/>
          </a:p>
        </p:txBody>
      </p:sp>
      <p:pic>
        <p:nvPicPr>
          <p:cNvPr id="7" name="Imagen 6">
            <a:extLst>
              <a:ext uri="{FF2B5EF4-FFF2-40B4-BE49-F238E27FC236}">
                <a16:creationId xmlns:a16="http://schemas.microsoft.com/office/drawing/2014/main" id="{82E2D32F-1D27-9F4C-B745-4E26AB4AFF45}"/>
              </a:ext>
            </a:extLst>
          </p:cNvPr>
          <p:cNvPicPr>
            <a:picLocks noChangeAspect="1"/>
          </p:cNvPicPr>
          <p:nvPr/>
        </p:nvPicPr>
        <p:blipFill>
          <a:blip r:embed="rId2"/>
          <a:stretch>
            <a:fillRect/>
          </a:stretch>
        </p:blipFill>
        <p:spPr>
          <a:xfrm>
            <a:off x="1091981" y="3102714"/>
            <a:ext cx="7988957" cy="2417843"/>
          </a:xfrm>
          <a:prstGeom prst="rect">
            <a:avLst/>
          </a:prstGeom>
        </p:spPr>
      </p:pic>
    </p:spTree>
    <p:extLst>
      <p:ext uri="{BB962C8B-B14F-4D97-AF65-F5344CB8AC3E}">
        <p14:creationId xmlns:p14="http://schemas.microsoft.com/office/powerpoint/2010/main" val="2245184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28D912-2A05-2440-A4F1-23F1EF3E3CED}"/>
              </a:ext>
            </a:extLst>
          </p:cNvPr>
          <p:cNvSpPr>
            <a:spLocks noGrp="1"/>
          </p:cNvSpPr>
          <p:nvPr>
            <p:ph type="title"/>
          </p:nvPr>
        </p:nvSpPr>
        <p:spPr/>
        <p:txBody>
          <a:bodyPr/>
          <a:lstStyle/>
          <a:p>
            <a:r>
              <a:rPr lang="es-AR"/>
              <a:t>Planes de contingencia</a:t>
            </a:r>
            <a:endParaRPr lang="es-AR" dirty="0"/>
          </a:p>
        </p:txBody>
      </p:sp>
      <p:sp>
        <p:nvSpPr>
          <p:cNvPr id="4" name="Marcador de pie de página 3">
            <a:extLst>
              <a:ext uri="{FF2B5EF4-FFF2-40B4-BE49-F238E27FC236}">
                <a16:creationId xmlns:a16="http://schemas.microsoft.com/office/drawing/2014/main" id="{03797121-3B9E-6E4D-8B56-E4731820A185}"/>
              </a:ext>
            </a:extLst>
          </p:cNvPr>
          <p:cNvSpPr>
            <a:spLocks noGrp="1"/>
          </p:cNvSpPr>
          <p:nvPr>
            <p:ph type="ftr" sz="quarter" idx="11"/>
          </p:nvPr>
        </p:nvSpPr>
        <p:spPr/>
        <p:txBody>
          <a:bodyPr/>
          <a:lstStyle/>
          <a:p>
            <a:r>
              <a:rPr lang="es-AR"/>
              <a:t>Congreso Argentino de Ciencias de la Computación - CACIC 2020</a:t>
            </a:r>
          </a:p>
        </p:txBody>
      </p:sp>
      <p:sp>
        <p:nvSpPr>
          <p:cNvPr id="5" name="Marcador de número de diapositiva 4">
            <a:extLst>
              <a:ext uri="{FF2B5EF4-FFF2-40B4-BE49-F238E27FC236}">
                <a16:creationId xmlns:a16="http://schemas.microsoft.com/office/drawing/2014/main" id="{5150B439-9495-7746-9439-451130B1A8B1}"/>
              </a:ext>
            </a:extLst>
          </p:cNvPr>
          <p:cNvSpPr>
            <a:spLocks noGrp="1"/>
          </p:cNvSpPr>
          <p:nvPr>
            <p:ph type="sldNum" sz="quarter" idx="12"/>
          </p:nvPr>
        </p:nvSpPr>
        <p:spPr/>
        <p:txBody>
          <a:bodyPr/>
          <a:lstStyle/>
          <a:p>
            <a:fld id="{57DA1EE4-3700-DD4E-BEFF-3B1E2541F53D}" type="slidenum">
              <a:rPr lang="es-AR" smtClean="0"/>
              <a:t>11</a:t>
            </a:fld>
            <a:endParaRPr lang="es-AR"/>
          </a:p>
        </p:txBody>
      </p:sp>
      <p:pic>
        <p:nvPicPr>
          <p:cNvPr id="7" name="Imagen 6" descr="Captura de pantalla de un celular&#10;&#10;Descripción generada automáticamente">
            <a:extLst>
              <a:ext uri="{FF2B5EF4-FFF2-40B4-BE49-F238E27FC236}">
                <a16:creationId xmlns:a16="http://schemas.microsoft.com/office/drawing/2014/main" id="{468A833B-CC89-A844-8DE2-6712E2D4FC05}"/>
              </a:ext>
            </a:extLst>
          </p:cNvPr>
          <p:cNvPicPr>
            <a:picLocks noChangeAspect="1"/>
          </p:cNvPicPr>
          <p:nvPr/>
        </p:nvPicPr>
        <p:blipFill>
          <a:blip r:embed="rId2"/>
          <a:stretch>
            <a:fillRect/>
          </a:stretch>
        </p:blipFill>
        <p:spPr>
          <a:xfrm>
            <a:off x="3509288" y="1358020"/>
            <a:ext cx="3045840" cy="4630732"/>
          </a:xfrm>
          <a:prstGeom prst="rect">
            <a:avLst/>
          </a:prstGeom>
        </p:spPr>
      </p:pic>
      <p:pic>
        <p:nvPicPr>
          <p:cNvPr id="11" name="Imagen 10">
            <a:extLst>
              <a:ext uri="{FF2B5EF4-FFF2-40B4-BE49-F238E27FC236}">
                <a16:creationId xmlns:a16="http://schemas.microsoft.com/office/drawing/2014/main" id="{B8BF235D-0AEC-244E-A0CB-55ABCFE35304}"/>
              </a:ext>
            </a:extLst>
          </p:cNvPr>
          <p:cNvPicPr>
            <a:picLocks noChangeAspect="1"/>
          </p:cNvPicPr>
          <p:nvPr/>
        </p:nvPicPr>
        <p:blipFill>
          <a:blip r:embed="rId3"/>
          <a:stretch>
            <a:fillRect/>
          </a:stretch>
        </p:blipFill>
        <p:spPr>
          <a:xfrm>
            <a:off x="6742624" y="1358020"/>
            <a:ext cx="2718874" cy="4630732"/>
          </a:xfrm>
          <a:prstGeom prst="rect">
            <a:avLst/>
          </a:prstGeom>
        </p:spPr>
      </p:pic>
      <p:pic>
        <p:nvPicPr>
          <p:cNvPr id="12" name="Marcador de contenido 11">
            <a:extLst>
              <a:ext uri="{FF2B5EF4-FFF2-40B4-BE49-F238E27FC236}">
                <a16:creationId xmlns:a16="http://schemas.microsoft.com/office/drawing/2014/main" id="{3F15048B-B10F-3F41-A5CC-4D77ACACB425}"/>
              </a:ext>
            </a:extLst>
          </p:cNvPr>
          <p:cNvPicPr>
            <a:picLocks noGrp="1" noChangeAspect="1"/>
          </p:cNvPicPr>
          <p:nvPr>
            <p:ph idx="1"/>
          </p:nvPr>
        </p:nvPicPr>
        <p:blipFill>
          <a:blip r:embed="rId4"/>
          <a:stretch>
            <a:fillRect/>
          </a:stretch>
        </p:blipFill>
        <p:spPr>
          <a:xfrm>
            <a:off x="543003" y="1358020"/>
            <a:ext cx="2795668" cy="4683342"/>
          </a:xfrm>
        </p:spPr>
      </p:pic>
    </p:spTree>
    <p:extLst>
      <p:ext uri="{BB962C8B-B14F-4D97-AF65-F5344CB8AC3E}">
        <p14:creationId xmlns:p14="http://schemas.microsoft.com/office/powerpoint/2010/main" val="1030535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28D912-2A05-2440-A4F1-23F1EF3E3CED}"/>
              </a:ext>
            </a:extLst>
          </p:cNvPr>
          <p:cNvSpPr>
            <a:spLocks noGrp="1"/>
          </p:cNvSpPr>
          <p:nvPr>
            <p:ph type="title"/>
          </p:nvPr>
        </p:nvSpPr>
        <p:spPr/>
        <p:txBody>
          <a:bodyPr/>
          <a:lstStyle/>
          <a:p>
            <a:r>
              <a:rPr lang="es-AR" dirty="0"/>
              <a:t>Resultados, Avances.</a:t>
            </a:r>
          </a:p>
        </p:txBody>
      </p:sp>
      <p:sp>
        <p:nvSpPr>
          <p:cNvPr id="3" name="Marcador de contenido 2">
            <a:extLst>
              <a:ext uri="{FF2B5EF4-FFF2-40B4-BE49-F238E27FC236}">
                <a16:creationId xmlns:a16="http://schemas.microsoft.com/office/drawing/2014/main" id="{6E651F3B-0306-7243-89AC-2DF994C37300}"/>
              </a:ext>
            </a:extLst>
          </p:cNvPr>
          <p:cNvSpPr>
            <a:spLocks noGrp="1"/>
          </p:cNvSpPr>
          <p:nvPr>
            <p:ph idx="1"/>
          </p:nvPr>
        </p:nvSpPr>
        <p:spPr/>
        <p:txBody>
          <a:bodyPr/>
          <a:lstStyle/>
          <a:p>
            <a:r>
              <a:rPr lang="es-ES" dirty="0"/>
              <a:t>Los procesos identificados en el </a:t>
            </a:r>
            <a:r>
              <a:rPr lang="es-ES" dirty="0" err="1"/>
              <a:t>LabSis</a:t>
            </a:r>
            <a:r>
              <a:rPr lang="es-ES" dirty="0"/>
              <a:t>, pueden ser extrapolados a cualquier Laboratorio EDI. Como así también algunos de sus riesgos, con un previo análisis acorde a la adaptación de los procesos propios de cada laboratorio en particular.</a:t>
            </a:r>
            <a:endParaRPr lang="es-AR" dirty="0"/>
          </a:p>
          <a:p>
            <a:r>
              <a:rPr lang="es-ES" dirty="0"/>
              <a:t>Identificar los indicadores que nos permitan monitorear y controlar estos riesgos/vulnerabilidades de la red del Laboratorio EDI </a:t>
            </a:r>
            <a:r>
              <a:rPr lang="es-ES" dirty="0" err="1"/>
              <a:t>LabSis</a:t>
            </a:r>
            <a:r>
              <a:rPr lang="es-ES" dirty="0"/>
              <a:t>.</a:t>
            </a:r>
          </a:p>
          <a:p>
            <a:r>
              <a:rPr lang="es-ES" dirty="0"/>
              <a:t>Etapa de recolección de datos, los cuales generarán la base de conocimiento de indicadores de ciberseguridad de una red informática. </a:t>
            </a:r>
          </a:p>
          <a:p>
            <a:r>
              <a:rPr lang="es-ES" dirty="0"/>
              <a:t>Determinar cuales serán considerados dentro las buenas prácticas de ciberseguridad</a:t>
            </a:r>
            <a:endParaRPr lang="es-AR" dirty="0"/>
          </a:p>
          <a:p>
            <a:endParaRPr lang="es-AR" dirty="0"/>
          </a:p>
        </p:txBody>
      </p:sp>
      <p:sp>
        <p:nvSpPr>
          <p:cNvPr id="4" name="Marcador de pie de página 3">
            <a:extLst>
              <a:ext uri="{FF2B5EF4-FFF2-40B4-BE49-F238E27FC236}">
                <a16:creationId xmlns:a16="http://schemas.microsoft.com/office/drawing/2014/main" id="{03797121-3B9E-6E4D-8B56-E4731820A185}"/>
              </a:ext>
            </a:extLst>
          </p:cNvPr>
          <p:cNvSpPr>
            <a:spLocks noGrp="1"/>
          </p:cNvSpPr>
          <p:nvPr>
            <p:ph type="ftr" sz="quarter" idx="11"/>
          </p:nvPr>
        </p:nvSpPr>
        <p:spPr/>
        <p:txBody>
          <a:bodyPr/>
          <a:lstStyle/>
          <a:p>
            <a:r>
              <a:rPr lang="es-AR"/>
              <a:t>Congreso Argentino de Ciencias de la Computación - CACIC 2020</a:t>
            </a:r>
          </a:p>
        </p:txBody>
      </p:sp>
      <p:sp>
        <p:nvSpPr>
          <p:cNvPr id="5" name="Marcador de número de diapositiva 4">
            <a:extLst>
              <a:ext uri="{FF2B5EF4-FFF2-40B4-BE49-F238E27FC236}">
                <a16:creationId xmlns:a16="http://schemas.microsoft.com/office/drawing/2014/main" id="{5150B439-9495-7746-9439-451130B1A8B1}"/>
              </a:ext>
            </a:extLst>
          </p:cNvPr>
          <p:cNvSpPr>
            <a:spLocks noGrp="1"/>
          </p:cNvSpPr>
          <p:nvPr>
            <p:ph type="sldNum" sz="quarter" idx="12"/>
          </p:nvPr>
        </p:nvSpPr>
        <p:spPr/>
        <p:txBody>
          <a:bodyPr/>
          <a:lstStyle/>
          <a:p>
            <a:fld id="{57DA1EE4-3700-DD4E-BEFF-3B1E2541F53D}" type="slidenum">
              <a:rPr lang="es-AR" smtClean="0"/>
              <a:t>12</a:t>
            </a:fld>
            <a:endParaRPr lang="es-AR"/>
          </a:p>
        </p:txBody>
      </p:sp>
    </p:spTree>
    <p:extLst>
      <p:ext uri="{BB962C8B-B14F-4D97-AF65-F5344CB8AC3E}">
        <p14:creationId xmlns:p14="http://schemas.microsoft.com/office/powerpoint/2010/main" val="533683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65AC7D1-EAA9-48F5-B509-60A7F50BF7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3" name="Rectangle 12">
            <a:extLst>
              <a:ext uri="{FF2B5EF4-FFF2-40B4-BE49-F238E27FC236}">
                <a16:creationId xmlns:a16="http://schemas.microsoft.com/office/drawing/2014/main" id="{D6320AF9-619A-4175-865B-5663E1AEF4C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063B6EC6-D752-4EE7-908B-F8F19E8C7FEA}"/>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11313"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EFECD4E8-AD3E-4228-82A2-9461958EA94D}"/>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3290979"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19" name="Rectangle 23">
            <a:extLst>
              <a:ext uri="{FF2B5EF4-FFF2-40B4-BE49-F238E27FC236}">
                <a16:creationId xmlns:a16="http://schemas.microsoft.com/office/drawing/2014/main" id="{7E018740-5C2B-4A41-AC1A-7E68D1EC195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2568"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5">
            <a:extLst>
              <a:ext uri="{FF2B5EF4-FFF2-40B4-BE49-F238E27FC236}">
                <a16:creationId xmlns:a16="http://schemas.microsoft.com/office/drawing/2014/main" id="{166F75A4-C475-4941-8EE2-B80A06A2C1B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534"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a:extLst>
              <a:ext uri="{FF2B5EF4-FFF2-40B4-BE49-F238E27FC236}">
                <a16:creationId xmlns:a16="http://schemas.microsoft.com/office/drawing/2014/main" id="{A032553A-72E8-4B0D-8405-FF9771C9AF0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33425"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a:extLst>
              <a:ext uri="{FF2B5EF4-FFF2-40B4-BE49-F238E27FC236}">
                <a16:creationId xmlns:a16="http://schemas.microsoft.com/office/drawing/2014/main" id="{765800AC-C3B9-498E-87BC-29FAE4C76B2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5592"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a:extLst>
              <a:ext uri="{FF2B5EF4-FFF2-40B4-BE49-F238E27FC236}">
                <a16:creationId xmlns:a16="http://schemas.microsoft.com/office/drawing/2014/main" id="{1F9D6ACB-2FF4-49F9-978A-E0D5327FC63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72758"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Freeform: Shape 28">
            <a:extLst>
              <a:ext uri="{FF2B5EF4-FFF2-40B4-BE49-F238E27FC236}">
                <a16:creationId xmlns:a16="http://schemas.microsoft.com/office/drawing/2014/main" id="{A5EC319D-0FEA-4B95-A3EA-01E35672C9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97631" y="-8467"/>
            <a:ext cx="5994369" cy="6866467"/>
          </a:xfrm>
          <a:custGeom>
            <a:avLst/>
            <a:gdLst>
              <a:gd name="connsiteX0" fmla="*/ 0 w 5994369"/>
              <a:gd name="connsiteY0" fmla="*/ 0 h 6866467"/>
              <a:gd name="connsiteX1" fmla="*/ 1249825 w 5994369"/>
              <a:gd name="connsiteY1" fmla="*/ 0 h 6866467"/>
              <a:gd name="connsiteX2" fmla="*/ 1249825 w 5994369"/>
              <a:gd name="connsiteY2" fmla="*/ 8467 h 6866467"/>
              <a:gd name="connsiteX3" fmla="*/ 5994369 w 5994369"/>
              <a:gd name="connsiteY3" fmla="*/ 8467 h 6866467"/>
              <a:gd name="connsiteX4" fmla="*/ 5994369 w 5994369"/>
              <a:gd name="connsiteY4" fmla="*/ 6866467 h 6866467"/>
              <a:gd name="connsiteX5" fmla="*/ 1249825 w 5994369"/>
              <a:gd name="connsiteY5" fmla="*/ 6866467 h 6866467"/>
              <a:gd name="connsiteX6" fmla="*/ 1109382 w 5994369"/>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4369" h="6866467">
                <a:moveTo>
                  <a:pt x="0" y="0"/>
                </a:moveTo>
                <a:lnTo>
                  <a:pt x="1249825" y="0"/>
                </a:lnTo>
                <a:lnTo>
                  <a:pt x="1249825" y="8467"/>
                </a:lnTo>
                <a:lnTo>
                  <a:pt x="5994369" y="8467"/>
                </a:lnTo>
                <a:lnTo>
                  <a:pt x="5994369" y="6866467"/>
                </a:lnTo>
                <a:lnTo>
                  <a:pt x="1249825" y="6866467"/>
                </a:lnTo>
                <a:lnTo>
                  <a:pt x="1109382" y="686646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10A5C0A6-F4F7-8F41-9A1D-B3FC31174D23}"/>
              </a:ext>
            </a:extLst>
          </p:cNvPr>
          <p:cNvSpPr>
            <a:spLocks noGrp="1"/>
          </p:cNvSpPr>
          <p:nvPr>
            <p:ph type="title"/>
          </p:nvPr>
        </p:nvSpPr>
        <p:spPr>
          <a:xfrm>
            <a:off x="7181723" y="609600"/>
            <a:ext cx="4512989" cy="2227730"/>
          </a:xfrm>
        </p:spPr>
        <p:txBody>
          <a:bodyPr anchor="ctr">
            <a:normAutofit/>
          </a:bodyPr>
          <a:lstStyle/>
          <a:p>
            <a:r>
              <a:rPr lang="es-AR" dirty="0">
                <a:solidFill>
                  <a:srgbClr val="FFFFFF"/>
                </a:solidFill>
              </a:rPr>
              <a:t>Gracias por su atención</a:t>
            </a:r>
          </a:p>
        </p:txBody>
      </p:sp>
      <p:pic>
        <p:nvPicPr>
          <p:cNvPr id="6" name="Google Shape;195;p8" descr="images1.jpg">
            <a:extLst>
              <a:ext uri="{FF2B5EF4-FFF2-40B4-BE49-F238E27FC236}">
                <a16:creationId xmlns:a16="http://schemas.microsoft.com/office/drawing/2014/main" id="{26350910-33C1-724B-B304-50EBE5754C1A}"/>
              </a:ext>
            </a:extLst>
          </p:cNvPr>
          <p:cNvPicPr preferRelativeResize="0"/>
          <p:nvPr/>
        </p:nvPicPr>
        <p:blipFill rotWithShape="1">
          <a:blip r:embed="rId2"/>
          <a:stretch/>
        </p:blipFill>
        <p:spPr>
          <a:xfrm>
            <a:off x="757251" y="1545062"/>
            <a:ext cx="3856774" cy="3856774"/>
          </a:xfrm>
          <a:prstGeom prst="rect">
            <a:avLst/>
          </a:prstGeom>
          <a:noFill/>
        </p:spPr>
      </p:pic>
      <p:sp>
        <p:nvSpPr>
          <p:cNvPr id="3" name="Marcador de contenido 2">
            <a:extLst>
              <a:ext uri="{FF2B5EF4-FFF2-40B4-BE49-F238E27FC236}">
                <a16:creationId xmlns:a16="http://schemas.microsoft.com/office/drawing/2014/main" id="{DB490C0D-1625-BB47-847E-BAF9F50E1EDA}"/>
              </a:ext>
            </a:extLst>
          </p:cNvPr>
          <p:cNvSpPr>
            <a:spLocks noGrp="1"/>
          </p:cNvSpPr>
          <p:nvPr>
            <p:ph idx="1"/>
          </p:nvPr>
        </p:nvSpPr>
        <p:spPr>
          <a:xfrm>
            <a:off x="6756356" y="2837329"/>
            <a:ext cx="4938357" cy="1773308"/>
          </a:xfrm>
        </p:spPr>
        <p:txBody>
          <a:bodyPr anchor="t">
            <a:normAutofit/>
          </a:bodyPr>
          <a:lstStyle/>
          <a:p>
            <a:r>
              <a:rPr lang="es-AR" sz="3200" dirty="0">
                <a:solidFill>
                  <a:srgbClr val="FFFFFF"/>
                </a:solidFill>
              </a:rPr>
              <a:t>Contacto:</a:t>
            </a:r>
          </a:p>
          <a:p>
            <a:pPr marL="0" indent="0">
              <a:buNone/>
            </a:pPr>
            <a:r>
              <a:rPr lang="es-AR" sz="3200" dirty="0">
                <a:solidFill>
                  <a:srgbClr val="FFFFFF"/>
                </a:solidFill>
              </a:rPr>
              <a:t>labsis@bbs.frc.utn.edu.ar</a:t>
            </a:r>
          </a:p>
          <a:p>
            <a:pPr marL="0" indent="0">
              <a:buNone/>
            </a:pPr>
            <a:endParaRPr lang="es-AR" dirty="0">
              <a:solidFill>
                <a:srgbClr val="FFFFFF"/>
              </a:solidFill>
            </a:endParaRPr>
          </a:p>
        </p:txBody>
      </p:sp>
      <p:sp>
        <p:nvSpPr>
          <p:cNvPr id="4" name="Marcador de pie de página 3">
            <a:extLst>
              <a:ext uri="{FF2B5EF4-FFF2-40B4-BE49-F238E27FC236}">
                <a16:creationId xmlns:a16="http://schemas.microsoft.com/office/drawing/2014/main" id="{3C15A4B2-58BB-BF4A-BFF0-E36DAB6DC827}"/>
              </a:ext>
            </a:extLst>
          </p:cNvPr>
          <p:cNvSpPr>
            <a:spLocks noGrp="1"/>
          </p:cNvSpPr>
          <p:nvPr>
            <p:ph type="ftr" sz="quarter" idx="11"/>
          </p:nvPr>
        </p:nvSpPr>
        <p:spPr>
          <a:xfrm>
            <a:off x="5246915" y="6041362"/>
            <a:ext cx="3329320" cy="365125"/>
          </a:xfrm>
        </p:spPr>
        <p:txBody>
          <a:bodyPr>
            <a:normAutofit lnSpcReduction="10000"/>
          </a:bodyPr>
          <a:lstStyle/>
          <a:p>
            <a:pPr>
              <a:spcAft>
                <a:spcPts val="600"/>
              </a:spcAft>
            </a:pPr>
            <a:r>
              <a:rPr lang="es-AR">
                <a:solidFill>
                  <a:srgbClr val="FFFFFF"/>
                </a:solidFill>
              </a:rPr>
              <a:t>Congreso Argentino de Ciencias de la Computación - CACIC 2020</a:t>
            </a:r>
          </a:p>
        </p:txBody>
      </p:sp>
      <p:sp>
        <p:nvSpPr>
          <p:cNvPr id="5" name="Marcador de número de diapositiva 4">
            <a:extLst>
              <a:ext uri="{FF2B5EF4-FFF2-40B4-BE49-F238E27FC236}">
                <a16:creationId xmlns:a16="http://schemas.microsoft.com/office/drawing/2014/main" id="{17D0139A-9F75-6644-94A3-AE4A1508DDBB}"/>
              </a:ext>
            </a:extLst>
          </p:cNvPr>
          <p:cNvSpPr>
            <a:spLocks noGrp="1"/>
          </p:cNvSpPr>
          <p:nvPr>
            <p:ph type="sldNum" sz="quarter" idx="12"/>
          </p:nvPr>
        </p:nvSpPr>
        <p:spPr>
          <a:xfrm>
            <a:off x="9662553" y="6041362"/>
            <a:ext cx="566186" cy="365125"/>
          </a:xfrm>
        </p:spPr>
        <p:txBody>
          <a:bodyPr>
            <a:normAutofit/>
          </a:bodyPr>
          <a:lstStyle/>
          <a:p>
            <a:pPr>
              <a:spcAft>
                <a:spcPts val="600"/>
              </a:spcAft>
            </a:pPr>
            <a:fld id="{57DA1EE4-3700-DD4E-BEFF-3B1E2541F53D}" type="slidenum">
              <a:rPr lang="es-AR">
                <a:solidFill>
                  <a:srgbClr val="FFFFFF"/>
                </a:solidFill>
              </a:rPr>
              <a:pPr>
                <a:spcAft>
                  <a:spcPts val="600"/>
                </a:spcAft>
              </a:pPr>
              <a:t>13</a:t>
            </a:fld>
            <a:endParaRPr lang="es-AR">
              <a:solidFill>
                <a:srgbClr val="FFFFFF"/>
              </a:solidFill>
            </a:endParaRPr>
          </a:p>
        </p:txBody>
      </p:sp>
      <p:pic>
        <p:nvPicPr>
          <p:cNvPr id="8" name="Imagen 7">
            <a:extLst>
              <a:ext uri="{FF2B5EF4-FFF2-40B4-BE49-F238E27FC236}">
                <a16:creationId xmlns:a16="http://schemas.microsoft.com/office/drawing/2014/main" id="{A3F45A48-906E-8240-AE7D-1BCDD0363970}"/>
              </a:ext>
            </a:extLst>
          </p:cNvPr>
          <p:cNvPicPr>
            <a:picLocks noChangeAspect="1"/>
          </p:cNvPicPr>
          <p:nvPr/>
        </p:nvPicPr>
        <p:blipFill>
          <a:blip r:embed="rId3"/>
          <a:stretch>
            <a:fillRect/>
          </a:stretch>
        </p:blipFill>
        <p:spPr>
          <a:xfrm>
            <a:off x="8500309" y="4390552"/>
            <a:ext cx="1389011" cy="1343766"/>
          </a:xfrm>
          <a:prstGeom prst="rect">
            <a:avLst/>
          </a:prstGeom>
        </p:spPr>
      </p:pic>
    </p:spTree>
    <p:extLst>
      <p:ext uri="{BB962C8B-B14F-4D97-AF65-F5344CB8AC3E}">
        <p14:creationId xmlns:p14="http://schemas.microsoft.com/office/powerpoint/2010/main" val="822845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23652D-01A3-DD49-BBBE-09132F0F315C}"/>
              </a:ext>
            </a:extLst>
          </p:cNvPr>
          <p:cNvSpPr>
            <a:spLocks noGrp="1"/>
          </p:cNvSpPr>
          <p:nvPr>
            <p:ph type="title"/>
          </p:nvPr>
        </p:nvSpPr>
        <p:spPr/>
        <p:txBody>
          <a:bodyPr/>
          <a:lstStyle/>
          <a:p>
            <a:r>
              <a:rPr lang="es-AR" dirty="0"/>
              <a:t>Proyecto de Investigación</a:t>
            </a:r>
          </a:p>
        </p:txBody>
      </p:sp>
      <p:sp>
        <p:nvSpPr>
          <p:cNvPr id="3" name="Marcador de contenido 2">
            <a:extLst>
              <a:ext uri="{FF2B5EF4-FFF2-40B4-BE49-F238E27FC236}">
                <a16:creationId xmlns:a16="http://schemas.microsoft.com/office/drawing/2014/main" id="{99C5B7EF-C436-0747-AB53-28F4D90AF8B6}"/>
              </a:ext>
            </a:extLst>
          </p:cNvPr>
          <p:cNvSpPr>
            <a:spLocks noGrp="1"/>
          </p:cNvSpPr>
          <p:nvPr>
            <p:ph idx="1"/>
          </p:nvPr>
        </p:nvSpPr>
        <p:spPr>
          <a:xfrm>
            <a:off x="677334" y="2045494"/>
            <a:ext cx="9007579" cy="3880773"/>
          </a:xfrm>
        </p:spPr>
        <p:txBody>
          <a:bodyPr>
            <a:noAutofit/>
          </a:bodyPr>
          <a:lstStyle/>
          <a:p>
            <a:pPr algn="just">
              <a:lnSpc>
                <a:spcPct val="170000"/>
              </a:lnSpc>
            </a:pPr>
            <a:r>
              <a:rPr lang="es-AR" sz="1600" dirty="0"/>
              <a:t>Este estudio se encuentra inserto y forma parte del proyecto “Determinación de Indicadores, técnicas y herramientas que evidencian buenas prácticas en la ciberseguridad de la infraestructura tecnológica en un laboratorio de Educación, Investigación y Desarrollo de la UTN FRC”, homologado por la Secretaría de Ciencia y Tecnología bajo el código SIUTNCO0005366, cuyo objetivo final es generar buenas prácticas en la ciberseguridad de la infraestructura tecnológica.</a:t>
            </a:r>
          </a:p>
          <a:p>
            <a:pPr algn="just">
              <a:lnSpc>
                <a:spcPct val="170000"/>
              </a:lnSpc>
            </a:pPr>
            <a:endParaRPr lang="es-AR" sz="1600" dirty="0"/>
          </a:p>
        </p:txBody>
      </p:sp>
      <p:sp>
        <p:nvSpPr>
          <p:cNvPr id="4" name="Marcador de pie de página 3">
            <a:extLst>
              <a:ext uri="{FF2B5EF4-FFF2-40B4-BE49-F238E27FC236}">
                <a16:creationId xmlns:a16="http://schemas.microsoft.com/office/drawing/2014/main" id="{1B7BBC45-B1BE-A446-8B9B-DE3DC4ACD871}"/>
              </a:ext>
            </a:extLst>
          </p:cNvPr>
          <p:cNvSpPr>
            <a:spLocks noGrp="1"/>
          </p:cNvSpPr>
          <p:nvPr>
            <p:ph type="ftr" sz="quarter" idx="11"/>
          </p:nvPr>
        </p:nvSpPr>
        <p:spPr/>
        <p:txBody>
          <a:bodyPr/>
          <a:lstStyle/>
          <a:p>
            <a:r>
              <a:rPr lang="es-AR"/>
              <a:t>Congreso Argentino de Ciencias de la Computación - CACIC 2020</a:t>
            </a:r>
          </a:p>
        </p:txBody>
      </p:sp>
      <p:sp>
        <p:nvSpPr>
          <p:cNvPr id="5" name="Marcador de número de diapositiva 4">
            <a:extLst>
              <a:ext uri="{FF2B5EF4-FFF2-40B4-BE49-F238E27FC236}">
                <a16:creationId xmlns:a16="http://schemas.microsoft.com/office/drawing/2014/main" id="{05622557-3751-A044-BF7D-1B1EDD725755}"/>
              </a:ext>
            </a:extLst>
          </p:cNvPr>
          <p:cNvSpPr>
            <a:spLocks noGrp="1"/>
          </p:cNvSpPr>
          <p:nvPr>
            <p:ph type="sldNum" sz="quarter" idx="12"/>
          </p:nvPr>
        </p:nvSpPr>
        <p:spPr/>
        <p:txBody>
          <a:bodyPr/>
          <a:lstStyle/>
          <a:p>
            <a:fld id="{57DA1EE4-3700-DD4E-BEFF-3B1E2541F53D}" type="slidenum">
              <a:rPr lang="es-AR" smtClean="0"/>
              <a:t>1</a:t>
            </a:fld>
            <a:endParaRPr lang="es-AR"/>
          </a:p>
        </p:txBody>
      </p:sp>
    </p:spTree>
    <p:extLst>
      <p:ext uri="{BB962C8B-B14F-4D97-AF65-F5344CB8AC3E}">
        <p14:creationId xmlns:p14="http://schemas.microsoft.com/office/powerpoint/2010/main" val="3675718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9530D9-4725-9F47-8081-0CCAF3BFD77D}"/>
              </a:ext>
            </a:extLst>
          </p:cNvPr>
          <p:cNvSpPr>
            <a:spLocks noGrp="1"/>
          </p:cNvSpPr>
          <p:nvPr>
            <p:ph type="title"/>
          </p:nvPr>
        </p:nvSpPr>
        <p:spPr/>
        <p:txBody>
          <a:bodyPr/>
          <a:lstStyle/>
          <a:p>
            <a:r>
              <a:rPr lang="es-AR" dirty="0"/>
              <a:t>Proyecto de Investigación </a:t>
            </a:r>
            <a:r>
              <a:rPr lang="es-AR" sz="2800" i="1" dirty="0"/>
              <a:t>(cont.)</a:t>
            </a:r>
          </a:p>
        </p:txBody>
      </p:sp>
      <p:sp>
        <p:nvSpPr>
          <p:cNvPr id="3" name="Marcador de contenido 2">
            <a:extLst>
              <a:ext uri="{FF2B5EF4-FFF2-40B4-BE49-F238E27FC236}">
                <a16:creationId xmlns:a16="http://schemas.microsoft.com/office/drawing/2014/main" id="{A99FB948-AE23-4649-9986-16BB4D9C1B6B}"/>
              </a:ext>
            </a:extLst>
          </p:cNvPr>
          <p:cNvSpPr>
            <a:spLocks noGrp="1"/>
          </p:cNvSpPr>
          <p:nvPr>
            <p:ph idx="1"/>
          </p:nvPr>
        </p:nvSpPr>
        <p:spPr>
          <a:xfrm>
            <a:off x="677334" y="1851494"/>
            <a:ext cx="8596668" cy="4189868"/>
          </a:xfrm>
        </p:spPr>
        <p:txBody>
          <a:bodyPr>
            <a:normAutofit/>
          </a:bodyPr>
          <a:lstStyle/>
          <a:p>
            <a:pPr algn="just">
              <a:lnSpc>
                <a:spcPct val="170000"/>
              </a:lnSpc>
            </a:pPr>
            <a:r>
              <a:rPr lang="es-AR" sz="1600" dirty="0"/>
              <a:t>En este trabajo se presenta un modelo de riesgos/vulnerabilidades de ciberseguridad en la red informática de un Laboratorio EDI.  Este modelo permite ver la relación entre los riesgos/vulnerabilidades identificados y sus respectivos procesos de negocio.</a:t>
            </a:r>
          </a:p>
          <a:p>
            <a:pPr algn="just">
              <a:lnSpc>
                <a:spcPct val="170000"/>
              </a:lnSpc>
            </a:pPr>
            <a:r>
              <a:rPr lang="es-AR" sz="1600" dirty="0"/>
              <a:t>El modelado muestra los riesgos más relevantes, categorización de riesgos, medidas de control para cada uno de los riesgos identificados. Estos riesgos/vulnerabilidades son el punto de entrada para identificar indicadores que serán comprendidos dentro las buenas prácticas de ciberseguridad.</a:t>
            </a:r>
          </a:p>
          <a:p>
            <a:pPr algn="just">
              <a:lnSpc>
                <a:spcPct val="170000"/>
              </a:lnSpc>
            </a:pPr>
            <a:r>
              <a:rPr lang="es-AR" sz="1600" dirty="0"/>
              <a:t>Se desarrolla el trabajo en el Laboratorio de Sistemas de Información (LabSis), de la Universidad Tecnológica Nacional Facultad Regional Córdoba.</a:t>
            </a:r>
          </a:p>
          <a:p>
            <a:endParaRPr lang="es-AR" sz="1600" dirty="0"/>
          </a:p>
        </p:txBody>
      </p:sp>
      <p:sp>
        <p:nvSpPr>
          <p:cNvPr id="4" name="Marcador de pie de página 3">
            <a:extLst>
              <a:ext uri="{FF2B5EF4-FFF2-40B4-BE49-F238E27FC236}">
                <a16:creationId xmlns:a16="http://schemas.microsoft.com/office/drawing/2014/main" id="{5FBE5347-BE85-734C-8A36-8FC212344D45}"/>
              </a:ext>
            </a:extLst>
          </p:cNvPr>
          <p:cNvSpPr>
            <a:spLocks noGrp="1"/>
          </p:cNvSpPr>
          <p:nvPr>
            <p:ph type="ftr" sz="quarter" idx="11"/>
          </p:nvPr>
        </p:nvSpPr>
        <p:spPr>
          <a:xfrm>
            <a:off x="636211" y="6041361"/>
            <a:ext cx="6297612" cy="365125"/>
          </a:xfrm>
        </p:spPr>
        <p:txBody>
          <a:bodyPr/>
          <a:lstStyle/>
          <a:p>
            <a:r>
              <a:rPr lang="es-AR" dirty="0"/>
              <a:t>Congreso Argentino de Ciencias de la Computación - CACIC 2020</a:t>
            </a:r>
          </a:p>
        </p:txBody>
      </p:sp>
      <p:sp>
        <p:nvSpPr>
          <p:cNvPr id="5" name="Marcador de número de diapositiva 4">
            <a:extLst>
              <a:ext uri="{FF2B5EF4-FFF2-40B4-BE49-F238E27FC236}">
                <a16:creationId xmlns:a16="http://schemas.microsoft.com/office/drawing/2014/main" id="{1E9ED0DC-0B99-704A-9178-4A6ECE8267A0}"/>
              </a:ext>
            </a:extLst>
          </p:cNvPr>
          <p:cNvSpPr>
            <a:spLocks noGrp="1"/>
          </p:cNvSpPr>
          <p:nvPr>
            <p:ph type="sldNum" sz="quarter" idx="12"/>
          </p:nvPr>
        </p:nvSpPr>
        <p:spPr/>
        <p:txBody>
          <a:bodyPr/>
          <a:lstStyle/>
          <a:p>
            <a:fld id="{57DA1EE4-3700-DD4E-BEFF-3B1E2541F53D}" type="slidenum">
              <a:rPr lang="es-AR" smtClean="0"/>
              <a:t>2</a:t>
            </a:fld>
            <a:endParaRPr lang="es-AR"/>
          </a:p>
        </p:txBody>
      </p:sp>
    </p:spTree>
    <p:extLst>
      <p:ext uri="{BB962C8B-B14F-4D97-AF65-F5344CB8AC3E}">
        <p14:creationId xmlns:p14="http://schemas.microsoft.com/office/powerpoint/2010/main" val="1056787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AA438B-955D-EC49-9ECB-CBD2D6B9D032}"/>
              </a:ext>
            </a:extLst>
          </p:cNvPr>
          <p:cNvSpPr>
            <a:spLocks noGrp="1"/>
          </p:cNvSpPr>
          <p:nvPr>
            <p:ph type="title"/>
          </p:nvPr>
        </p:nvSpPr>
        <p:spPr/>
        <p:txBody>
          <a:bodyPr/>
          <a:lstStyle/>
          <a:p>
            <a:r>
              <a:rPr lang="es-AR" dirty="0"/>
              <a:t>Metodología</a:t>
            </a:r>
          </a:p>
        </p:txBody>
      </p:sp>
      <p:sp>
        <p:nvSpPr>
          <p:cNvPr id="3" name="Marcador de contenido 2">
            <a:extLst>
              <a:ext uri="{FF2B5EF4-FFF2-40B4-BE49-F238E27FC236}">
                <a16:creationId xmlns:a16="http://schemas.microsoft.com/office/drawing/2014/main" id="{3AA97B2E-9E58-254B-91B8-A065C6E6C3A6}"/>
              </a:ext>
            </a:extLst>
          </p:cNvPr>
          <p:cNvSpPr>
            <a:spLocks noGrp="1"/>
          </p:cNvSpPr>
          <p:nvPr>
            <p:ph idx="1"/>
          </p:nvPr>
        </p:nvSpPr>
        <p:spPr/>
        <p:txBody>
          <a:bodyPr>
            <a:normAutofit/>
          </a:bodyPr>
          <a:lstStyle/>
          <a:p>
            <a:pPr>
              <a:lnSpc>
                <a:spcPct val="150000"/>
              </a:lnSpc>
            </a:pPr>
            <a:r>
              <a:rPr lang="es-AR" dirty="0"/>
              <a:t>En el desarrollo de este proyecto se utiliza el método empírico para la observación, medición y análisis de los valores que sean obtenidos. La línea de investigación que se sigue es la ciberseguridad en redes de información, el objeto de estudio la red informática del Laboratorio de Ingeniería en Sistemas de Información (LabSis), de la Universidad Tecnológica Nacional Facultad Regional Córdoba (UTN-FRC). Este trabajo está conectado con “Procedimientos de Seguridad en un Laboratorio EDI para la identificación de vulnerabilidades en su red informática.”, presentado en el CACIC 2019.</a:t>
            </a:r>
          </a:p>
        </p:txBody>
      </p:sp>
      <p:sp>
        <p:nvSpPr>
          <p:cNvPr id="4" name="Marcador de pie de página 3">
            <a:extLst>
              <a:ext uri="{FF2B5EF4-FFF2-40B4-BE49-F238E27FC236}">
                <a16:creationId xmlns:a16="http://schemas.microsoft.com/office/drawing/2014/main" id="{C1CBE499-ECC4-324E-B5E3-2B7C394B2E13}"/>
              </a:ext>
            </a:extLst>
          </p:cNvPr>
          <p:cNvSpPr>
            <a:spLocks noGrp="1"/>
          </p:cNvSpPr>
          <p:nvPr>
            <p:ph type="ftr" sz="quarter" idx="11"/>
          </p:nvPr>
        </p:nvSpPr>
        <p:spPr/>
        <p:txBody>
          <a:bodyPr/>
          <a:lstStyle/>
          <a:p>
            <a:r>
              <a:rPr lang="es-AR"/>
              <a:t>Congreso Argentino de Ciencias de la Computación - CACIC 2020</a:t>
            </a:r>
          </a:p>
        </p:txBody>
      </p:sp>
      <p:sp>
        <p:nvSpPr>
          <p:cNvPr id="5" name="Marcador de número de diapositiva 4">
            <a:extLst>
              <a:ext uri="{FF2B5EF4-FFF2-40B4-BE49-F238E27FC236}">
                <a16:creationId xmlns:a16="http://schemas.microsoft.com/office/drawing/2014/main" id="{FA82DB51-AC52-DE40-8398-9A5729673F48}"/>
              </a:ext>
            </a:extLst>
          </p:cNvPr>
          <p:cNvSpPr>
            <a:spLocks noGrp="1"/>
          </p:cNvSpPr>
          <p:nvPr>
            <p:ph type="sldNum" sz="quarter" idx="12"/>
          </p:nvPr>
        </p:nvSpPr>
        <p:spPr/>
        <p:txBody>
          <a:bodyPr/>
          <a:lstStyle/>
          <a:p>
            <a:fld id="{57DA1EE4-3700-DD4E-BEFF-3B1E2541F53D}" type="slidenum">
              <a:rPr lang="es-AR" smtClean="0"/>
              <a:t>3</a:t>
            </a:fld>
            <a:endParaRPr lang="es-AR"/>
          </a:p>
        </p:txBody>
      </p:sp>
    </p:spTree>
    <p:extLst>
      <p:ext uri="{BB962C8B-B14F-4D97-AF65-F5344CB8AC3E}">
        <p14:creationId xmlns:p14="http://schemas.microsoft.com/office/powerpoint/2010/main" val="358516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AE8730-14A3-D541-BED2-AC2D3FCE167C}"/>
              </a:ext>
            </a:extLst>
          </p:cNvPr>
          <p:cNvSpPr>
            <a:spLocks noGrp="1"/>
          </p:cNvSpPr>
          <p:nvPr>
            <p:ph type="title"/>
          </p:nvPr>
        </p:nvSpPr>
        <p:spPr/>
        <p:txBody>
          <a:bodyPr/>
          <a:lstStyle/>
          <a:p>
            <a:r>
              <a:rPr lang="es-AR" dirty="0"/>
              <a:t>Estructura Funcional del Laboratorio en Sistemas de Información (LabSis)</a:t>
            </a:r>
          </a:p>
        </p:txBody>
      </p:sp>
      <p:sp>
        <p:nvSpPr>
          <p:cNvPr id="3" name="Marcador de texto 2">
            <a:extLst>
              <a:ext uri="{FF2B5EF4-FFF2-40B4-BE49-F238E27FC236}">
                <a16:creationId xmlns:a16="http://schemas.microsoft.com/office/drawing/2014/main" id="{E24C8639-0F20-E748-88BF-08EF7DC6769D}"/>
              </a:ext>
            </a:extLst>
          </p:cNvPr>
          <p:cNvSpPr>
            <a:spLocks noGrp="1"/>
          </p:cNvSpPr>
          <p:nvPr>
            <p:ph type="body" idx="1"/>
          </p:nvPr>
        </p:nvSpPr>
        <p:spPr/>
        <p:txBody>
          <a:bodyPr/>
          <a:lstStyle/>
          <a:p>
            <a:endParaRPr lang="es-AR"/>
          </a:p>
        </p:txBody>
      </p:sp>
      <p:sp>
        <p:nvSpPr>
          <p:cNvPr id="4" name="Marcador de pie de página 3">
            <a:extLst>
              <a:ext uri="{FF2B5EF4-FFF2-40B4-BE49-F238E27FC236}">
                <a16:creationId xmlns:a16="http://schemas.microsoft.com/office/drawing/2014/main" id="{C386AAA7-43BB-274F-ACD4-99C619F60393}"/>
              </a:ext>
            </a:extLst>
          </p:cNvPr>
          <p:cNvSpPr>
            <a:spLocks noGrp="1"/>
          </p:cNvSpPr>
          <p:nvPr>
            <p:ph type="ftr" sz="quarter" idx="11"/>
          </p:nvPr>
        </p:nvSpPr>
        <p:spPr/>
        <p:txBody>
          <a:bodyPr/>
          <a:lstStyle/>
          <a:p>
            <a:r>
              <a:rPr lang="es-AR"/>
              <a:t>Congreso Argentino de Ciencias de la Computación - CACIC 2020</a:t>
            </a:r>
          </a:p>
        </p:txBody>
      </p:sp>
      <p:sp>
        <p:nvSpPr>
          <p:cNvPr id="5" name="Marcador de número de diapositiva 4">
            <a:extLst>
              <a:ext uri="{FF2B5EF4-FFF2-40B4-BE49-F238E27FC236}">
                <a16:creationId xmlns:a16="http://schemas.microsoft.com/office/drawing/2014/main" id="{3A9623DB-B470-8046-8AC2-1D487C273DFC}"/>
              </a:ext>
            </a:extLst>
          </p:cNvPr>
          <p:cNvSpPr>
            <a:spLocks noGrp="1"/>
          </p:cNvSpPr>
          <p:nvPr>
            <p:ph type="sldNum" sz="quarter" idx="12"/>
          </p:nvPr>
        </p:nvSpPr>
        <p:spPr/>
        <p:txBody>
          <a:bodyPr/>
          <a:lstStyle/>
          <a:p>
            <a:fld id="{57DA1EE4-3700-DD4E-BEFF-3B1E2541F53D}" type="slidenum">
              <a:rPr lang="es-AR" smtClean="0"/>
              <a:t>4</a:t>
            </a:fld>
            <a:endParaRPr lang="es-AR"/>
          </a:p>
        </p:txBody>
      </p:sp>
    </p:spTree>
    <p:extLst>
      <p:ext uri="{BB962C8B-B14F-4D97-AF65-F5344CB8AC3E}">
        <p14:creationId xmlns:p14="http://schemas.microsoft.com/office/powerpoint/2010/main" val="1207145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DDE8DE2B-61C1-46D5-BEB8-521321C182C4}"/>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3" name="Straight Connector 12">
              <a:extLst>
                <a:ext uri="{FF2B5EF4-FFF2-40B4-BE49-F238E27FC236}">
                  <a16:creationId xmlns:a16="http://schemas.microsoft.com/office/drawing/2014/main" id="{E012C92A-B902-4B69-BDCF-CCA3021FCB47}"/>
                </a:ext>
                <a:ext uri="{C183D7F6-B498-43B3-948B-1728B52AA6E4}">
                  <adec:decorative xmlns=""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2BDBC14-42A0-4182-BFBA-0751F6350CB3}"/>
                </a:ext>
                <a:ext uri="{C183D7F6-B498-43B3-948B-1728B52AA6E4}">
                  <adec:decorative xmlns=""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id="{902DC474-5BCC-4188-ACDC-AD63E6B187E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id="{7B427019-8592-4032-931B-4F27104C9DE2}"/>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1D6E2CEA-A5BB-4CF7-B907-AE4DBF6748E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7">
              <a:extLst>
                <a:ext uri="{FF2B5EF4-FFF2-40B4-BE49-F238E27FC236}">
                  <a16:creationId xmlns:a16="http://schemas.microsoft.com/office/drawing/2014/main" id="{78D09D5A-29CC-4B32-9CE1-72E607558A6C}"/>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8">
              <a:extLst>
                <a:ext uri="{FF2B5EF4-FFF2-40B4-BE49-F238E27FC236}">
                  <a16:creationId xmlns:a16="http://schemas.microsoft.com/office/drawing/2014/main" id="{6DF3A3FC-950B-40B0-923D-0F0BC1A5420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9">
              <a:extLst>
                <a:ext uri="{FF2B5EF4-FFF2-40B4-BE49-F238E27FC236}">
                  <a16:creationId xmlns:a16="http://schemas.microsoft.com/office/drawing/2014/main" id="{BCA0F2E1-CD3D-4521-9CCB-41A5CC6C543E}"/>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9BA4F16A-21DC-462A-AD37-0A93C8B79E1E}"/>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Isosceles Triangle 21">
              <a:extLst>
                <a:ext uri="{FF2B5EF4-FFF2-40B4-BE49-F238E27FC236}">
                  <a16:creationId xmlns:a16="http://schemas.microsoft.com/office/drawing/2014/main" id="{FB75EBDD-038D-4572-A372-114938295706}"/>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4" name="Rectangle 23">
            <a:extLst>
              <a:ext uri="{FF2B5EF4-FFF2-40B4-BE49-F238E27FC236}">
                <a16:creationId xmlns:a16="http://schemas.microsoft.com/office/drawing/2014/main" id="{21029ED5-F105-4DD2-99C8-1E442281797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2D621E68-BF28-4A1C-B1A2-4E55E139E79A}"/>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27" name="Straight Connector 26">
              <a:extLst>
                <a:ext uri="{FF2B5EF4-FFF2-40B4-BE49-F238E27FC236}">
                  <a16:creationId xmlns:a16="http://schemas.microsoft.com/office/drawing/2014/main" id="{BE8BBE4D-F0DF-49B9-B75A-99DAC53ACA77}"/>
                </a:ext>
                <a:ext uri="{C183D7F6-B498-43B3-948B-1728B52AA6E4}">
                  <adec:decorative xmlns=""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8" name="Rectangle 23">
              <a:extLst>
                <a:ext uri="{FF2B5EF4-FFF2-40B4-BE49-F238E27FC236}">
                  <a16:creationId xmlns:a16="http://schemas.microsoft.com/office/drawing/2014/main" id="{E0F07DDC-34A6-46A1-9DE9-2BBE2931A55B}"/>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5">
              <a:extLst>
                <a:ext uri="{FF2B5EF4-FFF2-40B4-BE49-F238E27FC236}">
                  <a16:creationId xmlns:a16="http://schemas.microsoft.com/office/drawing/2014/main" id="{2CEB2BF9-B8DB-45B9-86EA-D197B5B1AEFF}"/>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Isosceles Triangle 29">
              <a:extLst>
                <a:ext uri="{FF2B5EF4-FFF2-40B4-BE49-F238E27FC236}">
                  <a16:creationId xmlns:a16="http://schemas.microsoft.com/office/drawing/2014/main" id="{08B5BB34-3801-4E70-A981-FE007635E11D}"/>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Rectangle 27">
              <a:extLst>
                <a:ext uri="{FF2B5EF4-FFF2-40B4-BE49-F238E27FC236}">
                  <a16:creationId xmlns:a16="http://schemas.microsoft.com/office/drawing/2014/main" id="{38432A75-2CEB-463C-A8F2-ABB50A79F44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Rectangle 28">
              <a:extLst>
                <a:ext uri="{FF2B5EF4-FFF2-40B4-BE49-F238E27FC236}">
                  <a16:creationId xmlns:a16="http://schemas.microsoft.com/office/drawing/2014/main" id="{E7E850B8-C050-4597-8BEB-113FEC9A27C9}"/>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Rectangle 29">
              <a:extLst>
                <a:ext uri="{FF2B5EF4-FFF2-40B4-BE49-F238E27FC236}">
                  <a16:creationId xmlns:a16="http://schemas.microsoft.com/office/drawing/2014/main" id="{24ACC798-9CEC-4B6F-A8DD-F8E6FCCCF164}"/>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Isosceles Triangle 33">
              <a:extLst>
                <a:ext uri="{FF2B5EF4-FFF2-40B4-BE49-F238E27FC236}">
                  <a16:creationId xmlns:a16="http://schemas.microsoft.com/office/drawing/2014/main" id="{1D58A8C6-1294-4CD9-89BC-F1E981A524A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Isosceles Triangle 34">
              <a:extLst>
                <a:ext uri="{FF2B5EF4-FFF2-40B4-BE49-F238E27FC236}">
                  <a16:creationId xmlns:a16="http://schemas.microsoft.com/office/drawing/2014/main" id="{F32F2ED6-6143-46C4-A641-72D42732B6FA}"/>
                </a:ext>
                <a:ext uri="{C183D7F6-B498-43B3-948B-1728B52AA6E4}">
                  <adec:decorative xmlns=""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37" name="Rectangle 36">
            <a:extLst>
              <a:ext uri="{FF2B5EF4-FFF2-40B4-BE49-F238E27FC236}">
                <a16:creationId xmlns:a16="http://schemas.microsoft.com/office/drawing/2014/main" id="{5C9652B3-A450-4ED6-8FBF-F536BA60B4D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2222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Marcador de contenido 6" descr="Imagen que contiene pantalla, monitor, frente, computadora&#10;&#10;Descripción generada automáticamente">
            <a:extLst>
              <a:ext uri="{FF2B5EF4-FFF2-40B4-BE49-F238E27FC236}">
                <a16:creationId xmlns:a16="http://schemas.microsoft.com/office/drawing/2014/main" id="{B2F800BA-9F19-E04D-8C94-947A1AE40D7E}"/>
              </a:ext>
            </a:extLst>
          </p:cNvPr>
          <p:cNvPicPr>
            <a:picLocks noGrp="1" noChangeAspect="1"/>
          </p:cNvPicPr>
          <p:nvPr>
            <p:ph idx="1"/>
          </p:nvPr>
        </p:nvPicPr>
        <p:blipFill rotWithShape="1">
          <a:blip r:embed="rId2"/>
          <a:srcRect r="1" b="1533"/>
          <a:stretch/>
        </p:blipFill>
        <p:spPr>
          <a:xfrm>
            <a:off x="568452" y="578995"/>
            <a:ext cx="11055096" cy="5715000"/>
          </a:xfrm>
          <a:prstGeom prst="rect">
            <a:avLst/>
          </a:prstGeom>
        </p:spPr>
      </p:pic>
      <p:sp>
        <p:nvSpPr>
          <p:cNvPr id="4" name="Marcador de pie de página 3">
            <a:extLst>
              <a:ext uri="{FF2B5EF4-FFF2-40B4-BE49-F238E27FC236}">
                <a16:creationId xmlns:a16="http://schemas.microsoft.com/office/drawing/2014/main" id="{92474B1B-B836-064E-BB96-A873CDFC7419}"/>
              </a:ext>
            </a:extLst>
          </p:cNvPr>
          <p:cNvSpPr>
            <a:spLocks noGrp="1"/>
          </p:cNvSpPr>
          <p:nvPr>
            <p:ph type="ftr" sz="quarter" idx="11"/>
          </p:nvPr>
        </p:nvSpPr>
        <p:spPr>
          <a:xfrm>
            <a:off x="677333" y="6420107"/>
            <a:ext cx="5142441" cy="365125"/>
          </a:xfrm>
        </p:spPr>
        <p:txBody>
          <a:bodyPr vert="horz" lIns="91440" tIns="45720" rIns="91440" bIns="45720" rtlCol="0" anchor="ctr">
            <a:normAutofit/>
          </a:bodyPr>
          <a:lstStyle/>
          <a:p>
            <a:pPr>
              <a:spcAft>
                <a:spcPts val="600"/>
              </a:spcAft>
            </a:pPr>
            <a:r>
              <a:rPr lang="en-US" kern="1200">
                <a:solidFill>
                  <a:srgbClr val="FFFFFF"/>
                </a:solidFill>
                <a:latin typeface="+mn-lt"/>
                <a:ea typeface="+mn-ea"/>
                <a:cs typeface="+mn-cs"/>
              </a:rPr>
              <a:t>Congreso Argentino de Ciencias de la Computación - CACIC 2020</a:t>
            </a:r>
          </a:p>
        </p:txBody>
      </p:sp>
      <p:sp>
        <p:nvSpPr>
          <p:cNvPr id="5" name="Marcador de número de diapositiva 4">
            <a:extLst>
              <a:ext uri="{FF2B5EF4-FFF2-40B4-BE49-F238E27FC236}">
                <a16:creationId xmlns:a16="http://schemas.microsoft.com/office/drawing/2014/main" id="{F9644680-E5D4-F64E-92BE-D5EE4A7946E1}"/>
              </a:ext>
            </a:extLst>
          </p:cNvPr>
          <p:cNvSpPr>
            <a:spLocks noGrp="1"/>
          </p:cNvSpPr>
          <p:nvPr>
            <p:ph type="sldNum" sz="quarter" idx="12"/>
          </p:nvPr>
        </p:nvSpPr>
        <p:spPr>
          <a:xfrm>
            <a:off x="10860438" y="6420107"/>
            <a:ext cx="683339" cy="365125"/>
          </a:xfrm>
        </p:spPr>
        <p:txBody>
          <a:bodyPr vert="horz" lIns="91440" tIns="45720" rIns="91440" bIns="45720" rtlCol="0" anchor="ctr">
            <a:normAutofit/>
          </a:bodyPr>
          <a:lstStyle/>
          <a:p>
            <a:pPr>
              <a:spcAft>
                <a:spcPts val="600"/>
              </a:spcAft>
            </a:pPr>
            <a:fld id="{57DA1EE4-3700-DD4E-BEFF-3B1E2541F53D}" type="slidenum">
              <a:rPr lang="en-US">
                <a:solidFill>
                  <a:srgbClr val="FFFFFF"/>
                </a:solidFill>
              </a:rPr>
              <a:pPr>
                <a:spcAft>
                  <a:spcPts val="600"/>
                </a:spcAft>
              </a:pPr>
              <a:t>5</a:t>
            </a:fld>
            <a:endParaRPr lang="en-US">
              <a:solidFill>
                <a:srgbClr val="FFFFFF"/>
              </a:solidFill>
            </a:endParaRPr>
          </a:p>
        </p:txBody>
      </p:sp>
    </p:spTree>
    <p:extLst>
      <p:ext uri="{BB962C8B-B14F-4D97-AF65-F5344CB8AC3E}">
        <p14:creationId xmlns:p14="http://schemas.microsoft.com/office/powerpoint/2010/main" val="3725980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92088E-EB69-DF41-8C7D-4304F4F8ED77}"/>
              </a:ext>
            </a:extLst>
          </p:cNvPr>
          <p:cNvSpPr>
            <a:spLocks noGrp="1"/>
          </p:cNvSpPr>
          <p:nvPr>
            <p:ph type="title"/>
          </p:nvPr>
        </p:nvSpPr>
        <p:spPr/>
        <p:txBody>
          <a:bodyPr/>
          <a:lstStyle/>
          <a:p>
            <a:r>
              <a:rPr lang="es-AR" dirty="0"/>
              <a:t>Estructura de Red</a:t>
            </a:r>
          </a:p>
        </p:txBody>
      </p:sp>
      <p:sp>
        <p:nvSpPr>
          <p:cNvPr id="4" name="Marcador de pie de página 3">
            <a:extLst>
              <a:ext uri="{FF2B5EF4-FFF2-40B4-BE49-F238E27FC236}">
                <a16:creationId xmlns:a16="http://schemas.microsoft.com/office/drawing/2014/main" id="{1DC578C3-9321-FD43-9291-C50605269BE3}"/>
              </a:ext>
            </a:extLst>
          </p:cNvPr>
          <p:cNvSpPr>
            <a:spLocks noGrp="1"/>
          </p:cNvSpPr>
          <p:nvPr>
            <p:ph type="ftr" sz="quarter" idx="11"/>
          </p:nvPr>
        </p:nvSpPr>
        <p:spPr/>
        <p:txBody>
          <a:bodyPr/>
          <a:lstStyle/>
          <a:p>
            <a:r>
              <a:rPr lang="es-AR"/>
              <a:t>Congreso Argentino de Ciencias de la Computación - CACIC 2020</a:t>
            </a:r>
          </a:p>
        </p:txBody>
      </p:sp>
      <p:sp>
        <p:nvSpPr>
          <p:cNvPr id="5" name="Marcador de número de diapositiva 4">
            <a:extLst>
              <a:ext uri="{FF2B5EF4-FFF2-40B4-BE49-F238E27FC236}">
                <a16:creationId xmlns:a16="http://schemas.microsoft.com/office/drawing/2014/main" id="{6FCE0D00-3821-084B-A480-F997DB6E577A}"/>
              </a:ext>
            </a:extLst>
          </p:cNvPr>
          <p:cNvSpPr>
            <a:spLocks noGrp="1"/>
          </p:cNvSpPr>
          <p:nvPr>
            <p:ph type="sldNum" sz="quarter" idx="12"/>
          </p:nvPr>
        </p:nvSpPr>
        <p:spPr/>
        <p:txBody>
          <a:bodyPr/>
          <a:lstStyle/>
          <a:p>
            <a:fld id="{57DA1EE4-3700-DD4E-BEFF-3B1E2541F53D}" type="slidenum">
              <a:rPr lang="es-AR" smtClean="0"/>
              <a:t>6</a:t>
            </a:fld>
            <a:endParaRPr lang="es-AR"/>
          </a:p>
        </p:txBody>
      </p:sp>
      <p:pic>
        <p:nvPicPr>
          <p:cNvPr id="12" name="Marcador de contenido 11" descr="Imagen que contiene tabla&#10;&#10;Descripción generada automáticamente">
            <a:extLst>
              <a:ext uri="{FF2B5EF4-FFF2-40B4-BE49-F238E27FC236}">
                <a16:creationId xmlns:a16="http://schemas.microsoft.com/office/drawing/2014/main" id="{794F373E-5DCE-6D47-B6AF-33E3009EDB1A}"/>
              </a:ext>
            </a:extLst>
          </p:cNvPr>
          <p:cNvPicPr>
            <a:picLocks noGrp="1" noChangeAspect="1"/>
          </p:cNvPicPr>
          <p:nvPr>
            <p:ph idx="1"/>
          </p:nvPr>
        </p:nvPicPr>
        <p:blipFill>
          <a:blip r:embed="rId2"/>
          <a:stretch>
            <a:fillRect/>
          </a:stretch>
        </p:blipFill>
        <p:spPr>
          <a:xfrm>
            <a:off x="2465571" y="1374456"/>
            <a:ext cx="6146822" cy="4967636"/>
          </a:xfrm>
        </p:spPr>
      </p:pic>
    </p:spTree>
    <p:extLst>
      <p:ext uri="{BB962C8B-B14F-4D97-AF65-F5344CB8AC3E}">
        <p14:creationId xmlns:p14="http://schemas.microsoft.com/office/powerpoint/2010/main" val="3937091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387D6F-15B2-B64A-BC6D-861FEDDD6602}"/>
              </a:ext>
            </a:extLst>
          </p:cNvPr>
          <p:cNvSpPr>
            <a:spLocks noGrp="1"/>
          </p:cNvSpPr>
          <p:nvPr>
            <p:ph type="title"/>
          </p:nvPr>
        </p:nvSpPr>
        <p:spPr/>
        <p:txBody>
          <a:bodyPr/>
          <a:lstStyle/>
          <a:p>
            <a:r>
              <a:rPr lang="es-AR" dirty="0"/>
              <a:t>Análisis de riesgos: Clasificación</a:t>
            </a:r>
          </a:p>
        </p:txBody>
      </p:sp>
      <p:sp>
        <p:nvSpPr>
          <p:cNvPr id="3" name="Marcador de contenido 2">
            <a:extLst>
              <a:ext uri="{FF2B5EF4-FFF2-40B4-BE49-F238E27FC236}">
                <a16:creationId xmlns:a16="http://schemas.microsoft.com/office/drawing/2014/main" id="{36F24FF2-5E01-1244-A335-435C3B0E213A}"/>
              </a:ext>
            </a:extLst>
          </p:cNvPr>
          <p:cNvSpPr>
            <a:spLocks noGrp="1"/>
          </p:cNvSpPr>
          <p:nvPr>
            <p:ph idx="1"/>
          </p:nvPr>
        </p:nvSpPr>
        <p:spPr>
          <a:xfrm>
            <a:off x="677334" y="2160590"/>
            <a:ext cx="8596668" cy="3776572"/>
          </a:xfrm>
        </p:spPr>
        <p:txBody>
          <a:bodyPr>
            <a:normAutofit/>
          </a:bodyPr>
          <a:lstStyle/>
          <a:p>
            <a:r>
              <a:rPr lang="es-AR" sz="2000" dirty="0"/>
              <a:t>Para el análisis de riesgos se establecieron tres categorías al riesgo según su </a:t>
            </a:r>
            <a:r>
              <a:rPr lang="es-AR" sz="2000" b="1" dirty="0"/>
              <a:t>tipo</a:t>
            </a:r>
            <a:r>
              <a:rPr lang="es-AR" sz="2000" dirty="0"/>
              <a:t>:</a:t>
            </a:r>
          </a:p>
          <a:p>
            <a:endParaRPr lang="es-AR" dirty="0"/>
          </a:p>
          <a:p>
            <a:pPr lvl="1"/>
            <a:r>
              <a:rPr lang="es-AR" sz="1800" dirty="0"/>
              <a:t>TECNICO: En el grupo de tipo Técnico se encuentran los riesgos relacionados a la calidad del servicio.</a:t>
            </a:r>
          </a:p>
          <a:p>
            <a:pPr lvl="1"/>
            <a:r>
              <a:rPr lang="es-AR" sz="1800" dirty="0"/>
              <a:t>NEGOCIO: Los riesgos de Negocio, los que afectan la viabilidad de la actividad.</a:t>
            </a:r>
          </a:p>
          <a:p>
            <a:pPr lvl="1"/>
            <a:r>
              <a:rPr lang="es-AR" sz="1800" dirty="0"/>
              <a:t>PROCESO: Los riesgos de Proceso a los que afectan a los procesos definidos por la organización.</a:t>
            </a:r>
          </a:p>
        </p:txBody>
      </p:sp>
      <p:sp>
        <p:nvSpPr>
          <p:cNvPr id="4" name="Marcador de pie de página 3">
            <a:extLst>
              <a:ext uri="{FF2B5EF4-FFF2-40B4-BE49-F238E27FC236}">
                <a16:creationId xmlns:a16="http://schemas.microsoft.com/office/drawing/2014/main" id="{99D2A695-C789-A145-BC17-61DEB78EAD84}"/>
              </a:ext>
            </a:extLst>
          </p:cNvPr>
          <p:cNvSpPr>
            <a:spLocks noGrp="1"/>
          </p:cNvSpPr>
          <p:nvPr>
            <p:ph type="ftr" sz="quarter" idx="11"/>
          </p:nvPr>
        </p:nvSpPr>
        <p:spPr/>
        <p:txBody>
          <a:bodyPr/>
          <a:lstStyle/>
          <a:p>
            <a:r>
              <a:rPr lang="es-AR"/>
              <a:t>Congreso Argentino de Ciencias de la Computación - CACIC 2020</a:t>
            </a:r>
          </a:p>
        </p:txBody>
      </p:sp>
      <p:sp>
        <p:nvSpPr>
          <p:cNvPr id="5" name="Marcador de número de diapositiva 4">
            <a:extLst>
              <a:ext uri="{FF2B5EF4-FFF2-40B4-BE49-F238E27FC236}">
                <a16:creationId xmlns:a16="http://schemas.microsoft.com/office/drawing/2014/main" id="{AB362E99-15FC-AD46-BBF0-0C31E227A63C}"/>
              </a:ext>
            </a:extLst>
          </p:cNvPr>
          <p:cNvSpPr>
            <a:spLocks noGrp="1"/>
          </p:cNvSpPr>
          <p:nvPr>
            <p:ph type="sldNum" sz="quarter" idx="12"/>
          </p:nvPr>
        </p:nvSpPr>
        <p:spPr/>
        <p:txBody>
          <a:bodyPr/>
          <a:lstStyle/>
          <a:p>
            <a:fld id="{57DA1EE4-3700-DD4E-BEFF-3B1E2541F53D}" type="slidenum">
              <a:rPr lang="es-AR" smtClean="0"/>
              <a:t>7</a:t>
            </a:fld>
            <a:endParaRPr lang="es-AR"/>
          </a:p>
        </p:txBody>
      </p:sp>
    </p:spTree>
    <p:extLst>
      <p:ext uri="{BB962C8B-B14F-4D97-AF65-F5344CB8AC3E}">
        <p14:creationId xmlns:p14="http://schemas.microsoft.com/office/powerpoint/2010/main" val="2717602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1B3684-4780-0149-9953-128536C31EBE}"/>
              </a:ext>
            </a:extLst>
          </p:cNvPr>
          <p:cNvSpPr>
            <a:spLocks noGrp="1"/>
          </p:cNvSpPr>
          <p:nvPr>
            <p:ph type="title"/>
          </p:nvPr>
        </p:nvSpPr>
        <p:spPr/>
        <p:txBody>
          <a:bodyPr/>
          <a:lstStyle/>
          <a:p>
            <a:r>
              <a:rPr lang="es-AR" dirty="0"/>
              <a:t>Análisis de riesgos: Clasificación</a:t>
            </a:r>
          </a:p>
        </p:txBody>
      </p:sp>
      <p:sp>
        <p:nvSpPr>
          <p:cNvPr id="3" name="Marcador de contenido 2">
            <a:extLst>
              <a:ext uri="{FF2B5EF4-FFF2-40B4-BE49-F238E27FC236}">
                <a16:creationId xmlns:a16="http://schemas.microsoft.com/office/drawing/2014/main" id="{995DBA2A-D496-D942-96CE-4C2C6B841E3D}"/>
              </a:ext>
            </a:extLst>
          </p:cNvPr>
          <p:cNvSpPr>
            <a:spLocks noGrp="1"/>
          </p:cNvSpPr>
          <p:nvPr>
            <p:ph idx="1"/>
          </p:nvPr>
        </p:nvSpPr>
        <p:spPr/>
        <p:txBody>
          <a:bodyPr>
            <a:normAutofit/>
          </a:bodyPr>
          <a:lstStyle/>
          <a:p>
            <a:r>
              <a:rPr lang="es-AR" sz="2000" dirty="0"/>
              <a:t>Otra clasificación que se utilizó para los riesgos fue teniendo en cuenta su </a:t>
            </a:r>
            <a:r>
              <a:rPr lang="es-AR" sz="2000" b="1" dirty="0"/>
              <a:t>origen</a:t>
            </a:r>
            <a:r>
              <a:rPr lang="es-AR" sz="2000" dirty="0"/>
              <a:t>:</a:t>
            </a:r>
          </a:p>
          <a:p>
            <a:pPr marL="0" indent="0">
              <a:buNone/>
            </a:pPr>
            <a:endParaRPr lang="es-AR" sz="2000" dirty="0"/>
          </a:p>
          <a:p>
            <a:pPr lvl="1"/>
            <a:r>
              <a:rPr lang="es-AR" sz="1800" dirty="0"/>
              <a:t>INTERNOS: aquellos que se originan dentro del contexto de la organización o son generados por personal de la misma</a:t>
            </a:r>
          </a:p>
          <a:p>
            <a:pPr lvl="1"/>
            <a:r>
              <a:rPr lang="es-AR" sz="1800" dirty="0"/>
              <a:t>EXTERNOS: que ocurren fuera del contexto de la organización es decir que es generada por un tercero.</a:t>
            </a:r>
          </a:p>
        </p:txBody>
      </p:sp>
      <p:sp>
        <p:nvSpPr>
          <p:cNvPr id="4" name="Marcador de pie de página 3">
            <a:extLst>
              <a:ext uri="{FF2B5EF4-FFF2-40B4-BE49-F238E27FC236}">
                <a16:creationId xmlns:a16="http://schemas.microsoft.com/office/drawing/2014/main" id="{B18974A0-D80A-1844-98B5-3608C9169395}"/>
              </a:ext>
            </a:extLst>
          </p:cNvPr>
          <p:cNvSpPr>
            <a:spLocks noGrp="1"/>
          </p:cNvSpPr>
          <p:nvPr>
            <p:ph type="ftr" sz="quarter" idx="11"/>
          </p:nvPr>
        </p:nvSpPr>
        <p:spPr/>
        <p:txBody>
          <a:bodyPr/>
          <a:lstStyle/>
          <a:p>
            <a:r>
              <a:rPr lang="es-AR"/>
              <a:t>Congreso Argentino de Ciencias de la Computación - CACIC 2020</a:t>
            </a:r>
          </a:p>
        </p:txBody>
      </p:sp>
      <p:sp>
        <p:nvSpPr>
          <p:cNvPr id="5" name="Marcador de número de diapositiva 4">
            <a:extLst>
              <a:ext uri="{FF2B5EF4-FFF2-40B4-BE49-F238E27FC236}">
                <a16:creationId xmlns:a16="http://schemas.microsoft.com/office/drawing/2014/main" id="{D54C58A9-D9BD-C045-BE31-BF45892D97BD}"/>
              </a:ext>
            </a:extLst>
          </p:cNvPr>
          <p:cNvSpPr>
            <a:spLocks noGrp="1"/>
          </p:cNvSpPr>
          <p:nvPr>
            <p:ph type="sldNum" sz="quarter" idx="12"/>
          </p:nvPr>
        </p:nvSpPr>
        <p:spPr/>
        <p:txBody>
          <a:bodyPr/>
          <a:lstStyle/>
          <a:p>
            <a:fld id="{57DA1EE4-3700-DD4E-BEFF-3B1E2541F53D}" type="slidenum">
              <a:rPr lang="es-AR" smtClean="0"/>
              <a:t>8</a:t>
            </a:fld>
            <a:endParaRPr lang="es-AR"/>
          </a:p>
        </p:txBody>
      </p:sp>
    </p:spTree>
    <p:extLst>
      <p:ext uri="{BB962C8B-B14F-4D97-AF65-F5344CB8AC3E}">
        <p14:creationId xmlns:p14="http://schemas.microsoft.com/office/powerpoint/2010/main" val="1813785302"/>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1681</TotalTime>
  <Words>781</Words>
  <Application>Microsoft Office PowerPoint</Application>
  <PresentationFormat>Panorámica</PresentationFormat>
  <Paragraphs>70</Paragraphs>
  <Slides>14</Slides>
  <Notes>0</Notes>
  <HiddenSlides>1</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14</vt:i4>
      </vt:variant>
    </vt:vector>
  </HeadingPairs>
  <TitlesOfParts>
    <vt:vector size="21" baseType="lpstr">
      <vt:lpstr>Arial</vt:lpstr>
      <vt:lpstr>Calibri</vt:lpstr>
      <vt:lpstr>Century Schoolbook</vt:lpstr>
      <vt:lpstr>Noto Sans Symbols</vt:lpstr>
      <vt:lpstr>Trebuchet MS</vt:lpstr>
      <vt:lpstr>Wingdings 3</vt:lpstr>
      <vt:lpstr>Faceta</vt:lpstr>
      <vt:lpstr>Riesgos/Vulnerabilidades de una red informática en un Laboratorio EDI</vt:lpstr>
      <vt:lpstr>Proyecto de Investigación</vt:lpstr>
      <vt:lpstr>Proyecto de Investigación (cont.)</vt:lpstr>
      <vt:lpstr>Metodología</vt:lpstr>
      <vt:lpstr>Estructura Funcional del Laboratorio en Sistemas de Información (LabSis)</vt:lpstr>
      <vt:lpstr>Presentación de PowerPoint</vt:lpstr>
      <vt:lpstr>Estructura de Red</vt:lpstr>
      <vt:lpstr>Análisis de riesgos: Clasificación</vt:lpstr>
      <vt:lpstr>Análisis de riesgos: Clasificación</vt:lpstr>
      <vt:lpstr>Cantidad de riesgos según su origen y tipo </vt:lpstr>
      <vt:lpstr>Niveles de exposición</vt:lpstr>
      <vt:lpstr>Planes de contingencia</vt:lpstr>
      <vt:lpstr>Resultados, Avances.</vt:lpstr>
      <vt:lpstr>Gracias por su atención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Riesgos/Vulnerabilidades de una red informática en un Laboratorio EDI</dc:title>
  <dc:creator>Lorena Ruhl</dc:creator>
  <cp:lastModifiedBy>Jorge Elias Jazni</cp:lastModifiedBy>
  <cp:revision>20</cp:revision>
  <dcterms:created xsi:type="dcterms:W3CDTF">2020-09-15T01:55:22Z</dcterms:created>
  <dcterms:modified xsi:type="dcterms:W3CDTF">2025-09-10T21:32:04Z</dcterms:modified>
</cp:coreProperties>
</file>