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7" r:id="rId5"/>
    <p:sldId id="258" r:id="rId6"/>
    <p:sldId id="268" r:id="rId7"/>
    <p:sldId id="269" r:id="rId8"/>
    <p:sldId id="272" r:id="rId9"/>
    <p:sldId id="271" r:id="rId10"/>
    <p:sldId id="270" r:id="rId11"/>
    <p:sldId id="273" r:id="rId12"/>
    <p:sldId id="266" r:id="rId13"/>
    <p:sldId id="274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9" r:id="rId25"/>
    <p:sldId id="288" r:id="rId26"/>
    <p:sldId id="290" r:id="rId27"/>
    <p:sldId id="291" r:id="rId28"/>
    <p:sldId id="275" r:id="rId29"/>
    <p:sldId id="293" r:id="rId30"/>
    <p:sldId id="294" r:id="rId31"/>
    <p:sldId id="295" r:id="rId32"/>
    <p:sldId id="296" r:id="rId33"/>
    <p:sldId id="297" r:id="rId34"/>
    <p:sldId id="301" r:id="rId35"/>
    <p:sldId id="298" r:id="rId36"/>
    <p:sldId id="299" r:id="rId37"/>
    <p:sldId id="300" r:id="rId38"/>
    <p:sldId id="292" r:id="rId39"/>
    <p:sldId id="277" r:id="rId40"/>
    <p:sldId id="276" r:id="rId41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7"/>
    <a:srgbClr val="2C567A"/>
    <a:srgbClr val="0D1D51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949" autoAdjust="0"/>
  </p:normalViewPr>
  <p:slideViewPr>
    <p:cSldViewPr snapToGrid="0" showGuides="1">
      <p:cViewPr varScale="1">
        <p:scale>
          <a:sx n="65" d="100"/>
          <a:sy n="65" d="100"/>
        </p:scale>
        <p:origin x="936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386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ECE4AB0-A141-48A3-8F94-05C5738136D2}" type="datetime1">
              <a:rPr lang="es-ES" smtClean="0"/>
              <a:t>15/12/2022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18A1656-FDB1-442A-B22F-67D2FDA9ED1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47850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D44D5-968C-47AE-923A-8F06B728004A}" type="datetime1">
              <a:rPr lang="es-ES" smtClean="0"/>
              <a:pPr/>
              <a:t>15/12/2022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336304E-FDE3-4B4F-A3B7-EBE87F3FA5E2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5530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059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AR" dirty="0"/>
              <a:t>la identificación de los problemas y </a:t>
            </a:r>
          </a:p>
          <a:p>
            <a:pPr rtl="0"/>
            <a:r>
              <a:rPr lang="es-AR" dirty="0"/>
              <a:t>la evaluación de las alternativas de solución a los mismos</a:t>
            </a:r>
          </a:p>
          <a:p>
            <a:pPr rtl="0"/>
            <a:r>
              <a:rPr lang="es-AR" dirty="0"/>
              <a:t>la propuesta de obras que permitan concretar las soluciones.</a:t>
            </a:r>
          </a:p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4067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fld id="{6336304E-FDE3-4B4F-A3B7-EBE87F3FA5E2}" type="slidenum">
              <a:rPr lang="es-ES" smtClean="0">
                <a:solidFill>
                  <a:prstClr val="black"/>
                </a:solidFill>
              </a:rPr>
              <a:pPr/>
              <a:t>15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03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7267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8911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61323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1630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7469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5172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2575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9795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7431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8382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71227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71717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5246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89991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29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33499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13882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78952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1302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 presente trabajo, comprende tanto la realización del estudio hidrológico como del estudio hidráulico, con el fin de determinar los volúmenes de agua y caudales de los sistemas de retención aguas pluviales, como destino final las mitigaciones de las crecientes y sus consecuentes inundaciones y daños provocadas por las mismas.</a:t>
            </a:r>
            <a:endParaRPr lang="es-AR" sz="11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31690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09652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19003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37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8220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139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1156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0404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dirty="0">
                <a:solidFill>
                  <a:schemeClr val="accent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 un periodo de precipitación anual   de Noviembre-Marzo.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1200" dirty="0">
                <a:solidFill>
                  <a:schemeClr val="accent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promedio anual de precipitaciones es de 900 mm anuales, con un máximo en temporada estival.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A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2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cope One" panose="020B0604020202020204" charset="0"/>
                <a:ea typeface="+mn-ea"/>
                <a:cs typeface="Scope One" panose="020B0604020202020204" charset="0"/>
              </a:rPr>
              <a:t>El mes más seco es julio, con 2 mm de lluvia. La mayor cantidad de precipitación ocurre en enero, con un promedio de 140 mm</a:t>
            </a:r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8078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La potencialidad Hidrogeológica de los reservorios subterráneos del Valle de Lerma es tan importante, que el 70% de la población (350.000 personas) es abastecida a través de este recurso. </a:t>
            </a:r>
            <a:endParaRPr lang="es-AR" dirty="0"/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8221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r>
              <a:rPr lang="es-AR" dirty="0"/>
              <a:t>el proyecto se encuentra localizado en la localidad de Rosario de Lerma en límite con la localidad de Campo Quijano de coordenadas Geográficas</a:t>
            </a:r>
          </a:p>
          <a:p>
            <a:r>
              <a:rPr lang="es-AR" dirty="0"/>
              <a:t>•	Lat. 	24°55´50.59” S</a:t>
            </a:r>
          </a:p>
          <a:p>
            <a:r>
              <a:rPr lang="es-AR" dirty="0"/>
              <a:t>•	Long. 63° 37´1.70” W</a:t>
            </a:r>
          </a:p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079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es-ES" noProof="0" dirty="0"/>
              <a:t>El título se escribe aquí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xmlns="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312605"/>
            <a:ext cx="1745251" cy="673365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xmlns="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33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4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radecimient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dirty="0"/>
              <a:t>correo electrónico</a:t>
            </a:r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xmlns="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999" y="1844881"/>
            <a:ext cx="1745251" cy="673365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xmlns="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es-ES" noProof="0" dirty="0"/>
              <a:t>Dirección URL del sitio web aquí</a:t>
            </a:r>
          </a:p>
        </p:txBody>
      </p:sp>
      <p:pic>
        <p:nvPicPr>
          <p:cNvPr id="17" name="Gráfico 16" descr="Sobre">
            <a:extLst>
              <a:ext uri="{FF2B5EF4-FFF2-40B4-BE49-F238E27FC236}">
                <a16:creationId xmlns:a16="http://schemas.microsoft.com/office/drawing/2014/main" xmlns="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">
            <a:extLst>
              <a:ext uri="{FF2B5EF4-FFF2-40B4-BE49-F238E27FC236}">
                <a16:creationId xmlns:a16="http://schemas.microsoft.com/office/drawing/2014/main" xmlns="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637136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xmlns="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xmlns="" id="{77C312F4-62C2-4903-8C4B-423A8717E481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áfico 18" descr="Sobre">
            <a:extLst>
              <a:ext uri="{FF2B5EF4-FFF2-40B4-BE49-F238E27FC236}">
                <a16:creationId xmlns:a16="http://schemas.microsoft.com/office/drawing/2014/main" xmlns="" id="{A686352B-226C-4579-B831-0DC14EC3895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20" name="Gráfico 19" descr="Red">
            <a:extLst>
              <a:ext uri="{FF2B5EF4-FFF2-40B4-BE49-F238E27FC236}">
                <a16:creationId xmlns:a16="http://schemas.microsoft.com/office/drawing/2014/main" xmlns="" id="{460C8169-012B-451A-A6C2-6FEC0DC82AF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1" name="Subtítulo 2">
            <a:extLst>
              <a:ext uri="{FF2B5EF4-FFF2-40B4-BE49-F238E27FC236}">
                <a16:creationId xmlns:a16="http://schemas.microsoft.com/office/drawing/2014/main" xmlns="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 dirty="0"/>
              <a:t>correo electrónico</a:t>
            </a:r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xmlns="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es-ES" noProof="0" dirty="0"/>
              <a:t>Dirección URL del sitio web aquí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xmlns="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810107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1F54E98B-AC75-484D-9121-68498EB888AA}"/>
              </a:ext>
            </a:extLst>
          </p:cNvPr>
          <p:cNvSpPr/>
          <p:nvPr userDrawn="1"/>
        </p:nvSpPr>
        <p:spPr>
          <a:xfrm>
            <a:off x="754010" y="708293"/>
            <a:ext cx="5334029" cy="533402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s-ES" noProof="0" dirty="0"/>
              <a:t>El título se escribe aquí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xmlns="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057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xmlns="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Elipse 16">
              <a:extLst>
                <a:ext uri="{FF2B5EF4-FFF2-40B4-BE49-F238E27FC236}">
                  <a16:creationId xmlns:a16="http://schemas.microsoft.com/office/drawing/2014/main" xmlns="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noProof="0" dirty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xmlns="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orma libre 5">
                <a:extLst>
                  <a:ext uri="{FF2B5EF4-FFF2-40B4-BE49-F238E27FC236}">
                    <a16:creationId xmlns:a16="http://schemas.microsoft.com/office/drawing/2014/main" xmlns="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  <p:sp>
            <p:nvSpPr>
              <p:cNvPr id="20" name="Forma libre 6">
                <a:extLst>
                  <a:ext uri="{FF2B5EF4-FFF2-40B4-BE49-F238E27FC236}">
                    <a16:creationId xmlns:a16="http://schemas.microsoft.com/office/drawing/2014/main" xmlns="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es-ES" noProof="0" dirty="0"/>
              </a:p>
            </p:txBody>
          </p:sp>
        </p:grpSp>
      </p:grpSp>
      <p:sp>
        <p:nvSpPr>
          <p:cNvPr id="21" name="Marcador de texto 2">
            <a:extLst>
              <a:ext uri="{FF2B5EF4-FFF2-40B4-BE49-F238E27FC236}">
                <a16:creationId xmlns:a16="http://schemas.microsoft.com/office/drawing/2014/main" xmlns="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6544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>
            <a:extLst>
              <a:ext uri="{FF2B5EF4-FFF2-40B4-BE49-F238E27FC236}">
                <a16:creationId xmlns:a16="http://schemas.microsoft.com/office/drawing/2014/main" xmlns="" id="{60E0B501-22AA-4685-BE9B-A267F6F675A7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4" name="Forma libre 5">
              <a:extLst>
                <a:ext uri="{FF2B5EF4-FFF2-40B4-BE49-F238E27FC236}">
                  <a16:creationId xmlns:a16="http://schemas.microsoft.com/office/drawing/2014/main" xmlns="" id="{5D0E179E-CA3D-4874-9ACD-F8990F48F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5" name="Forma libre 6">
              <a:extLst>
                <a:ext uri="{FF2B5EF4-FFF2-40B4-BE49-F238E27FC236}">
                  <a16:creationId xmlns:a16="http://schemas.microsoft.com/office/drawing/2014/main" xmlns="" id="{A9C53936-B93A-4CF6-8766-2FA93AC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6" name="Forma libre 7">
              <a:extLst>
                <a:ext uri="{FF2B5EF4-FFF2-40B4-BE49-F238E27FC236}">
                  <a16:creationId xmlns:a16="http://schemas.microsoft.com/office/drawing/2014/main" xmlns="" id="{5776DEA2-5422-4F51-B359-652B71274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7" name="Marcador de posición de contenido 2">
            <a:extLst>
              <a:ext uri="{FF2B5EF4-FFF2-40B4-BE49-F238E27FC236}">
                <a16:creationId xmlns:a16="http://schemas.microsoft.com/office/drawing/2014/main" xmlns="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EC2DFD46-BF74-47BA-A496-92ED1979C3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789758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xmlns="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orma libre 5">
              <a:extLst>
                <a:ext uri="{FF2B5EF4-FFF2-40B4-BE49-F238E27FC236}">
                  <a16:creationId xmlns:a16="http://schemas.microsoft.com/office/drawing/2014/main" xmlns="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0" name="Forma libre 6">
              <a:extLst>
                <a:ext uri="{FF2B5EF4-FFF2-40B4-BE49-F238E27FC236}">
                  <a16:creationId xmlns:a16="http://schemas.microsoft.com/office/drawing/2014/main" xmlns="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2" name="Forma libre 7">
              <a:extLst>
                <a:ext uri="{FF2B5EF4-FFF2-40B4-BE49-F238E27FC236}">
                  <a16:creationId xmlns:a16="http://schemas.microsoft.com/office/drawing/2014/main" xmlns="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4" name="Marcador de posición de contenido 2">
            <a:extLst>
              <a:ext uri="{FF2B5EF4-FFF2-40B4-BE49-F238E27FC236}">
                <a16:creationId xmlns:a16="http://schemas.microsoft.com/office/drawing/2014/main" xmlns="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7" name="Marcador de posición de contenido 3">
            <a:extLst>
              <a:ext uri="{FF2B5EF4-FFF2-40B4-BE49-F238E27FC236}">
                <a16:creationId xmlns:a16="http://schemas.microsoft.com/office/drawing/2014/main" xmlns="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332150F9-14BF-4DCB-884D-49596914C2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xmlns="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092934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o 19">
            <a:extLst>
              <a:ext uri="{FF2B5EF4-FFF2-40B4-BE49-F238E27FC236}">
                <a16:creationId xmlns:a16="http://schemas.microsoft.com/office/drawing/2014/main" xmlns="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orma libre 5">
              <a:extLst>
                <a:ext uri="{FF2B5EF4-FFF2-40B4-BE49-F238E27FC236}">
                  <a16:creationId xmlns:a16="http://schemas.microsoft.com/office/drawing/2014/main" xmlns="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3" name="Forma libre 6">
              <a:extLst>
                <a:ext uri="{FF2B5EF4-FFF2-40B4-BE49-F238E27FC236}">
                  <a16:creationId xmlns:a16="http://schemas.microsoft.com/office/drawing/2014/main" xmlns="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4" name="Forma libre 7">
              <a:extLst>
                <a:ext uri="{FF2B5EF4-FFF2-40B4-BE49-F238E27FC236}">
                  <a16:creationId xmlns:a16="http://schemas.microsoft.com/office/drawing/2014/main" xmlns="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4" name="Marcador de posición de texto 2">
            <a:extLst>
              <a:ext uri="{FF2B5EF4-FFF2-40B4-BE49-F238E27FC236}">
                <a16:creationId xmlns:a16="http://schemas.microsoft.com/office/drawing/2014/main" xmlns="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17" name="Marcador de posición de contenido 3">
            <a:extLst>
              <a:ext uri="{FF2B5EF4-FFF2-40B4-BE49-F238E27FC236}">
                <a16:creationId xmlns:a16="http://schemas.microsoft.com/office/drawing/2014/main" xmlns="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18" name="Marcador de posición de texto 4">
            <a:extLst>
              <a:ext uri="{FF2B5EF4-FFF2-40B4-BE49-F238E27FC236}">
                <a16:creationId xmlns:a16="http://schemas.microsoft.com/office/drawing/2014/main" xmlns="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19" name="Marcador de posición de contenido 5">
            <a:extLst>
              <a:ext uri="{FF2B5EF4-FFF2-40B4-BE49-F238E27FC236}">
                <a16:creationId xmlns:a16="http://schemas.microsoft.com/office/drawing/2014/main" xmlns="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xmlns="" id="{03383C6B-3BE4-4380-AF26-1C21492F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25" name="Título 1">
            <a:extLst>
              <a:ext uri="{FF2B5EF4-FFF2-40B4-BE49-F238E27FC236}">
                <a16:creationId xmlns:a16="http://schemas.microsoft.com/office/drawing/2014/main" xmlns="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46179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posición de imagen 21">
            <a:extLst>
              <a:ext uri="{FF2B5EF4-FFF2-40B4-BE49-F238E27FC236}">
                <a16:creationId xmlns:a16="http://schemas.microsoft.com/office/drawing/2014/main" xmlns="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xmlns="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Marcador de texto 3">
            <a:extLst>
              <a:ext uri="{FF2B5EF4-FFF2-40B4-BE49-F238E27FC236}">
                <a16:creationId xmlns:a16="http://schemas.microsoft.com/office/drawing/2014/main" xmlns="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6298D65-1027-4897-A948-DCEEF8FC3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185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xmlns="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orma libre 5">
              <a:extLst>
                <a:ext uri="{FF2B5EF4-FFF2-40B4-BE49-F238E27FC236}">
                  <a16:creationId xmlns:a16="http://schemas.microsoft.com/office/drawing/2014/main" xmlns="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2" name="Forma libre 6">
              <a:extLst>
                <a:ext uri="{FF2B5EF4-FFF2-40B4-BE49-F238E27FC236}">
                  <a16:creationId xmlns:a16="http://schemas.microsoft.com/office/drawing/2014/main" xmlns="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23" name="Forma libre 7">
              <a:extLst>
                <a:ext uri="{FF2B5EF4-FFF2-40B4-BE49-F238E27FC236}">
                  <a16:creationId xmlns:a16="http://schemas.microsoft.com/office/drawing/2014/main" xmlns="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17" name="Marcador de posición de texto 3">
            <a:extLst>
              <a:ext uri="{FF2B5EF4-FFF2-40B4-BE49-F238E27FC236}">
                <a16:creationId xmlns:a16="http://schemas.microsoft.com/office/drawing/2014/main" xmlns="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18" name="Marcador de posición de contenido 2">
            <a:extLst>
              <a:ext uri="{FF2B5EF4-FFF2-40B4-BE49-F238E27FC236}">
                <a16:creationId xmlns:a16="http://schemas.microsoft.com/office/drawing/2014/main" xmlns="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91881DEA-0ECB-4310-ADF5-4337ACB433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1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s-ES" noProof="0" dirty="0"/>
              <a:t>El título se escribe aquí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xmlns="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xmlns="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bre 5">
              <a:extLst>
                <a:ext uri="{FF2B5EF4-FFF2-40B4-BE49-F238E27FC236}">
                  <a16:creationId xmlns:a16="http://schemas.microsoft.com/office/drawing/2014/main" xmlns="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6" name="Forma libre 6">
              <a:extLst>
                <a:ext uri="{FF2B5EF4-FFF2-40B4-BE49-F238E27FC236}">
                  <a16:creationId xmlns:a16="http://schemas.microsoft.com/office/drawing/2014/main" xmlns="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4FE28ACC-E44C-4381-B768-0310810E7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850" y="391862"/>
            <a:ext cx="1745251" cy="673365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xmlns="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33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140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Aquí se incluye texto ficticio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25FC40B0-ED27-47E5-A3C2-32A8418567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" y="6260507"/>
            <a:ext cx="1075427" cy="414929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xmlns="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5" name="Marcador de posición de imagen 14">
            <a:extLst>
              <a:ext uri="{FF2B5EF4-FFF2-40B4-BE49-F238E27FC236}">
                <a16:creationId xmlns:a16="http://schemas.microsoft.com/office/drawing/2014/main" xmlns="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750495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xmlns="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xmlns="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11" name="Forma libre 5">
              <a:extLst>
                <a:ext uri="{FF2B5EF4-FFF2-40B4-BE49-F238E27FC236}">
                  <a16:creationId xmlns:a16="http://schemas.microsoft.com/office/drawing/2014/main" xmlns="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2" name="Forma libre 6">
              <a:extLst>
                <a:ext uri="{FF2B5EF4-FFF2-40B4-BE49-F238E27FC236}">
                  <a16:creationId xmlns:a16="http://schemas.microsoft.com/office/drawing/2014/main" xmlns="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7">
              <a:extLst>
                <a:ext uri="{FF2B5EF4-FFF2-40B4-BE49-F238E27FC236}">
                  <a16:creationId xmlns:a16="http://schemas.microsoft.com/office/drawing/2014/main" xmlns="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3" name="Marcador de posición de imagen 22">
            <a:extLst>
              <a:ext uri="{FF2B5EF4-FFF2-40B4-BE49-F238E27FC236}">
                <a16:creationId xmlns:a16="http://schemas.microsoft.com/office/drawing/2014/main" xmlns="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xmlns="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6962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>
            <a:extLst>
              <a:ext uri="{FF2B5EF4-FFF2-40B4-BE49-F238E27FC236}">
                <a16:creationId xmlns:a16="http://schemas.microsoft.com/office/drawing/2014/main" xmlns="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xmlns="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xmlns="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8" name="Marcador de posición de imagen 5">
            <a:extLst>
              <a:ext uri="{FF2B5EF4-FFF2-40B4-BE49-F238E27FC236}">
                <a16:creationId xmlns:a16="http://schemas.microsoft.com/office/drawing/2014/main" xmlns="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9699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xmlns="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xmlns="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3" name="Marcador de posición de imagen 11">
            <a:extLst>
              <a:ext uri="{FF2B5EF4-FFF2-40B4-BE49-F238E27FC236}">
                <a16:creationId xmlns:a16="http://schemas.microsoft.com/office/drawing/2014/main" xmlns="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icono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xmlns="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xmlns="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xmlns="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xmlns="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xmlns="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xmlns="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icono</a:t>
            </a:r>
          </a:p>
        </p:txBody>
      </p:sp>
    </p:spTree>
    <p:extLst>
      <p:ext uri="{BB962C8B-B14F-4D97-AF65-F5344CB8AC3E}">
        <p14:creationId xmlns:p14="http://schemas.microsoft.com/office/powerpoint/2010/main" val="174103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de 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>
            <a:extLst>
              <a:ext uri="{FF2B5EF4-FFF2-40B4-BE49-F238E27FC236}">
                <a16:creationId xmlns:a16="http://schemas.microsoft.com/office/drawing/2014/main" xmlns="" id="{1B6EB0C6-606C-4AFB-8FF8-AB43606B95BD}"/>
              </a:ext>
            </a:extLst>
          </p:cNvPr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25CE6D5A-A5C0-4B12-A26A-691D5743FA5C}"/>
              </a:ext>
            </a:extLst>
          </p:cNvPr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accent2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676C557E-B5A7-4416-BCC0-5743550BF1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xmlns="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6" name="Marcador de número de diapositiva 5">
            <a:extLst>
              <a:ext uri="{FF2B5EF4-FFF2-40B4-BE49-F238E27FC236}">
                <a16:creationId xmlns:a16="http://schemas.microsoft.com/office/drawing/2014/main" xmlns="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xmlns="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Tema 01 va aquí</a:t>
            </a:r>
          </a:p>
        </p:txBody>
      </p:sp>
      <p:sp>
        <p:nvSpPr>
          <p:cNvPr id="23" name="Marcador de posición de contenido 2">
            <a:extLst>
              <a:ext uri="{FF2B5EF4-FFF2-40B4-BE49-F238E27FC236}">
                <a16:creationId xmlns:a16="http://schemas.microsoft.com/office/drawing/2014/main" xmlns="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xmlns="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Tema 02 va aquí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xmlns="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4" name="Marcador de posición de imagen 11">
            <a:extLst>
              <a:ext uri="{FF2B5EF4-FFF2-40B4-BE49-F238E27FC236}">
                <a16:creationId xmlns:a16="http://schemas.microsoft.com/office/drawing/2014/main" xmlns="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icono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xmlns="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9" name="Marcador de posición de imagen 11">
            <a:extLst>
              <a:ext uri="{FF2B5EF4-FFF2-40B4-BE49-F238E27FC236}">
                <a16:creationId xmlns:a16="http://schemas.microsoft.com/office/drawing/2014/main" xmlns="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icono</a:t>
            </a:r>
          </a:p>
        </p:txBody>
      </p:sp>
    </p:spTree>
    <p:extLst>
      <p:ext uri="{BB962C8B-B14F-4D97-AF65-F5344CB8AC3E}">
        <p14:creationId xmlns:p14="http://schemas.microsoft.com/office/powerpoint/2010/main" val="8914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xmlns="" id="{04B31150-A166-4DB3-A898-2154C9665891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2" name="Forma libre 5">
              <a:extLst>
                <a:ext uri="{FF2B5EF4-FFF2-40B4-BE49-F238E27FC236}">
                  <a16:creationId xmlns:a16="http://schemas.microsoft.com/office/drawing/2014/main" xmlns="" id="{1C1A95BC-42CA-4166-918D-DF4306881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3" name="Forma libre 6">
              <a:extLst>
                <a:ext uri="{FF2B5EF4-FFF2-40B4-BE49-F238E27FC236}">
                  <a16:creationId xmlns:a16="http://schemas.microsoft.com/office/drawing/2014/main" xmlns="" id="{4B4D5F91-2158-4A30-B83C-5CC9CC6E5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14" name="Forma libre 7">
              <a:extLst>
                <a:ext uri="{FF2B5EF4-FFF2-40B4-BE49-F238E27FC236}">
                  <a16:creationId xmlns:a16="http://schemas.microsoft.com/office/drawing/2014/main" xmlns="" id="{C509E5D6-79CC-4E1D-AAF4-C6F28F3C1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xmlns="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0" name="Marcador de número de diapositiva 5">
            <a:extLst>
              <a:ext uri="{FF2B5EF4-FFF2-40B4-BE49-F238E27FC236}">
                <a16:creationId xmlns:a16="http://schemas.microsoft.com/office/drawing/2014/main" xmlns="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56476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l equ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>
            <a:extLst>
              <a:ext uri="{FF2B5EF4-FFF2-40B4-BE49-F238E27FC236}">
                <a16:creationId xmlns:a16="http://schemas.microsoft.com/office/drawing/2014/main" xmlns="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36" name="Forma libre 5">
              <a:extLst>
                <a:ext uri="{FF2B5EF4-FFF2-40B4-BE49-F238E27FC236}">
                  <a16:creationId xmlns:a16="http://schemas.microsoft.com/office/drawing/2014/main" xmlns="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7" name="Forma libre 6">
              <a:extLst>
                <a:ext uri="{FF2B5EF4-FFF2-40B4-BE49-F238E27FC236}">
                  <a16:creationId xmlns:a16="http://schemas.microsoft.com/office/drawing/2014/main" xmlns="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  <p:sp>
          <p:nvSpPr>
            <p:cNvPr id="38" name="Forma libre 7">
              <a:extLst>
                <a:ext uri="{FF2B5EF4-FFF2-40B4-BE49-F238E27FC236}">
                  <a16:creationId xmlns:a16="http://schemas.microsoft.com/office/drawing/2014/main" xmlns="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s-ES" noProof="0" dirty="0"/>
            </a:p>
          </p:txBody>
        </p:sp>
      </p:grpSp>
      <p:sp>
        <p:nvSpPr>
          <p:cNvPr id="23" name="Elipse 22">
            <a:extLst>
              <a:ext uri="{FF2B5EF4-FFF2-40B4-BE49-F238E27FC236}">
                <a16:creationId xmlns:a16="http://schemas.microsoft.com/office/drawing/2014/main" xmlns="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xmlns="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xmlns="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xmlns="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xmlns="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xmlns="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xmlns="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7" name="Forma libre: Forma 16">
            <a:extLst>
              <a:ext uri="{FF2B5EF4-FFF2-40B4-BE49-F238E27FC236}">
                <a16:creationId xmlns:a16="http://schemas.microsoft.com/office/drawing/2014/main" xmlns="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>
              <a:solidFill>
                <a:schemeClr val="bg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8B0944B4-FE4A-459A-85B1-3476FE6C4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6" y="6261436"/>
            <a:ext cx="1073019" cy="414000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xmlns="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10" name="Marcador de número de diapositiva 5">
            <a:extLst>
              <a:ext uri="{FF2B5EF4-FFF2-40B4-BE49-F238E27FC236}">
                <a16:creationId xmlns:a16="http://schemas.microsoft.com/office/drawing/2014/main" xmlns="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xmlns="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2" name="Marcador de posición de imagen 2">
            <a:extLst>
              <a:ext uri="{FF2B5EF4-FFF2-40B4-BE49-F238E27FC236}">
                <a16:creationId xmlns:a16="http://schemas.microsoft.com/office/drawing/2014/main" xmlns="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13" name="Marcador de posición de imagen 2">
            <a:extLst>
              <a:ext uri="{FF2B5EF4-FFF2-40B4-BE49-F238E27FC236}">
                <a16:creationId xmlns:a16="http://schemas.microsoft.com/office/drawing/2014/main" xmlns="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xmlns="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xmlns="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Ejecutivo 01</a:t>
            </a:r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xmlns="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30" name="Marcador de contenido 2">
            <a:extLst>
              <a:ext uri="{FF2B5EF4-FFF2-40B4-BE49-F238E27FC236}">
                <a16:creationId xmlns:a16="http://schemas.microsoft.com/office/drawing/2014/main" xmlns="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Ejecutivo 01</a:t>
            </a:r>
          </a:p>
        </p:txBody>
      </p:sp>
      <p:sp>
        <p:nvSpPr>
          <p:cNvPr id="31" name="Marcador de contenido 2">
            <a:extLst>
              <a:ext uri="{FF2B5EF4-FFF2-40B4-BE49-F238E27FC236}">
                <a16:creationId xmlns:a16="http://schemas.microsoft.com/office/drawing/2014/main" xmlns="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32" name="Marcador de contenido 2">
            <a:extLst>
              <a:ext uri="{FF2B5EF4-FFF2-40B4-BE49-F238E27FC236}">
                <a16:creationId xmlns:a16="http://schemas.microsoft.com/office/drawing/2014/main" xmlns="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Ejecutivo 01</a:t>
            </a:r>
          </a:p>
        </p:txBody>
      </p:sp>
      <p:sp>
        <p:nvSpPr>
          <p:cNvPr id="33" name="Marcador de contenido 2">
            <a:extLst>
              <a:ext uri="{FF2B5EF4-FFF2-40B4-BE49-F238E27FC236}">
                <a16:creationId xmlns:a16="http://schemas.microsoft.com/office/drawing/2014/main" xmlns="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/>
              <a:t>Haga clic para modificar el estilo de texto del patrón</a:t>
            </a:r>
          </a:p>
        </p:txBody>
      </p:sp>
      <p:sp>
        <p:nvSpPr>
          <p:cNvPr id="34" name="Marcador de contenido 2">
            <a:extLst>
              <a:ext uri="{FF2B5EF4-FFF2-40B4-BE49-F238E27FC236}">
                <a16:creationId xmlns:a16="http://schemas.microsoft.com/office/drawing/2014/main" xmlns="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es-ES" noProof="0" dirty="0"/>
              <a:t>Ejecutivo 01</a:t>
            </a:r>
          </a:p>
        </p:txBody>
      </p:sp>
    </p:spTree>
    <p:extLst>
      <p:ext uri="{BB962C8B-B14F-4D97-AF65-F5344CB8AC3E}">
        <p14:creationId xmlns:p14="http://schemas.microsoft.com/office/powerpoint/2010/main" val="387650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>
            <a:extLst>
              <a:ext uri="{FF2B5EF4-FFF2-40B4-BE49-F238E27FC236}">
                <a16:creationId xmlns:a16="http://schemas.microsoft.com/office/drawing/2014/main" xmlns="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xmlns="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14758FF-3187-4609-B511-E3487A9781F9}" type="datetime1">
              <a:rPr lang="es-ES" noProof="0" smtClean="0"/>
              <a:t>15/12/2022</a:t>
            </a:fld>
            <a:endParaRPr lang="es-ES" noProof="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xmlns="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EC71654-96A5-4280-94F3-931C61A9F92C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0" r:id="rId4"/>
    <p:sldLayoutId id="2147483661" r:id="rId5"/>
    <p:sldLayoutId id="2147483662" r:id="rId6"/>
    <p:sldLayoutId id="2147483663" r:id="rId7"/>
    <p:sldLayoutId id="2147483654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14.pn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s-ES/article/edit-a-presentation-ff353d37-742a-4aa8-8bdd-6b1f488127a2?ui=es-ES&amp;rs=es-ES&amp;ad=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s-ES/article/edit-a-presentation-ff353d37-742a-4aa8-8bdd-6b1f488127a2?ui=es-ES&amp;rs=es-ES&amp;ad=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es-ES/article/edit-a-presentation-ff353d37-742a-4aa8-8bdd-6b1f488127a2?ui=es-ES&amp;rs=es-ES&amp;ad=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support.office.com/es-ES/article/edit-a-presentation-ff353d37-742a-4aa8-8bdd-6b1f488127a2?ui=es-ES&amp;rs=es-ES&amp;ad=ES" TargetMode="Externa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png"/><Relationship Id="rId5" Type="http://schemas.openxmlformats.org/officeDocument/2006/relationships/image" Target="../media/image39.png"/><Relationship Id="rId4" Type="http://schemas.openxmlformats.org/officeDocument/2006/relationships/hyperlink" Target="https://support.office.com/es-ES/article/edit-a-presentation-ff353d37-742a-4aa8-8bdd-6b1f488127a2?ui=es-ES&amp;rs=es-ES&amp;ad=E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5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0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toso.com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2.png"/><Relationship Id="rId5" Type="http://schemas.openxmlformats.org/officeDocument/2006/relationships/image" Target="../media/image11.jp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1AFF0EFE-C50F-44EB-8978-B97795477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4669" y="4365409"/>
            <a:ext cx="5143500" cy="503167"/>
          </a:xfrm>
        </p:spPr>
        <p:txBody>
          <a:bodyPr rtlCol="0"/>
          <a:lstStyle/>
          <a:p>
            <a:r>
              <a:rPr lang="es-AR" sz="2800" b="1" dirty="0">
                <a:solidFill>
                  <a:schemeClr val="accent5">
                    <a:lumMod val="75000"/>
                  </a:schemeClr>
                </a:solidFill>
              </a:rPr>
              <a:t>FACULTAD REGIONAL LA RIOJA</a:t>
            </a:r>
          </a:p>
        </p:txBody>
      </p:sp>
      <p:pic>
        <p:nvPicPr>
          <p:cNvPr id="9" name="Marcador de posición de imagen 8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88157" y="776005"/>
            <a:ext cx="5305661" cy="5305661"/>
          </a:xfrm>
        </p:spPr>
      </p:pic>
      <p:pic>
        <p:nvPicPr>
          <p:cNvPr id="11" name="12 Imagen"/>
          <p:cNvPicPr/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726" y="167425"/>
            <a:ext cx="2149784" cy="1889660"/>
          </a:xfrm>
          <a:prstGeom prst="rect">
            <a:avLst/>
          </a:prstGeom>
          <a:noFill/>
        </p:spPr>
      </p:pic>
      <p:sp>
        <p:nvSpPr>
          <p:cNvPr id="13" name="CuadroTexto 12"/>
          <p:cNvSpPr txBox="1"/>
          <p:nvPr/>
        </p:nvSpPr>
        <p:spPr>
          <a:xfrm>
            <a:off x="6397634" y="2241751"/>
            <a:ext cx="5143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4400" b="1" cap="all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UNIVERSIDAD</a:t>
            </a:r>
            <a:r>
              <a:rPr lang="en" sz="1400" dirty="0"/>
              <a:t> </a:t>
            </a:r>
            <a:r>
              <a:rPr lang="en" sz="4400" b="1" cap="all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TECNOLÓGICA </a:t>
            </a:r>
            <a:br>
              <a:rPr lang="en" sz="4400" b="1" cap="all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" sz="4400" b="1" cap="all" dirty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NACIONAL</a:t>
            </a:r>
            <a:endParaRPr lang="es-AR" sz="4400" b="1" cap="all" dirty="0"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xmlns="" id="{2198AA37-E298-4CD8-9F0F-2123ACFD9653}"/>
              </a:ext>
            </a:extLst>
          </p:cNvPr>
          <p:cNvSpPr txBox="1">
            <a:spLocks/>
          </p:cNvSpPr>
          <p:nvPr/>
        </p:nvSpPr>
        <p:spPr>
          <a:xfrm>
            <a:off x="8225844" y="6354833"/>
            <a:ext cx="1072703" cy="503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 dirty="0">
                <a:solidFill>
                  <a:schemeClr val="accent5">
                    <a:lumMod val="75000"/>
                  </a:schemeClr>
                </a:solidFill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737989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FBFCA16-8D78-4A87-9023-708458E3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02444" y="129103"/>
            <a:ext cx="11150600" cy="920336"/>
          </a:xfrm>
        </p:spPr>
        <p:txBody>
          <a:bodyPr rtlCol="0"/>
          <a:lstStyle/>
          <a:p>
            <a:pPr algn="ctr" rtl="0"/>
            <a:r>
              <a:rPr lang="es-ES" sz="5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ROSARIO DE LERMA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C10F7B49-6C9D-4DBF-AD20-9D4CFAB1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10</a:t>
            </a:fld>
            <a:endParaRPr lang="es-ES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1453"/>
            <a:ext cx="1971429" cy="628571"/>
          </a:xfrm>
          <a:prstGeom prst="rect">
            <a:avLst/>
          </a:prstGeom>
        </p:spPr>
      </p:pic>
      <p:pic>
        <p:nvPicPr>
          <p:cNvPr id="39" name="Marcador de posición de imagen 38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2" r="24842"/>
          <a:stretch>
            <a:fillRect/>
          </a:stretch>
        </p:blipFill>
        <p:spPr/>
      </p:pic>
      <p:sp>
        <p:nvSpPr>
          <p:cNvPr id="7" name="Marcador de posición de imagen 6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32" name="Marcador de contenido 31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11" y="1444465"/>
            <a:ext cx="3732456" cy="3953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Marcador de contenido 37"/>
          <p:cNvPicPr>
            <a:picLocks noGrp="1" noChangeAspect="1"/>
          </p:cNvPicPr>
          <p:nvPr>
            <p:ph idx="1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566" y="4675239"/>
            <a:ext cx="4872381" cy="2003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" name="Marcador de contenido 32"/>
          <p:cNvPicPr>
            <a:picLocks noGrp="1" noChangeAspect="1"/>
          </p:cNvPicPr>
          <p:nvPr>
            <p:ph idx="2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032" y="1421210"/>
            <a:ext cx="4775268" cy="2817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Marcador de contenido 33"/>
          <p:cNvPicPr>
            <a:picLocks noGrp="1" noChangeAspect="1"/>
          </p:cNvPicPr>
          <p:nvPr>
            <p:ph idx="2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612" y="1421210"/>
            <a:ext cx="3153424" cy="3976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35634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s-ES" noProof="0" smtClean="0"/>
              <a:pPr rtl="0"/>
              <a:t>11</a:t>
            </a:fld>
            <a:endParaRPr lang="es-ES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9429"/>
            <a:ext cx="1971429" cy="62857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07556" y="157476"/>
            <a:ext cx="11150600" cy="92033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ROSARIO DE LERMA</a:t>
            </a:r>
            <a:endParaRPr lang="es-AR" sz="54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96" y="1286157"/>
            <a:ext cx="5745760" cy="35600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780" y="1077813"/>
            <a:ext cx="5208326" cy="52639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096" y="4881209"/>
            <a:ext cx="2828789" cy="17618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5885" y="4881209"/>
            <a:ext cx="2904449" cy="17618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4104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0336"/>
          </a:xfrm>
        </p:spPr>
        <p:txBody>
          <a:bodyPr/>
          <a:lstStyle/>
          <a:p>
            <a:r>
              <a:rPr lang="es-AR" sz="3600" dirty="0">
                <a:solidFill>
                  <a:schemeClr val="accent2">
                    <a:lumMod val="95000"/>
                  </a:schemeClr>
                </a:solidFill>
              </a:rPr>
              <a:t>FOTO SATELITAL DEL LUGAR ANTES DE SER INTERVENIDO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s-ES" noProof="0" smtClean="0"/>
              <a:pPr rtl="0"/>
              <a:t>12</a:t>
            </a:fld>
            <a:endParaRPr lang="es-ES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9429"/>
            <a:ext cx="1971429" cy="62857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18" y="1054187"/>
            <a:ext cx="11259950" cy="5272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Elipse 5"/>
          <p:cNvSpPr/>
          <p:nvPr/>
        </p:nvSpPr>
        <p:spPr>
          <a:xfrm>
            <a:off x="3207316" y="2240330"/>
            <a:ext cx="4874800" cy="3614780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xmlns="" id="{592BF96C-1E9A-8CB4-E7A6-88CDBAE4AB3C}"/>
              </a:ext>
            </a:extLst>
          </p:cNvPr>
          <p:cNvCxnSpPr/>
          <p:nvPr/>
        </p:nvCxnSpPr>
        <p:spPr>
          <a:xfrm>
            <a:off x="659567" y="1738859"/>
            <a:ext cx="3087974" cy="458773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xmlns="" id="{C61E19A8-C775-C55E-9217-F36F886F34A6}"/>
              </a:ext>
            </a:extLst>
          </p:cNvPr>
          <p:cNvCxnSpPr/>
          <p:nvPr/>
        </p:nvCxnSpPr>
        <p:spPr>
          <a:xfrm flipV="1">
            <a:off x="10283252" y="1738859"/>
            <a:ext cx="179882" cy="50147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xmlns="" id="{42B0D37B-7528-79AD-8A00-0385ADEFB074}"/>
              </a:ext>
            </a:extLst>
          </p:cNvPr>
          <p:cNvCxnSpPr/>
          <p:nvPr/>
        </p:nvCxnSpPr>
        <p:spPr>
          <a:xfrm>
            <a:off x="10268262" y="2240330"/>
            <a:ext cx="1264171" cy="356348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167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77" y="766692"/>
            <a:ext cx="11872707" cy="920336"/>
          </a:xfrm>
        </p:spPr>
        <p:txBody>
          <a:bodyPr/>
          <a:lstStyle/>
          <a:p>
            <a:r>
              <a:rPr lang="en" sz="4000" dirty="0">
                <a:solidFill>
                  <a:schemeClr val="accent2">
                    <a:lumMod val="95000"/>
                  </a:schemeClr>
                </a:solidFill>
              </a:rPr>
              <a:t>RECORRIDO DE LA ZONA </a:t>
            </a:r>
            <a:r>
              <a:rPr lang="en" sz="3600" dirty="0">
                <a:solidFill>
                  <a:schemeClr val="accent2">
                    <a:lumMod val="95000"/>
                  </a:schemeClr>
                </a:solidFill>
              </a:rPr>
              <a:t/>
            </a:r>
            <a:br>
              <a:rPr lang="en" sz="3600" dirty="0">
                <a:solidFill>
                  <a:schemeClr val="accent2">
                    <a:lumMod val="95000"/>
                  </a:schemeClr>
                </a:solidFill>
              </a:rPr>
            </a:br>
            <a:endParaRPr lang="es-AR" sz="3600" dirty="0">
              <a:solidFill>
                <a:schemeClr val="accent2">
                  <a:lumMod val="95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s-ES" noProof="0" smtClean="0"/>
              <a:pPr rtl="0"/>
              <a:t>13</a:t>
            </a:fld>
            <a:endParaRPr lang="es-ES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52" y="6141768"/>
            <a:ext cx="1969179" cy="62794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0676D2E-68EB-0789-B126-A042387CD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91" y="1687028"/>
            <a:ext cx="5299038" cy="47687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8F6EC18-F8DA-15F8-50AA-BC5B67BA1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08" y="726510"/>
            <a:ext cx="5411788" cy="5415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422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 de texto 7">
            <a:hlinkClick r:id="rId3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-1814052" y="0"/>
            <a:ext cx="9096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6000" dirty="0">
                <a:solidFill>
                  <a:schemeClr val="accent2">
                    <a:lumMod val="95000"/>
                  </a:schemeClr>
                </a:solidFill>
              </a:rPr>
              <a:t>ANÁLISIS VISUAL</a:t>
            </a:r>
            <a:endParaRPr lang="es-ES" sz="6000" u="sng" dirty="0">
              <a:solidFill>
                <a:srgbClr val="0070C0"/>
              </a:solidFill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14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52" y="6141768"/>
            <a:ext cx="1969179" cy="627942"/>
          </a:xfrm>
          <a:prstGeom prst="rect">
            <a:avLst/>
          </a:prstGeom>
        </p:spPr>
      </p:pic>
      <p:sp>
        <p:nvSpPr>
          <p:cNvPr id="7" name="1 Marcador de texto"/>
          <p:cNvSpPr txBox="1">
            <a:spLocks/>
          </p:cNvSpPr>
          <p:nvPr/>
        </p:nvSpPr>
        <p:spPr>
          <a:xfrm>
            <a:off x="277808" y="1564564"/>
            <a:ext cx="12081832" cy="402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2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Crecientes grandes provocan deterioro en fincas y afectación en zonas urbanas.</a:t>
            </a:r>
          </a:p>
          <a:p>
            <a:pPr marL="0" indent="0">
              <a:buNone/>
            </a:pPr>
            <a:endParaRPr lang="es-AR" sz="32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r>
              <a:rPr lang="es-ES" sz="32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Pérdida de memoria histórica, de la red de drenaje natural preexistente.</a:t>
            </a:r>
          </a:p>
          <a:p>
            <a:endParaRPr lang="es-ES" sz="32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r>
              <a:rPr lang="es-ES" sz="3200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Acumulación de excedentes sobre zona productiva y población urbana.</a:t>
            </a:r>
            <a:endParaRPr lang="es-AR" sz="3200" dirty="0">
              <a:solidFill>
                <a:schemeClr val="tx1">
                  <a:lumMod val="95000"/>
                </a:schemeClr>
              </a:solidFill>
              <a:latin typeface="+mj-lt"/>
            </a:endParaRPr>
          </a:p>
          <a:p>
            <a:pPr marL="139700" indent="0">
              <a:buFont typeface="Arial" panose="020B0604020202020204" pitchFamily="34" charset="0"/>
              <a:buNone/>
            </a:pPr>
            <a:endParaRPr lang="es-ES" dirty="0">
              <a:solidFill>
                <a:schemeClr val="tx1">
                  <a:lumMod val="95000"/>
                </a:schemeClr>
              </a:solidFill>
            </a:endParaRPr>
          </a:p>
          <a:p>
            <a:endParaRPr lang="es-AR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3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 de texto 7">
            <a:hlinkClick r:id="rId3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-476372" y="158264"/>
            <a:ext cx="13140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6000" b="1" dirty="0">
                <a:solidFill>
                  <a:schemeClr val="accent2">
                    <a:lumMod val="95000"/>
                  </a:schemeClr>
                </a:solidFill>
              </a:rPr>
              <a:t>CONCLUSIONES DEL ANÁLISIS VISUAL</a:t>
            </a:r>
            <a:endParaRPr lang="es-ES" sz="6000" b="1" dirty="0">
              <a:solidFill>
                <a:schemeClr val="accent2">
                  <a:lumMod val="95000"/>
                </a:schemeClr>
              </a:solidFill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EC71654-96A5-4280-94F3-931C61A9F92C}" type="slidenum">
              <a:rPr lang="es-ES" smtClean="0">
                <a:solidFill>
                  <a:prstClr val="white"/>
                </a:solidFill>
              </a:rPr>
              <a:pPr/>
              <a:t>15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50" y="6030404"/>
            <a:ext cx="1969179" cy="62794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87890" y="1934933"/>
            <a:ext cx="10923036" cy="3418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s-ES" sz="2800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IDENTIFICACIÓN DE LOS PROBLEMAS.</a:t>
            </a:r>
            <a:endParaRPr lang="es-AR" sz="2800" dirty="0">
              <a:solidFill>
                <a:schemeClr val="tx1">
                  <a:lumMod val="9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s-ES" sz="2800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EVALUACIÓN DE LAS ALTERNATIVAS DE SOLUCIÓN A LOS MISMOS.</a:t>
            </a:r>
            <a:endParaRPr lang="es-AR" sz="2800" dirty="0">
              <a:solidFill>
                <a:schemeClr val="tx1">
                  <a:lumMod val="9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200000"/>
              </a:lnSpc>
              <a:buFont typeface="Symbol" panose="05050102010706020507" pitchFamily="18" charset="2"/>
              <a:buChar char=""/>
            </a:pPr>
            <a:r>
              <a:rPr lang="es-ES" sz="2800" dirty="0">
                <a:solidFill>
                  <a:schemeClr val="tx1">
                    <a:lumMod val="9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PROPUESTA DE OBRAS QUE PERMITAN CONCRETAR LAS SOLUCIONES.</a:t>
            </a:r>
            <a:endParaRPr lang="es-AR" sz="2800" dirty="0">
              <a:solidFill>
                <a:schemeClr val="tx1">
                  <a:lumMod val="9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0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0978" y="5897913"/>
            <a:ext cx="11150600" cy="920336"/>
          </a:xfrm>
        </p:spPr>
        <p:txBody>
          <a:bodyPr rtlCol="0"/>
          <a:lstStyle/>
          <a:p>
            <a:pPr rtl="0"/>
            <a:r>
              <a:rPr lang="es-ES" dirty="0"/>
              <a:t>CONSENSO DE PROPIEDAD PRIVADA</a:t>
            </a:r>
          </a:p>
        </p:txBody>
      </p:sp>
      <p:sp>
        <p:nvSpPr>
          <p:cNvPr id="8" name="Cuadro de texto 7">
            <a:hlinkClick r:id="rId3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-555307" y="249704"/>
            <a:ext cx="9096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6000" b="1" dirty="0">
                <a:solidFill>
                  <a:schemeClr val="accent2">
                    <a:lumMod val="95000"/>
                  </a:schemeClr>
                </a:solidFill>
              </a:rPr>
              <a:t>REUNIÓN CON VECINOS</a:t>
            </a:r>
            <a:endParaRPr lang="es-ES" sz="6000" b="1" dirty="0">
              <a:solidFill>
                <a:schemeClr val="accent2">
                  <a:lumMod val="95000"/>
                </a:schemeClr>
              </a:solidFill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16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50" y="6045644"/>
            <a:ext cx="1969179" cy="6279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E7DE4A52-48D9-7968-7C98-ECCAFB707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360" y="1394216"/>
            <a:ext cx="10847160" cy="4651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433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96" y="1329148"/>
            <a:ext cx="11978904" cy="920336"/>
          </a:xfrm>
        </p:spPr>
        <p:txBody>
          <a:bodyPr rtlCol="0"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tabLst>
                <a:tab pos="270510" algn="l"/>
              </a:tabLst>
            </a:pPr>
            <a:r>
              <a:rPr lang="es-ES" sz="3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obra propuesta para la </a:t>
            </a:r>
            <a:r>
              <a:rPr lang="es-ES" sz="3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regulación </a:t>
            </a:r>
            <a:r>
              <a:rPr lang="es-ES" sz="3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caudal aluvional implica:</a:t>
            </a: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17</a:t>
            </a:fld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720" y="1931167"/>
            <a:ext cx="4907280" cy="41456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76844"/>
            <a:ext cx="1969179" cy="627942"/>
          </a:xfrm>
          <a:prstGeom prst="rect">
            <a:avLst/>
          </a:prstGeom>
        </p:spPr>
      </p:pic>
      <p:sp>
        <p:nvSpPr>
          <p:cNvPr id="7" name="Cuadro de texto 7">
            <a:hlinkClick r:id="rId5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984589" y="-134691"/>
            <a:ext cx="9096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6000" b="1" dirty="0">
                <a:solidFill>
                  <a:schemeClr val="accent2">
                    <a:lumMod val="95000"/>
                  </a:schemeClr>
                </a:solidFill>
              </a:rPr>
              <a:t>OBRAS PROPUESTAS</a:t>
            </a:r>
            <a:endParaRPr lang="es-ES" sz="6000" b="1" dirty="0">
              <a:solidFill>
                <a:schemeClr val="accent2">
                  <a:lumMod val="9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2665190"/>
            <a:ext cx="6995424" cy="2995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270510" algn="l"/>
              </a:tabLst>
            </a:pPr>
            <a:r>
              <a:rPr lang="es-ES" sz="3000" b="1" dirty="0">
                <a:latin typeface="+mj-lt"/>
                <a:ea typeface="Times New Roman" panose="02020603050405020304" pitchFamily="18" charset="0"/>
                <a:cs typeface="Scope One" panose="020B0604020202020204" charset="0"/>
              </a:rPr>
              <a:t>Construcción de un canal de captación.</a:t>
            </a:r>
            <a:endParaRPr lang="es-ES" b="1" dirty="0">
              <a:latin typeface="+mj-lt"/>
              <a:ea typeface="Calibri" panose="020F0502020204030204" pitchFamily="34" charset="0"/>
              <a:cs typeface="Scope One" panose="020B060402020202020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270510" algn="l"/>
              </a:tabLst>
            </a:pPr>
            <a:r>
              <a:rPr lang="es-ES" sz="3000" b="1" dirty="0">
                <a:latin typeface="+mj-lt"/>
                <a:ea typeface="Times New Roman" panose="02020603050405020304" pitchFamily="18" charset="0"/>
                <a:cs typeface="Scope One" panose="020B0604020202020204" charset="0"/>
              </a:rPr>
              <a:t>Construcción de un reservorio en tierra de retención de agua, para laminar el pico de avenida.</a:t>
            </a:r>
            <a:endParaRPr lang="es-ES" sz="3000" b="1" dirty="0">
              <a:latin typeface="+mj-lt"/>
              <a:ea typeface="Calibri" panose="020F0502020204030204" pitchFamily="34" charset="0"/>
              <a:cs typeface="Scope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5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277101"/>
            <a:ext cx="11150600" cy="920336"/>
          </a:xfrm>
        </p:spPr>
        <p:txBody>
          <a:bodyPr rtlCol="0"/>
          <a:lstStyle/>
          <a:p>
            <a:r>
              <a:rPr lang="en" sz="60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DATOS DE ESTUDIO</a:t>
            </a:r>
            <a:endParaRPr lang="es-ES" sz="6000" dirty="0">
              <a:solidFill>
                <a:schemeClr val="accent2">
                  <a:lumMod val="9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18</a:t>
            </a:fld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596" y="108515"/>
            <a:ext cx="5704253" cy="6155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64" y="3654362"/>
            <a:ext cx="6115173" cy="3071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193704" y="1065448"/>
            <a:ext cx="5567497" cy="2588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AR" sz="2800" dirty="0">
                <a:latin typeface="+mj-lt"/>
                <a:ea typeface="Calibri" panose="020F0502020204030204" pitchFamily="34" charset="0"/>
              </a:rPr>
              <a:t>Para lograr estas metas se estudia: </a:t>
            </a:r>
          </a:p>
          <a:p>
            <a:pPr marL="342900" lvl="0" indent="-342900" algn="just">
              <a:lnSpc>
                <a:spcPct val="150000"/>
              </a:lnSpc>
              <a:spcAft>
                <a:spcPts val="160"/>
              </a:spcAft>
              <a:buFont typeface="+mj-lt"/>
              <a:buAutoNum type="arabicPeriod"/>
            </a:pPr>
            <a:r>
              <a:rPr lang="es-AR" sz="2000" dirty="0">
                <a:latin typeface="+mj-lt"/>
                <a:ea typeface="Calibri" panose="020F0502020204030204" pitchFamily="34" charset="0"/>
              </a:rPr>
              <a:t>Cuencas aportantes circundantes </a:t>
            </a:r>
          </a:p>
          <a:p>
            <a:pPr marL="342900" lvl="0" indent="-342900" algn="just">
              <a:lnSpc>
                <a:spcPct val="150000"/>
              </a:lnSpc>
              <a:spcAft>
                <a:spcPts val="160"/>
              </a:spcAft>
              <a:buFont typeface="+mj-lt"/>
              <a:buAutoNum type="arabicPeriod"/>
            </a:pPr>
            <a:r>
              <a:rPr lang="es-AR" sz="2000" dirty="0">
                <a:latin typeface="+mj-lt"/>
                <a:ea typeface="Calibri" panose="020F0502020204030204" pitchFamily="34" charset="0"/>
              </a:rPr>
              <a:t>Tormenta de diseño correspondiente a la zona 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s-AR" sz="2000" dirty="0">
                <a:latin typeface="+mj-lt"/>
                <a:ea typeface="Calibri" panose="020F0502020204030204" pitchFamily="34" charset="0"/>
              </a:rPr>
              <a:t>Metodología de transformación del caudal de avenida. </a:t>
            </a:r>
          </a:p>
        </p:txBody>
      </p:sp>
    </p:spTree>
    <p:extLst>
      <p:ext uri="{BB962C8B-B14F-4D97-AF65-F5344CB8AC3E}">
        <p14:creationId xmlns:p14="http://schemas.microsoft.com/office/powerpoint/2010/main" val="207339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96" y="733318"/>
            <a:ext cx="11150600" cy="920336"/>
          </a:xfrm>
        </p:spPr>
        <p:txBody>
          <a:bodyPr rtlCol="0"/>
          <a:lstStyle/>
          <a:p>
            <a:r>
              <a:rPr lang="en" sz="54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CÁLCULO DEL CAUDAL</a:t>
            </a:r>
            <a:br>
              <a:rPr lang="en" sz="54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" sz="54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MÉTODO RACIONAL</a:t>
            </a:r>
            <a:endParaRPr lang="es-ES" sz="5400" dirty="0">
              <a:solidFill>
                <a:schemeClr val="accent2">
                  <a:lumMod val="9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19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270" y="2273374"/>
            <a:ext cx="3350311" cy="1797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24" y="4247823"/>
            <a:ext cx="4465447" cy="220791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3781" y="1653654"/>
            <a:ext cx="7107115" cy="4339057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4645741" y="3127720"/>
            <a:ext cx="7248895" cy="470888"/>
          </a:xfrm>
          <a:prstGeom prst="rect">
            <a:avLst/>
          </a:prstGeom>
          <a:noFill/>
          <a:ln w="41275">
            <a:solidFill>
              <a:srgbClr val="0072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48386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AB08B8-3DB3-4637-AE23-B8DB96D9F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3649" y="1171977"/>
            <a:ext cx="5646581" cy="3092119"/>
          </a:xfrm>
        </p:spPr>
        <p:txBody>
          <a:bodyPr rtlCol="0"/>
          <a:lstStyle/>
          <a:p>
            <a:pPr rtl="0"/>
            <a:r>
              <a:rPr lang="es-ES" dirty="0"/>
              <a:t>Obra aluvional en rosario de Lerma- salta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2198AA37-E298-4CD8-9F0F-2123ACFD9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3673" y="4896230"/>
            <a:ext cx="5143500" cy="503167"/>
          </a:xfrm>
        </p:spPr>
        <p:txBody>
          <a:bodyPr rtlCol="0"/>
          <a:lstStyle/>
          <a:p>
            <a:pPr rtl="0"/>
            <a:r>
              <a:rPr lang="es-ES" dirty="0"/>
              <a:t>Ana Romina Godoy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572" y="18932"/>
            <a:ext cx="2409825" cy="1419225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2198AA37-E298-4CD8-9F0F-2123ACFD9653}"/>
              </a:ext>
            </a:extLst>
          </p:cNvPr>
          <p:cNvSpPr txBox="1">
            <a:spLocks/>
          </p:cNvSpPr>
          <p:nvPr/>
        </p:nvSpPr>
        <p:spPr>
          <a:xfrm>
            <a:off x="6496050" y="4432371"/>
            <a:ext cx="5143500" cy="503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/>
              <a:t>Trabajo final- Ingeniería civil</a:t>
            </a:r>
            <a:endParaRPr lang="es-ES" dirty="0"/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xmlns="" id="{2198AA37-E298-4CD8-9F0F-2123ACFD9653}"/>
              </a:ext>
            </a:extLst>
          </p:cNvPr>
          <p:cNvSpPr txBox="1">
            <a:spLocks/>
          </p:cNvSpPr>
          <p:nvPr/>
        </p:nvSpPr>
        <p:spPr>
          <a:xfrm>
            <a:off x="8225844" y="6354833"/>
            <a:ext cx="1072703" cy="503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 dirty="0"/>
              <a:t>2022</a:t>
            </a:r>
          </a:p>
        </p:txBody>
      </p:sp>
      <p:pic>
        <p:nvPicPr>
          <p:cNvPr id="18" name="Marcador de posición de imagen 17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7172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207364"/>
            <a:ext cx="12074013" cy="920336"/>
          </a:xfrm>
        </p:spPr>
        <p:txBody>
          <a:bodyPr rtlCol="0"/>
          <a:lstStyle/>
          <a:p>
            <a:r>
              <a:rPr lang="en" sz="44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VERIFICACIÓN CON PROGRAMAS DE MODELACIÓN</a:t>
            </a:r>
            <a:endParaRPr lang="es-ES" sz="4400" dirty="0">
              <a:solidFill>
                <a:schemeClr val="accent2">
                  <a:lumMod val="9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20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2096" y="1283110"/>
            <a:ext cx="9069761" cy="52858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Google Shape;383;p42"/>
          <p:cNvSpPr txBox="1"/>
          <p:nvPr/>
        </p:nvSpPr>
        <p:spPr>
          <a:xfrm>
            <a:off x="5691961" y="2855419"/>
            <a:ext cx="2817859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Scope One"/>
                <a:ea typeface="Scope One"/>
                <a:cs typeface="Scope One"/>
                <a:sym typeface="Scope One"/>
              </a:rPr>
              <a:t>MODELO HEC HMS</a:t>
            </a:r>
            <a:endParaRPr b="1" dirty="0">
              <a:solidFill>
                <a:schemeClr val="dk1"/>
              </a:solidFill>
              <a:latin typeface="Scope One"/>
              <a:ea typeface="Scope One"/>
              <a:cs typeface="Scope One"/>
              <a:sym typeface="Scope One"/>
            </a:endParaRPr>
          </a:p>
        </p:txBody>
      </p:sp>
    </p:spTree>
    <p:extLst>
      <p:ext uri="{BB962C8B-B14F-4D97-AF65-F5344CB8AC3E}">
        <p14:creationId xmlns:p14="http://schemas.microsoft.com/office/powerpoint/2010/main" val="2301600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17" y="166009"/>
            <a:ext cx="11798965" cy="920336"/>
          </a:xfrm>
        </p:spPr>
        <p:txBody>
          <a:bodyPr rtlCol="0"/>
          <a:lstStyle/>
          <a:p>
            <a:r>
              <a:rPr lang="es-AR" sz="44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VERIFICACIÓN CON PROGRAMAS DE MODELACIÓN</a:t>
            </a:r>
            <a:endParaRPr lang="es-ES" sz="4400" dirty="0">
              <a:solidFill>
                <a:schemeClr val="accent2">
                  <a:lumMod val="9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21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4821836" y="1209901"/>
            <a:ext cx="2548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AR" sz="2400" b="1" dirty="0">
                <a:solidFill>
                  <a:schemeClr val="dk1"/>
                </a:solidFill>
                <a:latin typeface="Scope One"/>
                <a:ea typeface="Scope One"/>
                <a:cs typeface="Scope One"/>
                <a:sym typeface="Scope One"/>
              </a:rPr>
              <a:t>MODELO SWMM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11417B04-1807-3D6D-B1ED-53E85F229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787" y="1956933"/>
            <a:ext cx="6087022" cy="468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ED3215C4-1212-2D1A-D783-348B94751E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2843" y="1956934"/>
            <a:ext cx="5502639" cy="46824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10693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5974"/>
            <a:ext cx="12418143" cy="1226476"/>
          </a:xfrm>
        </p:spPr>
        <p:txBody>
          <a:bodyPr rtlCol="0"/>
          <a:lstStyle/>
          <a:p>
            <a:pPr algn="ctr"/>
            <a:r>
              <a:rPr lang="es-AR" sz="40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Comparativa de curvas de caudal sin reservorio</a:t>
            </a:r>
            <a:r>
              <a:rPr lang="es-AR" dirty="0"/>
              <a:t/>
            </a:r>
            <a:br>
              <a:rPr lang="es-AR" dirty="0"/>
            </a:br>
            <a:endParaRPr lang="es-ES" dirty="0"/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22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sp>
        <p:nvSpPr>
          <p:cNvPr id="9" name="Google Shape;383;p42"/>
          <p:cNvSpPr txBox="1"/>
          <p:nvPr/>
        </p:nvSpPr>
        <p:spPr>
          <a:xfrm>
            <a:off x="8859187" y="1068373"/>
            <a:ext cx="2144374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Scope One"/>
                <a:ea typeface="Scope One"/>
                <a:cs typeface="Scope One"/>
                <a:sym typeface="Scope One"/>
              </a:rPr>
              <a:t>MODELO HEC HMS</a:t>
            </a:r>
            <a:endParaRPr b="1" dirty="0">
              <a:solidFill>
                <a:schemeClr val="dk1"/>
              </a:solidFill>
              <a:latin typeface="Scope One"/>
              <a:ea typeface="Scope One"/>
              <a:cs typeface="Scope One"/>
              <a:sym typeface="Scope One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975F064-6FD5-1678-A8A1-7E049039B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85813"/>
            <a:ext cx="11003561" cy="195262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8547515F-C157-397C-5FEF-6FDBA6541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6368" y="3865848"/>
            <a:ext cx="10391775" cy="288993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465CEE57-616F-B658-2B32-C36DC4E24EE4}"/>
              </a:ext>
            </a:extLst>
          </p:cNvPr>
          <p:cNvSpPr txBox="1"/>
          <p:nvPr/>
        </p:nvSpPr>
        <p:spPr>
          <a:xfrm>
            <a:off x="476580" y="4901784"/>
            <a:ext cx="18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AR" b="1" dirty="0">
                <a:solidFill>
                  <a:schemeClr val="dk1"/>
                </a:solidFill>
                <a:latin typeface="Scope One"/>
              </a:rPr>
              <a:t>MODELO SWMM</a:t>
            </a:r>
          </a:p>
        </p:txBody>
      </p:sp>
    </p:spTree>
    <p:extLst>
      <p:ext uri="{BB962C8B-B14F-4D97-AF65-F5344CB8AC3E}">
        <p14:creationId xmlns:p14="http://schemas.microsoft.com/office/powerpoint/2010/main" val="3132837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-37520"/>
            <a:ext cx="12359148" cy="1109613"/>
          </a:xfrm>
        </p:spPr>
        <p:txBody>
          <a:bodyPr rtlCol="0"/>
          <a:lstStyle/>
          <a:p>
            <a:r>
              <a:rPr lang="es-ES" sz="4000" dirty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Comparativa de curvas de caudal </a:t>
            </a:r>
            <a:r>
              <a:rPr lang="es-ES" sz="4000" dirty="0" smtClean="0">
                <a:solidFill>
                  <a:schemeClr val="accent2">
                    <a:lumMod val="95000"/>
                  </a:schemeClr>
                </a:solidFill>
                <a:latin typeface="+mn-lt"/>
                <a:ea typeface="+mn-ea"/>
                <a:cs typeface="+mn-cs"/>
              </a:rPr>
              <a:t>Con reservorio</a:t>
            </a:r>
            <a:endParaRPr lang="es-ES" sz="4000" dirty="0">
              <a:solidFill>
                <a:schemeClr val="accent2">
                  <a:lumMod val="9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23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6091238" y="1516720"/>
            <a:ext cx="2759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AR" sz="2400" b="1" dirty="0">
                <a:solidFill>
                  <a:schemeClr val="dk1"/>
                </a:solidFill>
                <a:latin typeface="Scope One"/>
                <a:ea typeface="Scope One"/>
                <a:cs typeface="Scope One"/>
                <a:sym typeface="Scope One"/>
              </a:rPr>
              <a:t>MODELO SWMM</a:t>
            </a:r>
          </a:p>
          <a:p>
            <a:pPr lvl="0" algn="ctr"/>
            <a:r>
              <a:rPr lang="es-AR" sz="2400" b="1" dirty="0">
                <a:solidFill>
                  <a:schemeClr val="dk1"/>
                </a:solidFill>
                <a:latin typeface="Scope One"/>
                <a:ea typeface="Scope One"/>
                <a:cs typeface="Scope One"/>
                <a:sym typeface="Scope One"/>
              </a:rPr>
              <a:t>Con reservorio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D349E1AE-559C-6982-9635-CED8F56E2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804" y="3676339"/>
            <a:ext cx="11488166" cy="332988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E5E977E8-C66A-A209-3EA0-98A7D57200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08604"/>
            <a:ext cx="11860653" cy="24003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6409EBE6-7400-BB0E-1CE9-C877091395E2}"/>
              </a:ext>
            </a:extLst>
          </p:cNvPr>
          <p:cNvSpPr txBox="1"/>
          <p:nvPr/>
        </p:nvSpPr>
        <p:spPr>
          <a:xfrm>
            <a:off x="6488702" y="1622961"/>
            <a:ext cx="196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MODELO HEC HMS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28E7FC1E-9C5A-9BF3-0A47-4747C00CEB58}"/>
              </a:ext>
            </a:extLst>
          </p:cNvPr>
          <p:cNvSpPr txBox="1"/>
          <p:nvPr/>
        </p:nvSpPr>
        <p:spPr>
          <a:xfrm>
            <a:off x="6091238" y="4740670"/>
            <a:ext cx="179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MODELO SWMM</a:t>
            </a:r>
          </a:p>
        </p:txBody>
      </p:sp>
    </p:spTree>
    <p:extLst>
      <p:ext uri="{BB962C8B-B14F-4D97-AF65-F5344CB8AC3E}">
        <p14:creationId xmlns:p14="http://schemas.microsoft.com/office/powerpoint/2010/main" val="2462553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67" y="290866"/>
            <a:ext cx="11150600" cy="920336"/>
          </a:xfrm>
        </p:spPr>
        <p:txBody>
          <a:bodyPr rtlCol="0"/>
          <a:lstStyle/>
          <a:p>
            <a:r>
              <a:rPr lang="es-AR" sz="4800" dirty="0">
                <a:solidFill>
                  <a:schemeClr val="accent2">
                    <a:lumMod val="95000"/>
                  </a:schemeClr>
                </a:solidFill>
              </a:rPr>
              <a:t>Conclusión DE LA MODELACIÓN</a:t>
            </a:r>
            <a:endParaRPr lang="es-ES" sz="4800" dirty="0">
              <a:solidFill>
                <a:schemeClr val="accent2">
                  <a:lumMod val="95000"/>
                </a:schemeClr>
              </a:solidFill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24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7987" y="1825228"/>
            <a:ext cx="11802433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Programas HEC HMS y SWMM </a:t>
            </a:r>
          </a:p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Curva aplanada.</a:t>
            </a:r>
          </a:p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Reserva e infiltración de los caudales se realiza en el reservorio. </a:t>
            </a:r>
          </a:p>
          <a:p>
            <a:pPr marL="457200" indent="-4572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3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Por lo que la implementación del mismo es una medida certera para la solución del problema planteado.</a:t>
            </a:r>
            <a:endParaRPr lang="es-AR" sz="28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xmlns="" id="{10F9F51E-A3D5-4726-BACE-D5CDD8A46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s-ES" dirty="0"/>
              <a:t>Flora@contoso.com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156" y="1809158"/>
            <a:ext cx="2964327" cy="945147"/>
          </a:xfrm>
          <a:prstGeom prst="rect">
            <a:avLst/>
          </a:prstGeom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xmlns="" id="{39B0EC6D-03DD-4CEE-9979-34A964DCA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3452" y="2642326"/>
            <a:ext cx="5204062" cy="651448"/>
          </a:xfrm>
        </p:spPr>
        <p:txBody>
          <a:bodyPr rtlCol="0"/>
          <a:lstStyle/>
          <a:p>
            <a:r>
              <a:rPr lang="en" sz="5400" dirty="0"/>
              <a:t>DISEÑO DE LOS COMPONENTES DE OBRA</a:t>
            </a:r>
            <a:endParaRPr lang="es-ES" sz="5400" dirty="0"/>
          </a:p>
        </p:txBody>
      </p:sp>
      <p:pic>
        <p:nvPicPr>
          <p:cNvPr id="4" name="Marcador de posición de imagen 3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11" name="1 CuadroTexto"/>
          <p:cNvSpPr txBox="1"/>
          <p:nvPr/>
        </p:nvSpPr>
        <p:spPr>
          <a:xfrm>
            <a:off x="6373452" y="4484691"/>
            <a:ext cx="4215682" cy="18466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400" b="1" dirty="0"/>
              <a:t>CANAL DE ADUCCIÓN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400" b="1" dirty="0"/>
              <a:t>RESERVORIO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400" b="1" dirty="0"/>
              <a:t>VERTEDEROS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sz="2400" b="1" dirty="0"/>
              <a:t>CANAL DE DESCARGA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02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33" y="-43202"/>
            <a:ext cx="11150600" cy="920336"/>
          </a:xfrm>
        </p:spPr>
        <p:txBody>
          <a:bodyPr rtlCol="0"/>
          <a:lstStyle/>
          <a:p>
            <a:r>
              <a:rPr lang="en" sz="4800" dirty="0">
                <a:solidFill>
                  <a:schemeClr val="accent2">
                    <a:lumMod val="95000"/>
                  </a:schemeClr>
                </a:solidFill>
              </a:rPr>
              <a:t>CANALES DE ADUCCIÓN Y DESCARGA</a:t>
            </a:r>
            <a:endParaRPr lang="es-ES" sz="4800" dirty="0">
              <a:solidFill>
                <a:schemeClr val="accent2">
                  <a:lumMod val="9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B65809D-3289-8A29-6FCE-F723D413FB7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7733" y="877134"/>
            <a:ext cx="4500870" cy="312028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60D7BEF-C138-4859-AAC2-5429763642E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60527" y="1184387"/>
            <a:ext cx="4696607" cy="289511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147CB8A-DAEB-240B-4725-AE7B297DE0E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07066" y="3934515"/>
            <a:ext cx="4218096" cy="290065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349206" y="2021779"/>
            <a:ext cx="29338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AR" sz="2400" b="1" dirty="0"/>
              <a:t>CANAL DE ADUCCIÓN</a:t>
            </a:r>
          </a:p>
          <a:p>
            <a:pPr lvl="0" algn="ctr"/>
            <a:r>
              <a:rPr lang="es-AR" sz="2400" b="1" dirty="0"/>
              <a:t>300 m </a:t>
            </a:r>
          </a:p>
        </p:txBody>
      </p:sp>
      <p:sp>
        <p:nvSpPr>
          <p:cNvPr id="10" name="Flecha izquierda y derecha 9"/>
          <p:cNvSpPr/>
          <p:nvPr/>
        </p:nvSpPr>
        <p:spPr>
          <a:xfrm>
            <a:off x="4188542" y="2732741"/>
            <a:ext cx="3171985" cy="4006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15938" y="5285825"/>
            <a:ext cx="29235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AR" sz="2400" b="1" dirty="0"/>
              <a:t>CANAL DE DESCARGA</a:t>
            </a:r>
          </a:p>
          <a:p>
            <a:pPr lvl="0" algn="ctr"/>
            <a:r>
              <a:rPr lang="es-AR" sz="2400" b="1" dirty="0"/>
              <a:t>25 m </a:t>
            </a:r>
          </a:p>
        </p:txBody>
      </p:sp>
      <p:sp>
        <p:nvSpPr>
          <p:cNvPr id="13" name="Flecha derecha 12"/>
          <p:cNvSpPr/>
          <p:nvPr/>
        </p:nvSpPr>
        <p:spPr>
          <a:xfrm>
            <a:off x="451434" y="5950039"/>
            <a:ext cx="3289146" cy="3834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CA2F79CB-29EC-702E-7B00-65E86DE909A2}"/>
              </a:ext>
            </a:extLst>
          </p:cNvPr>
          <p:cNvSpPr txBox="1"/>
          <p:nvPr/>
        </p:nvSpPr>
        <p:spPr>
          <a:xfrm>
            <a:off x="8567969" y="5057226"/>
            <a:ext cx="2846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b="1" dirty="0"/>
              <a:t>160 m</a:t>
            </a:r>
            <a:r>
              <a:rPr lang="es-AR" sz="2000" b="1" baseline="30000" dirty="0"/>
              <a:t>3</a:t>
            </a:r>
            <a:r>
              <a:rPr lang="es-AR" sz="2000" b="1" dirty="0"/>
              <a:t> de Hormigón H20</a:t>
            </a:r>
          </a:p>
        </p:txBody>
      </p:sp>
    </p:spTree>
    <p:extLst>
      <p:ext uri="{BB962C8B-B14F-4D97-AF65-F5344CB8AC3E}">
        <p14:creationId xmlns:p14="http://schemas.microsoft.com/office/powerpoint/2010/main" val="2724115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27</a:t>
            </a:fld>
            <a:endParaRPr lang="es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55" y="2011755"/>
            <a:ext cx="10456606" cy="46073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23" y="0"/>
            <a:ext cx="4867222" cy="920336"/>
          </a:xfrm>
        </p:spPr>
        <p:txBody>
          <a:bodyPr rtlCol="0"/>
          <a:lstStyle/>
          <a:p>
            <a:r>
              <a:rPr lang="es-AR" sz="5400" dirty="0">
                <a:solidFill>
                  <a:schemeClr val="accent2">
                    <a:lumMod val="95000"/>
                  </a:schemeClr>
                </a:solidFill>
              </a:rPr>
              <a:t>RESERVORIO</a:t>
            </a:r>
            <a:endParaRPr lang="es-ES" sz="5400" dirty="0">
              <a:solidFill>
                <a:schemeClr val="accent2">
                  <a:lumMod val="9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8936" y="1026349"/>
            <a:ext cx="2569356" cy="585297"/>
          </a:xfrm>
          <a:prstGeom prst="rect">
            <a:avLst/>
          </a:prstGeom>
        </p:spPr>
      </p:pic>
      <p:sp>
        <p:nvSpPr>
          <p:cNvPr id="12" name="CuadroTexto 10"/>
          <p:cNvSpPr txBox="1"/>
          <p:nvPr/>
        </p:nvSpPr>
        <p:spPr>
          <a:xfrm>
            <a:off x="3183305" y="3915331"/>
            <a:ext cx="461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s-AR" sz="2000" b="1" kern="120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CAPACIDAD DE RESERVORIO 21.000 m</a:t>
            </a:r>
            <a:r>
              <a:rPr lang="es-AR" sz="2000" b="1" kern="1200" baseline="3000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s-AR" sz="14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475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6574" y="1536230"/>
            <a:ext cx="4941582" cy="3575568"/>
          </a:xfrm>
          <a:prstGeom prst="rect">
            <a:avLst/>
          </a:prstGeom>
        </p:spPr>
      </p:pic>
      <p:sp>
        <p:nvSpPr>
          <p:cNvPr id="8" name="Cuadro de texto 7">
            <a:hlinkClick r:id="rId4"/>
            <a:extLst>
              <a:ext uri="{FF2B5EF4-FFF2-40B4-BE49-F238E27FC236}">
                <a16:creationId xmlns:a16="http://schemas.microsoft.com/office/drawing/2014/main" xmlns="" id="{5FC6C278-4035-446A-A94B-030E792FDDF5}"/>
              </a:ext>
            </a:extLst>
          </p:cNvPr>
          <p:cNvSpPr txBox="1"/>
          <p:nvPr/>
        </p:nvSpPr>
        <p:spPr>
          <a:xfrm>
            <a:off x="-2028180" y="0"/>
            <a:ext cx="9096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s-ES" sz="6000" dirty="0">
                <a:solidFill>
                  <a:srgbClr val="0070C0"/>
                </a:solidFill>
              </a:rPr>
              <a:t>REGULACIÓN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0166" y="1076062"/>
            <a:ext cx="5491834" cy="920336"/>
          </a:xfrm>
        </p:spPr>
        <p:txBody>
          <a:bodyPr rtlCol="0"/>
          <a:lstStyle/>
          <a:p>
            <a:pPr rtl="0"/>
            <a:r>
              <a:rPr lang="es-ES" sz="2800" dirty="0"/>
              <a:t>ORIFICIO DE PARED GRUESA</a:t>
            </a: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28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60" y="1076062"/>
            <a:ext cx="6248400" cy="48208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289560" y="6014883"/>
            <a:ext cx="11567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b="1" cap="all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Que permitirá el rápido egreso de caudales para eventos excepcionales CORRESPONDIENTE A UN 35% DEL CAUDAL DE INGRESO.</a:t>
            </a:r>
          </a:p>
        </p:txBody>
      </p:sp>
    </p:spTree>
    <p:extLst>
      <p:ext uri="{BB962C8B-B14F-4D97-AF65-F5344CB8AC3E}">
        <p14:creationId xmlns:p14="http://schemas.microsoft.com/office/powerpoint/2010/main" val="32718247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21080" y="246621"/>
            <a:ext cx="14055213" cy="467875"/>
          </a:xfrm>
        </p:spPr>
        <p:txBody>
          <a:bodyPr rtlCol="0"/>
          <a:lstStyle/>
          <a:p>
            <a:pPr algn="ctr"/>
            <a:r>
              <a:rPr lang="en" sz="4800" dirty="0">
                <a:solidFill>
                  <a:schemeClr val="accent1"/>
                </a:solidFill>
                <a:ea typeface="+mn-ea"/>
                <a:cs typeface="+mn-cs"/>
              </a:rPr>
              <a:t>ANÁLISIS económico</a:t>
            </a:r>
            <a:endParaRPr lang="es-ES" sz="4800" dirty="0">
              <a:solidFill>
                <a:schemeClr val="accent1"/>
              </a:solidFill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29</a:t>
            </a:fld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520679D-0390-8648-F738-6B7B5BF4CA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02" y="929391"/>
            <a:ext cx="12042098" cy="592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6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" r="5441"/>
          <a:stretch>
            <a:fillRect/>
          </a:stretch>
        </p:blipFill>
        <p:spPr>
          <a:xfrm>
            <a:off x="2088324" y="0"/>
            <a:ext cx="8506267" cy="6858000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C64C2A7-EC84-4D8C-9CA2-F6AE46F51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326" y="1988756"/>
            <a:ext cx="10515600" cy="940181"/>
          </a:xfrm>
        </p:spPr>
        <p:txBody>
          <a:bodyPr rtlCol="0"/>
          <a:lstStyle/>
          <a:p>
            <a:pPr rtl="0"/>
            <a:r>
              <a:rPr lang="es-ES" sz="6600" dirty="0"/>
              <a:t>introducción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6960426-AAA6-4126-93AF-30F7DEE01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1501" y="5070398"/>
            <a:ext cx="7900525" cy="764460"/>
          </a:xfrm>
        </p:spPr>
        <p:txBody>
          <a:bodyPr rtlCol="0"/>
          <a:lstStyle/>
          <a:p>
            <a:pPr rtl="0"/>
            <a:r>
              <a:rPr lang="es-ES" sz="4000" b="1" dirty="0"/>
              <a:t>Análisis hidrológico</a:t>
            </a:r>
          </a:p>
          <a:p>
            <a:pPr rtl="0"/>
            <a:r>
              <a:rPr lang="es-ES" sz="4000" b="1" dirty="0"/>
              <a:t>Estudio hidráulico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63" y="5857875"/>
            <a:ext cx="1838325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330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244786"/>
            <a:ext cx="11292396" cy="920336"/>
          </a:xfrm>
        </p:spPr>
        <p:txBody>
          <a:bodyPr rtlCol="0"/>
          <a:lstStyle/>
          <a:p>
            <a:pPr algn="ctr"/>
            <a:r>
              <a:rPr lang="en" sz="4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ANÁLISIS DE PRECIOS </a:t>
            </a:r>
            <a:br>
              <a:rPr lang="en" sz="4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" sz="4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UNITARIO</a:t>
            </a:r>
            <a:endParaRPr lang="es-ES" sz="44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30</a:t>
            </a:fld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453BE5C5-BA5B-9AEC-31D8-ADB15DFE3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44" y="1165122"/>
            <a:ext cx="11292396" cy="560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35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xmlns="" id="{1DF924E4-D80E-EDBA-2A7B-F9DDA90F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s-ES" noProof="0" smtClean="0"/>
              <a:pPr rtl="0"/>
              <a:t>31</a:t>
            </a:fld>
            <a:endParaRPr lang="es-ES" noProof="0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xmlns="" id="{53D360E9-9D19-4445-DE4A-9D1BE21AD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9080" y="1472778"/>
            <a:ext cx="8664315" cy="5076644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9CB6203E-1800-CBA7-4362-92B272927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97" y="214894"/>
            <a:ext cx="11150600" cy="920336"/>
          </a:xfrm>
        </p:spPr>
        <p:txBody>
          <a:bodyPr/>
          <a:lstStyle/>
          <a:p>
            <a:pPr algn="ctr"/>
            <a:r>
              <a:rPr lang="es-AR" sz="4800" dirty="0">
                <a:solidFill>
                  <a:schemeClr val="accent1"/>
                </a:solidFill>
                <a:ea typeface="+mn-ea"/>
                <a:cs typeface="+mn-cs"/>
              </a:rPr>
              <a:t>COEFICIENTE DE RESUMEN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D8E3AFDB-CFF8-63ED-831F-6B7E9BDDA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7" y="6141768"/>
            <a:ext cx="1664021" cy="62794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FEAA5610-2DF7-598C-369F-E701BD69A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2643" y="6141768"/>
            <a:ext cx="749508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670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96" y="-195831"/>
            <a:ext cx="11150600" cy="920336"/>
          </a:xfrm>
        </p:spPr>
        <p:txBody>
          <a:bodyPr rtlCol="0"/>
          <a:lstStyle/>
          <a:p>
            <a:pPr algn="ctr"/>
            <a:r>
              <a:rPr lang="en" sz="4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PLAN DE TRABAJO </a:t>
            </a:r>
            <a:endParaRPr lang="es-ES" sz="44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87" y="958505"/>
            <a:ext cx="11842955" cy="573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47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968" y="-147484"/>
            <a:ext cx="5870957" cy="1176630"/>
          </a:xfrm>
          <a:prstGeom prst="rect">
            <a:avLst/>
          </a:prstGeom>
        </p:spPr>
      </p:pic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33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C56B4C98-7177-34DE-B460-ED4D483C5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074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43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4738" y="0"/>
            <a:ext cx="11150600" cy="920336"/>
          </a:xfrm>
        </p:spPr>
        <p:txBody>
          <a:bodyPr rtlCol="0"/>
          <a:lstStyle/>
          <a:p>
            <a:pPr rtl="0"/>
            <a:r>
              <a:rPr lang="es-ES" sz="5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PRECIO DE OBRA</a:t>
            </a:r>
          </a:p>
        </p:txBody>
      </p:sp>
      <p:sp>
        <p:nvSpPr>
          <p:cNvPr id="2" name="Marcador de posición de número de diapositiva 1">
            <a:extLst>
              <a:ext uri="{FF2B5EF4-FFF2-40B4-BE49-F238E27FC236}">
                <a16:creationId xmlns:a16="http://schemas.microsoft.com/office/drawing/2014/main" xmlns="" id="{E668D7CE-0756-4C36-B665-7BEB473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34</a:t>
            </a:fld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92" y="6141768"/>
            <a:ext cx="1969179" cy="6279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2A85FD6-98FA-3415-77AB-51BCA0713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45" y="920336"/>
            <a:ext cx="11385764" cy="572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15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xmlns="" id="{10F9F51E-A3D5-4726-BACE-D5CDD8A464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s-ES" dirty="0"/>
              <a:t>Flora@contoso.com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F91501E1-4EA1-44EB-AF62-6F74678A23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s-ES" dirty="0">
                <a:hlinkClick r:id="rId3"/>
              </a:rPr>
              <a:t>http://www.contoso.com/ </a:t>
            </a:r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xmlns="" id="{39B0EC6D-03DD-4CEE-9979-34A964DCA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889862" cy="651448"/>
          </a:xfrm>
        </p:spPr>
        <p:txBody>
          <a:bodyPr rtlCol="0"/>
          <a:lstStyle/>
          <a:p>
            <a:pPr rtl="0"/>
            <a:r>
              <a:rPr lang="es-ES" dirty="0"/>
              <a:t>conclusiones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6473" y="1721853"/>
            <a:ext cx="2964327" cy="945147"/>
          </a:xfrm>
          <a:prstGeom prst="rect">
            <a:avLst/>
          </a:prstGeom>
        </p:spPr>
      </p:pic>
      <p:pic>
        <p:nvPicPr>
          <p:cNvPr id="9" name="Marcador de posición de imagen 8"/>
          <p:cNvPicPr>
            <a:picLocks noGrp="1" noChangeAspect="1"/>
          </p:cNvPicPr>
          <p:nvPr>
            <p:ph type="pic" sz="quarter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5" r="17065"/>
          <a:stretch>
            <a:fillRect/>
          </a:stretch>
        </p:blipFill>
        <p:spPr/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7440" y="4080448"/>
            <a:ext cx="3866933" cy="163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517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s-ES" noProof="0" smtClean="0"/>
              <a:pPr rtl="0"/>
              <a:t>36</a:t>
            </a:fld>
            <a:endParaRPr lang="es-ES" noProof="0" dirty="0"/>
          </a:p>
        </p:txBody>
      </p:sp>
      <p:sp>
        <p:nvSpPr>
          <p:cNvPr id="9" name="Marcador de contenido 8"/>
          <p:cNvSpPr>
            <a:spLocks noGrp="1"/>
          </p:cNvSpPr>
          <p:nvPr>
            <p:ph idx="17"/>
          </p:nvPr>
        </p:nvSpPr>
        <p:spPr>
          <a:xfrm>
            <a:off x="9055323" y="2486583"/>
            <a:ext cx="2588705" cy="495389"/>
          </a:xfrm>
        </p:spPr>
        <p:txBody>
          <a:bodyPr/>
          <a:lstStyle/>
          <a:p>
            <a:r>
              <a:rPr lang="en" dirty="0"/>
              <a:t>ambiental</a:t>
            </a:r>
            <a:endParaRPr lang="es-AR" dirty="0"/>
          </a:p>
        </p:txBody>
      </p:sp>
      <p:sp>
        <p:nvSpPr>
          <p:cNvPr id="11" name="Marcador de contenido 10"/>
          <p:cNvSpPr>
            <a:spLocks noGrp="1"/>
          </p:cNvSpPr>
          <p:nvPr>
            <p:ph idx="19"/>
          </p:nvPr>
        </p:nvSpPr>
        <p:spPr>
          <a:xfrm>
            <a:off x="3377853" y="2487326"/>
            <a:ext cx="2588705" cy="495389"/>
          </a:xfrm>
        </p:spPr>
        <p:txBody>
          <a:bodyPr/>
          <a:lstStyle/>
          <a:p>
            <a:r>
              <a:rPr lang="en" dirty="0"/>
              <a:t>económico</a:t>
            </a:r>
            <a:endParaRPr lang="es-AR" dirty="0"/>
          </a:p>
        </p:txBody>
      </p:sp>
      <p:sp>
        <p:nvSpPr>
          <p:cNvPr id="13" name="Marcador de contenido 12"/>
          <p:cNvSpPr>
            <a:spLocks noGrp="1"/>
          </p:cNvSpPr>
          <p:nvPr>
            <p:ph idx="21"/>
          </p:nvPr>
        </p:nvSpPr>
        <p:spPr>
          <a:xfrm>
            <a:off x="6216588" y="2391089"/>
            <a:ext cx="2588705" cy="495389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s-AR" dirty="0"/>
              <a:t>social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7" y="6141768"/>
            <a:ext cx="1969179" cy="627942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986"/>
            <a:ext cx="12192000" cy="6135638"/>
          </a:xfrm>
          <a:prstGeom prst="rect">
            <a:avLst/>
          </a:prstGeom>
        </p:spPr>
      </p:pic>
      <p:sp>
        <p:nvSpPr>
          <p:cNvPr id="35" name="Título 3">
            <a:extLst>
              <a:ext uri="{FF2B5EF4-FFF2-40B4-BE49-F238E27FC236}">
                <a16:creationId xmlns:a16="http://schemas.microsoft.com/office/drawing/2014/main" xmlns="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44074" y="-125966"/>
            <a:ext cx="11150600" cy="920336"/>
          </a:xfrm>
        </p:spPr>
        <p:txBody>
          <a:bodyPr rtlCol="0"/>
          <a:lstStyle/>
          <a:p>
            <a:pPr algn="ctr"/>
            <a:r>
              <a:rPr lang="en" sz="54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beneficios</a:t>
            </a:r>
            <a:endParaRPr lang="es-ES" sz="54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106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>
            <a:extLst>
              <a:ext uri="{FF2B5EF4-FFF2-40B4-BE49-F238E27FC236}">
                <a16:creationId xmlns:a16="http://schemas.microsoft.com/office/drawing/2014/main" xmlns="" id="{E3C40962-BA6A-43E4-97BA-511A9B90CF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s-ES" dirty="0"/>
              <a:t>Flora@contoso.com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xmlns="" id="{11FDFFBF-E125-47CF-AAE0-ACC45013CE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s-ES" dirty="0"/>
              <a:t>http://www.contoso.com/</a:t>
            </a:r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xmlns="" id="{95D612B9-68B9-4C9F-98FE-CEE07DB1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7" y="2920471"/>
            <a:ext cx="5439113" cy="921807"/>
          </a:xfrm>
        </p:spPr>
        <p:txBody>
          <a:bodyPr rtlCol="0"/>
          <a:lstStyle/>
          <a:p>
            <a:pPr rtl="0"/>
            <a:r>
              <a:rPr lang="es-ES" sz="4800" dirty="0"/>
              <a:t>Muchas Gracias</a:t>
            </a:r>
          </a:p>
        </p:txBody>
      </p:sp>
      <p:pic>
        <p:nvPicPr>
          <p:cNvPr id="3" name="Marcador de posición de imagen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748" y="156018"/>
            <a:ext cx="3457143" cy="239047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778" y="4244955"/>
            <a:ext cx="3457143" cy="1485805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6355080" y="4484691"/>
            <a:ext cx="53492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i="1" dirty="0">
                <a:solidFill>
                  <a:schemeClr val="bg1">
                    <a:lumMod val="95000"/>
                  </a:schemeClr>
                </a:solidFill>
              </a:rPr>
              <a:t>“Este trabajo no se mide por lo logrado, sino por los obstáculos que se han superado y que hicieron posible se llevara a cabo”.</a:t>
            </a:r>
            <a:endParaRPr lang="es-AR" sz="2400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2477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posición de imagen 11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0" r="9420"/>
          <a:stretch>
            <a:fillRect/>
          </a:stretch>
        </p:blipFill>
        <p:spPr>
          <a:xfrm>
            <a:off x="3642852" y="0"/>
            <a:ext cx="8499213" cy="6961239"/>
          </a:xfr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52A9C73-06ED-419B-81B5-491CBFC22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518954"/>
            <a:ext cx="5153916" cy="4351338"/>
          </a:xfrm>
        </p:spPr>
        <p:txBody>
          <a:bodyPr rtlCol="0"/>
          <a:lstStyle/>
          <a:p>
            <a:r>
              <a:rPr lang="es-A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Ubicación geográfica: </a:t>
            </a:r>
            <a:r>
              <a:rPr lang="es-AR" dirty="0"/>
              <a:t>al noroeste de la parte central de la provincia.  </a:t>
            </a:r>
          </a:p>
          <a:p>
            <a:pPr marL="0" indent="0">
              <a:buNone/>
            </a:pPr>
            <a:endParaRPr lang="es-A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Rasgos morfológicos : </a:t>
            </a:r>
            <a:r>
              <a:rPr lang="es-ES" dirty="0"/>
              <a:t>se asemejan a un valle intermontano con suave pendiente hacia el sudeste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2C50832-0B36-43C5-98EC-4CD165D7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59" y="368045"/>
            <a:ext cx="7049985" cy="1325563"/>
          </a:xfrm>
        </p:spPr>
        <p:txBody>
          <a:bodyPr rtlCol="0"/>
          <a:lstStyle/>
          <a:p>
            <a:r>
              <a:rPr lang="en" sz="3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UBICACIÓN DEL DEPARTAMENTO</a:t>
            </a:r>
            <a:r>
              <a:rPr lang="es-ES" sz="3000" dirty="0"/>
              <a:t/>
            </a:r>
            <a:br>
              <a:rPr lang="es-ES" sz="3000" dirty="0"/>
            </a:br>
            <a:endParaRPr lang="es-ES" sz="30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41453"/>
            <a:ext cx="1971429" cy="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56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C63C2D9-0850-4620-BE32-11F44A927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34094" y="324158"/>
            <a:ext cx="11150600" cy="920336"/>
          </a:xfrm>
        </p:spPr>
        <p:txBody>
          <a:bodyPr rtlCol="0"/>
          <a:lstStyle/>
          <a:p>
            <a:pPr algn="ctr"/>
            <a:r>
              <a:rPr lang="es-AR" sz="5400" dirty="0">
                <a:solidFill>
                  <a:schemeClr val="accent2">
                    <a:lumMod val="75000"/>
                  </a:schemeClr>
                </a:solidFill>
              </a:rPr>
              <a:t>METEREOLOGÍA</a:t>
            </a:r>
            <a:endParaRPr lang="es-ES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93A6F33C-3AFE-474E-AC15-C00F368C3C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23655" y="1903728"/>
            <a:ext cx="4431281" cy="495389"/>
          </a:xfrm>
        </p:spPr>
        <p:txBody>
          <a:bodyPr rtlCol="0"/>
          <a:lstStyle/>
          <a:p>
            <a:pPr algn="ctr"/>
            <a:r>
              <a:rPr lang="es-ES" dirty="0"/>
              <a:t>Temperaturas medias anuales</a:t>
            </a:r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xmlns="" id="{A1EE8A19-6968-4C81-B180-20FEF61ADEE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7475708" y="4963450"/>
            <a:ext cx="4716291" cy="495389"/>
          </a:xfrm>
        </p:spPr>
        <p:txBody>
          <a:bodyPr rtlCol="0"/>
          <a:lstStyle/>
          <a:p>
            <a:pPr algn="ctr"/>
            <a:r>
              <a:rPr lang="es-ES" dirty="0"/>
              <a:t>Precipitaciones medias anuales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55" y="6235136"/>
            <a:ext cx="1971429" cy="62857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CEC626F6-479D-2D86-67E4-50827654B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353" y="2778110"/>
            <a:ext cx="1530301" cy="377131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D8A35237-5962-A95F-5ED7-DE0EF6011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3386" y="2905433"/>
            <a:ext cx="2215641" cy="373767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xmlns="" id="{A4A1466B-FE8A-F758-D5CF-2E5E22FF1E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5275" y="129261"/>
            <a:ext cx="1871915" cy="426389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69ADD087-EB14-7FD4-1BFE-168CBF10B4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4323" y="324158"/>
            <a:ext cx="2579254" cy="4068996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7178083" y="6120265"/>
            <a:ext cx="4705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chemeClr val="accent1"/>
                </a:solidFill>
                <a:latin typeface="+mj-lt"/>
              </a:rPr>
              <a:t>Ref. </a:t>
            </a:r>
            <a:r>
              <a:rPr lang="es-AR" b="1" cap="all" dirty="0">
                <a:solidFill>
                  <a:schemeClr val="accent1"/>
                </a:solidFill>
                <a:latin typeface="+mj-lt"/>
              </a:rPr>
              <a:t>Valle de Lerma</a:t>
            </a:r>
          </a:p>
        </p:txBody>
      </p:sp>
    </p:spTree>
    <p:extLst>
      <p:ext uri="{BB962C8B-B14F-4D97-AF65-F5344CB8AC3E}">
        <p14:creationId xmlns:p14="http://schemas.microsoft.com/office/powerpoint/2010/main" val="269403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BB985D-7833-4E74-AA1C-E9A4BC3CC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26" y="337656"/>
            <a:ext cx="11150600" cy="920336"/>
          </a:xfrm>
        </p:spPr>
        <p:txBody>
          <a:bodyPr rtlCol="0"/>
          <a:lstStyle/>
          <a:p>
            <a:pPr algn="ctr"/>
            <a:r>
              <a:rPr lang="en" sz="4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Estaciones meteorológicas</a:t>
            </a:r>
            <a:endParaRPr lang="es-ES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1B5E3677-5FC4-4712-BA70-5DBE5745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6</a:t>
            </a:fld>
            <a:endParaRPr lang="es-ES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xmlns="" id="{2E37A9B0-8DFC-4474-9F0A-612E661EF4EC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 rtlCol="0"/>
          <a:lstStyle/>
          <a:p>
            <a:pPr rtl="0"/>
            <a:r>
              <a:rPr lang="es-ES" dirty="0"/>
              <a:t>Finca del Carmen 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xmlns="" id="{D78F2DCC-A50E-40A1-81F9-70371D4AA42F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 rtlCol="0"/>
          <a:lstStyle/>
          <a:p>
            <a:r>
              <a:rPr lang="pt-BR" dirty="0"/>
              <a:t>Unidad  Carcelaria N°6 - Granja Modelo</a:t>
            </a:r>
            <a:endParaRPr lang="es-ES" dirty="0"/>
          </a:p>
        </p:txBody>
      </p:sp>
      <p:pic>
        <p:nvPicPr>
          <p:cNvPr id="11" name="Marcador de posición de imagen 10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8" r="12078"/>
          <a:stretch>
            <a:fillRect/>
          </a:stretch>
        </p:blipFill>
        <p:spPr/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29429"/>
            <a:ext cx="1971429" cy="628571"/>
          </a:xfrm>
          <a:prstGeom prst="rect">
            <a:avLst/>
          </a:prstGeom>
        </p:spPr>
      </p:pic>
      <p:pic>
        <p:nvPicPr>
          <p:cNvPr id="28" name="Marcador de contenido 27"/>
          <p:cNvPicPr>
            <a:picLocks noGrp="1" noChangeAspect="1"/>
          </p:cNvPicPr>
          <p:nvPr>
            <p:ph idx="14"/>
          </p:nvPr>
        </p:nvPicPr>
        <p:blipFill>
          <a:blip r:embed="rId5"/>
          <a:stretch>
            <a:fillRect/>
          </a:stretch>
        </p:blipFill>
        <p:spPr>
          <a:xfrm>
            <a:off x="8497628" y="3297471"/>
            <a:ext cx="3727229" cy="2705764"/>
          </a:xfrm>
          <a:prstGeom prst="rect">
            <a:avLst/>
          </a:prstGeom>
        </p:spPr>
      </p:pic>
      <p:sp>
        <p:nvSpPr>
          <p:cNvPr id="20" name="Marcador de contenido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172575"/>
            <a:ext cx="3883819" cy="283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69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9691"/>
            <a:ext cx="5634626" cy="600259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03A9A18-93E0-4615-B7AA-B8C8FBB1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60" y="0"/>
            <a:ext cx="6120837" cy="1325563"/>
          </a:xfrm>
        </p:spPr>
        <p:txBody>
          <a:bodyPr rtlCol="0"/>
          <a:lstStyle/>
          <a:p>
            <a:r>
              <a:rPr lang="es-AR" sz="4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DATOS DE LLUVIAS</a:t>
            </a:r>
            <a:r>
              <a:rPr lang="es-ES" sz="3600" dirty="0"/>
              <a:t/>
            </a:r>
            <a:br>
              <a:rPr lang="es-ES" sz="3600" dirty="0"/>
            </a:br>
            <a:endParaRPr lang="es-ES" sz="36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0BDDBFEE-BC50-46CF-AB8F-D145B99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7</a:t>
            </a:fld>
            <a:endParaRPr lang="es-ES" dirty="0"/>
          </a:p>
        </p:txBody>
      </p:sp>
      <p:sp>
        <p:nvSpPr>
          <p:cNvPr id="5" name="Marcador de posición de imagen 4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48454"/>
            <a:ext cx="1971429" cy="628571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91B32C0-5E61-447F-9557-57AF415D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46" y="2506662"/>
            <a:ext cx="4151027" cy="4351338"/>
          </a:xfrm>
        </p:spPr>
        <p:txBody>
          <a:bodyPr rtlCol="0"/>
          <a:lstStyle/>
          <a:p>
            <a:pPr marL="0" indent="0" rtl="0">
              <a:buNone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PERÍODO DE LLUVIA</a:t>
            </a:r>
          </a:p>
          <a:p>
            <a:pPr marL="0" indent="0" rtl="0">
              <a:buNone/>
            </a:pPr>
            <a:endParaRPr lang="es-ES" sz="1800" dirty="0"/>
          </a:p>
          <a:p>
            <a:r>
              <a:rPr lang="es-ES" sz="1800" dirty="0"/>
              <a:t>NOVIEMBRE/ MARZO</a:t>
            </a:r>
          </a:p>
          <a:p>
            <a:pPr marL="0" indent="0">
              <a:buNone/>
            </a:pP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PERÍODO MAS SECO</a:t>
            </a:r>
          </a:p>
          <a:p>
            <a:r>
              <a:rPr lang="es-ES" sz="1800" dirty="0"/>
              <a:t>Julio 2 mm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6E36FC0E-7D7C-F40A-F12A-221DC361E5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7888" y="370908"/>
            <a:ext cx="7985808" cy="700754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1730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1532" y="2796278"/>
            <a:ext cx="5633192" cy="599898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32B532-EB3E-428B-9224-EFA237D16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556" y="0"/>
            <a:ext cx="5633884" cy="954591"/>
          </a:xfrm>
        </p:spPr>
        <p:txBody>
          <a:bodyPr rtlCol="0"/>
          <a:lstStyle/>
          <a:p>
            <a:pPr rtl="0"/>
            <a:r>
              <a:rPr lang="es-ES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HIDROGRAFÍA 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xmlns="" id="{EB5F9B50-CED9-4961-91E8-058BE256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EC71654-96A5-4280-94F3-931C61A9F92C}" type="slidenum">
              <a:rPr lang="es-ES" smtClean="0"/>
              <a:pPr rtl="0"/>
              <a:t>8</a:t>
            </a:fld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96" y="954591"/>
            <a:ext cx="11853986" cy="6285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5F3B3836-EA03-C0CE-8B65-7212EFC0DC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4701" y="5928731"/>
            <a:ext cx="55245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30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476050"/>
          </a:xfrm>
        </p:spPr>
        <p:txBody>
          <a:bodyPr rtlCol="0"/>
          <a:lstStyle/>
          <a:p>
            <a:r>
              <a:rPr lang="es-AR" sz="4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UBICACIÓN DE LA ZONA DE ESTUDIO</a:t>
            </a:r>
            <a:endParaRPr lang="es-ES" sz="4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r>
              <a:rPr lang="es-ES" dirty="0"/>
              <a:t>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96189" y="537644"/>
            <a:ext cx="5633192" cy="762556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14EBF835-DF53-C26E-2413-D2FC6F906FF2}"/>
              </a:ext>
            </a:extLst>
          </p:cNvPr>
          <p:cNvSpPr txBox="1"/>
          <p:nvPr/>
        </p:nvSpPr>
        <p:spPr>
          <a:xfrm flipH="1">
            <a:off x="9084788" y="1663908"/>
            <a:ext cx="2573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chemeClr val="bg1"/>
                </a:solidFill>
              </a:rPr>
              <a:t>ARROYO SANTA ROSA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2FBCBEF1-0190-5089-F2F6-5081C08F50E3}"/>
              </a:ext>
            </a:extLst>
          </p:cNvPr>
          <p:cNvSpPr txBox="1"/>
          <p:nvPr/>
        </p:nvSpPr>
        <p:spPr>
          <a:xfrm flipH="1">
            <a:off x="9130506" y="3567659"/>
            <a:ext cx="2527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chemeClr val="bg1"/>
                </a:solidFill>
              </a:rPr>
              <a:t>ARROYO CHOCOBAR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E1D6D92-4612-E15A-970C-134C53109B9D}"/>
              </a:ext>
            </a:extLst>
          </p:cNvPr>
          <p:cNvSpPr txBox="1"/>
          <p:nvPr/>
        </p:nvSpPr>
        <p:spPr>
          <a:xfrm>
            <a:off x="1334124" y="3323583"/>
            <a:ext cx="17838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chemeClr val="bg1"/>
                </a:solidFill>
              </a:rPr>
              <a:t>RIO ROSARIO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B307BD7E-6F9C-3440-AFF5-F87D03A914AA}"/>
              </a:ext>
            </a:extLst>
          </p:cNvPr>
          <p:cNvSpPr txBox="1"/>
          <p:nvPr/>
        </p:nvSpPr>
        <p:spPr>
          <a:xfrm>
            <a:off x="2038662" y="2512422"/>
            <a:ext cx="237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2000" b="1" dirty="0">
                <a:solidFill>
                  <a:schemeClr val="bg1"/>
                </a:solidFill>
              </a:rPr>
              <a:t>CANAL SECUNDARIO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xmlns="" id="{51919D06-E5B4-F18B-99B2-A8FF1F8F1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73" y="5693241"/>
            <a:ext cx="554784" cy="71329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xmlns="" id="{4D1F601B-3709-D23A-EC6E-5942CFAFF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2" y="933634"/>
            <a:ext cx="11797259" cy="5924366"/>
          </a:xfrm>
          <a:prstGeom prst="rect">
            <a:avLst/>
          </a:prstGeom>
        </p:spPr>
      </p:pic>
      <p:sp>
        <p:nvSpPr>
          <p:cNvPr id="18" name="Elipse 17">
            <a:extLst>
              <a:ext uri="{FF2B5EF4-FFF2-40B4-BE49-F238E27FC236}">
                <a16:creationId xmlns:a16="http://schemas.microsoft.com/office/drawing/2014/main" xmlns="" id="{B81203E7-84CE-2051-A0C6-A34839B83ACE}"/>
              </a:ext>
            </a:extLst>
          </p:cNvPr>
          <p:cNvSpPr/>
          <p:nvPr/>
        </p:nvSpPr>
        <p:spPr>
          <a:xfrm>
            <a:off x="5156616" y="1442345"/>
            <a:ext cx="3267856" cy="275490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xmlns="" id="{63A73FA3-FCE5-2A30-648D-E5DB6728EE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175" y="5380859"/>
            <a:ext cx="554784" cy="71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561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ontoso v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551_TF34076243" id="{EB188560-FF41-4624-93D5-FDD7E127A2DE}" vid="{F767023B-66A9-4F93-B759-29D4C16B6A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FF4E1AF-DB5E-4764-961C-6F82B33E9E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C31332-3081-4BD9-AD6F-078B4521F3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19797F-2510-4681-A59B-FCD8F3733FE0}">
  <ds:schemaRefs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16c05727-aa75-4e4a-9b5f-8a80a1165891"/>
    <ds:schemaRef ds:uri="http://schemas.openxmlformats.org/package/2006/metadata/core-properties"/>
    <ds:schemaRef ds:uri="71af3243-3dd4-4a8d-8c0d-dd76da1f02a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esferas azules</Template>
  <TotalTime>0</TotalTime>
  <Words>733</Words>
  <Application>Microsoft Office PowerPoint</Application>
  <PresentationFormat>Panorámica</PresentationFormat>
  <Paragraphs>181</Paragraphs>
  <Slides>37</Slides>
  <Notes>32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Calibri</vt:lpstr>
      <vt:lpstr>Corbel</vt:lpstr>
      <vt:lpstr>Scope One</vt:lpstr>
      <vt:lpstr>Symbol</vt:lpstr>
      <vt:lpstr>Times New Roman</vt:lpstr>
      <vt:lpstr>Tema de Office</vt:lpstr>
      <vt:lpstr>Presentación de PowerPoint</vt:lpstr>
      <vt:lpstr>Obra aluvional en rosario de Lerma- salta</vt:lpstr>
      <vt:lpstr>introducción</vt:lpstr>
      <vt:lpstr>UBICACIÓN DEL DEPARTAMENTO </vt:lpstr>
      <vt:lpstr>METEREOLOGÍA</vt:lpstr>
      <vt:lpstr>Estaciones meteorológicas</vt:lpstr>
      <vt:lpstr>DATOS DE LLUVIAS </vt:lpstr>
      <vt:lpstr>HIDROGRAFÍA </vt:lpstr>
      <vt:lpstr>UBICACIÓN DE LA ZONA DE ESTUDIO</vt:lpstr>
      <vt:lpstr>ROSARIO DE LERMA</vt:lpstr>
      <vt:lpstr>Presentación de PowerPoint</vt:lpstr>
      <vt:lpstr>FOTO SATELITAL DEL LUGAR ANTES DE SER INTERVENIDO</vt:lpstr>
      <vt:lpstr>RECORRIDO DE LA ZONA  </vt:lpstr>
      <vt:lpstr>Presentación de PowerPoint</vt:lpstr>
      <vt:lpstr>Presentación de PowerPoint</vt:lpstr>
      <vt:lpstr>CONSENSO DE PROPIEDAD PRIVADA</vt:lpstr>
      <vt:lpstr>La obra propuesta para la regulación de caudal aluvional implica:</vt:lpstr>
      <vt:lpstr>DATOS DE ESTUDIO</vt:lpstr>
      <vt:lpstr>CÁLCULO DEL CAUDAL MÉTODO RACIONAL</vt:lpstr>
      <vt:lpstr>VERIFICACIÓN CON PROGRAMAS DE MODELACIÓN</vt:lpstr>
      <vt:lpstr>VERIFICACIÓN CON PROGRAMAS DE MODELACIÓN</vt:lpstr>
      <vt:lpstr>Comparativa de curvas de caudal sin reservorio </vt:lpstr>
      <vt:lpstr>Comparativa de curvas de caudal Con reservorio</vt:lpstr>
      <vt:lpstr>Conclusión DE LA MODELACIÓN</vt:lpstr>
      <vt:lpstr>DISEÑO DE LOS COMPONENTES DE OBRA</vt:lpstr>
      <vt:lpstr>CANALES DE ADUCCIÓN Y DESCARGA</vt:lpstr>
      <vt:lpstr>RESERVORIO</vt:lpstr>
      <vt:lpstr>ORIFICIO DE PARED GRUESA</vt:lpstr>
      <vt:lpstr>ANÁLISIS económico</vt:lpstr>
      <vt:lpstr>ANÁLISIS DE PRECIOS  UNITARIO</vt:lpstr>
      <vt:lpstr>COEFICIENTE DE RESUMEN</vt:lpstr>
      <vt:lpstr>PLAN DE TRABAJO </vt:lpstr>
      <vt:lpstr>Presentación de PowerPoint</vt:lpstr>
      <vt:lpstr>PRECIO DE OBRA</vt:lpstr>
      <vt:lpstr>conclusiones</vt:lpstr>
      <vt:lpstr>beneficios</vt:lpstr>
      <vt:lpstr>Muchas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2022-12-11T15:03:39Z</dcterms:created>
  <dcterms:modified xsi:type="dcterms:W3CDTF">2022-12-16T03:03:03Z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