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60" r:id="rId5"/>
    <p:sldId id="256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6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2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4212E2-3C16-4A88-8F3B-660FD58481FA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00BAE525-946E-4F07-A40B-8489E84A7468}">
      <dgm:prSet/>
      <dgm:spPr/>
      <dgm:t>
        <a:bodyPr/>
        <a:lstStyle/>
        <a:p>
          <a:r>
            <a:rPr lang="es-AR"/>
            <a:t>Tener en cuenta los procesos</a:t>
          </a:r>
          <a:endParaRPr lang="en-US"/>
        </a:p>
      </dgm:t>
    </dgm:pt>
    <dgm:pt modelId="{01C2E678-9FF2-4871-A6C6-BE58CDC3BFF3}" type="parTrans" cxnId="{9E061456-067A-4A04-B878-6E5B94F64DBD}">
      <dgm:prSet/>
      <dgm:spPr/>
      <dgm:t>
        <a:bodyPr/>
        <a:lstStyle/>
        <a:p>
          <a:endParaRPr lang="en-US"/>
        </a:p>
      </dgm:t>
    </dgm:pt>
    <dgm:pt modelId="{EAAA860A-5C9D-4DC1-A3DE-309D60CBE8C2}" type="sibTrans" cxnId="{9E061456-067A-4A04-B878-6E5B94F64DBD}">
      <dgm:prSet/>
      <dgm:spPr/>
      <dgm:t>
        <a:bodyPr/>
        <a:lstStyle/>
        <a:p>
          <a:endParaRPr lang="en-US"/>
        </a:p>
      </dgm:t>
    </dgm:pt>
    <dgm:pt modelId="{F669541D-8C5C-47EA-8D8F-F0DEF1D3E1B5}">
      <dgm:prSet/>
      <dgm:spPr/>
      <dgm:t>
        <a:bodyPr/>
        <a:lstStyle/>
        <a:p>
          <a:r>
            <a:rPr lang="es-AR"/>
            <a:t>Las amenazas</a:t>
          </a:r>
          <a:endParaRPr lang="en-US"/>
        </a:p>
      </dgm:t>
    </dgm:pt>
    <dgm:pt modelId="{D21EFA76-AA04-4D83-8C77-D9057438E589}" type="parTrans" cxnId="{C0EAE3C6-9E69-42E4-B771-DF2D7AE98107}">
      <dgm:prSet/>
      <dgm:spPr/>
      <dgm:t>
        <a:bodyPr/>
        <a:lstStyle/>
        <a:p>
          <a:endParaRPr lang="en-US"/>
        </a:p>
      </dgm:t>
    </dgm:pt>
    <dgm:pt modelId="{6D81E490-90B0-4D64-A3C3-CE94976B6C71}" type="sibTrans" cxnId="{C0EAE3C6-9E69-42E4-B771-DF2D7AE98107}">
      <dgm:prSet/>
      <dgm:spPr/>
      <dgm:t>
        <a:bodyPr/>
        <a:lstStyle/>
        <a:p>
          <a:endParaRPr lang="en-US"/>
        </a:p>
      </dgm:t>
    </dgm:pt>
    <dgm:pt modelId="{FB85D4A6-2DF1-4BB3-A565-7C1AAEAA03D3}">
      <dgm:prSet/>
      <dgm:spPr/>
      <dgm:t>
        <a:bodyPr/>
        <a:lstStyle/>
        <a:p>
          <a:r>
            <a:rPr lang="es-AR"/>
            <a:t>El impacto </a:t>
          </a:r>
          <a:endParaRPr lang="en-US"/>
        </a:p>
      </dgm:t>
    </dgm:pt>
    <dgm:pt modelId="{E8FC137D-B8D7-41A9-9562-0132297248D1}" type="parTrans" cxnId="{BA3A7EC6-8B6B-4743-8CE4-E29D93763A24}">
      <dgm:prSet/>
      <dgm:spPr/>
      <dgm:t>
        <a:bodyPr/>
        <a:lstStyle/>
        <a:p>
          <a:endParaRPr lang="en-US"/>
        </a:p>
      </dgm:t>
    </dgm:pt>
    <dgm:pt modelId="{5E104C09-49CF-4B2D-91C7-76A52913D7C8}" type="sibTrans" cxnId="{BA3A7EC6-8B6B-4743-8CE4-E29D93763A24}">
      <dgm:prSet/>
      <dgm:spPr/>
      <dgm:t>
        <a:bodyPr/>
        <a:lstStyle/>
        <a:p>
          <a:endParaRPr lang="en-US"/>
        </a:p>
      </dgm:t>
    </dgm:pt>
    <dgm:pt modelId="{BA8C1434-C2DF-4F4C-8BDC-39D52D5629FC}" type="pres">
      <dgm:prSet presAssocID="{7A4212E2-3C16-4A88-8F3B-660FD58481FA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FC64BC5-3202-4FC4-9A42-53EA0A6D6064}" type="pres">
      <dgm:prSet presAssocID="{00BAE525-946E-4F07-A40B-8489E84A7468}" presName="compNode" presStyleCnt="0"/>
      <dgm:spPr/>
    </dgm:pt>
    <dgm:pt modelId="{944E1D10-BEA9-4979-9A79-F00BDFB7B572}" type="pres">
      <dgm:prSet presAssocID="{00BAE525-946E-4F07-A40B-8489E84A746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71316229-59FC-4F26-9667-04E86333B9ED}" type="pres">
      <dgm:prSet presAssocID="{00BAE525-946E-4F07-A40B-8489E84A7468}" presName="spaceRect" presStyleCnt="0"/>
      <dgm:spPr/>
    </dgm:pt>
    <dgm:pt modelId="{AE0ACF32-EB7D-448C-AC20-BFB9316C65D5}" type="pres">
      <dgm:prSet presAssocID="{00BAE525-946E-4F07-A40B-8489E84A7468}" presName="textRect" presStyleLbl="revTx" presStyleIdx="0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00B9E97E-4360-419D-9CAB-21CB581BB1D7}" type="pres">
      <dgm:prSet presAssocID="{EAAA860A-5C9D-4DC1-A3DE-309D60CBE8C2}" presName="sibTrans" presStyleCnt="0"/>
      <dgm:spPr/>
    </dgm:pt>
    <dgm:pt modelId="{D76D95EA-256F-471C-B1A5-36A233D75A8C}" type="pres">
      <dgm:prSet presAssocID="{F669541D-8C5C-47EA-8D8F-F0DEF1D3E1B5}" presName="compNode" presStyleCnt="0"/>
      <dgm:spPr/>
    </dgm:pt>
    <dgm:pt modelId="{903A312A-2D8C-4C80-9C1E-A620C9EFD68A}" type="pres">
      <dgm:prSet presAssocID="{F669541D-8C5C-47EA-8D8F-F0DEF1D3E1B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 descr="Radioactive"/>
        </a:ext>
      </dgm:extLst>
    </dgm:pt>
    <dgm:pt modelId="{3576AC16-BBCB-4104-BD07-E0BEACFAFC83}" type="pres">
      <dgm:prSet presAssocID="{F669541D-8C5C-47EA-8D8F-F0DEF1D3E1B5}" presName="spaceRect" presStyleCnt="0"/>
      <dgm:spPr/>
    </dgm:pt>
    <dgm:pt modelId="{48B5A71B-C2BC-4676-ADC8-243F07C7EE60}" type="pres">
      <dgm:prSet presAssocID="{F669541D-8C5C-47EA-8D8F-F0DEF1D3E1B5}" presName="textRect" presStyleLbl="revTx" presStyleIdx="1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F914CFDD-F5CE-4B7C-9F7F-1CE46626BA42}" type="pres">
      <dgm:prSet presAssocID="{6D81E490-90B0-4D64-A3C3-CE94976B6C71}" presName="sibTrans" presStyleCnt="0"/>
      <dgm:spPr/>
    </dgm:pt>
    <dgm:pt modelId="{4207CC47-91CC-42D9-86C9-A0C5D556F747}" type="pres">
      <dgm:prSet presAssocID="{FB85D4A6-2DF1-4BB3-A565-7C1AAEAA03D3}" presName="compNode" presStyleCnt="0"/>
      <dgm:spPr/>
    </dgm:pt>
    <dgm:pt modelId="{5BC2C917-93D5-4620-B5A8-5EB951EE9852}" type="pres">
      <dgm:prSet presAssocID="{FB85D4A6-2DF1-4BB3-A565-7C1AAEAA03D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s-ES"/>
        </a:p>
      </dgm:t>
      <dgm:extLst>
        <a:ext uri="{E40237B7-FDA0-4F09-8148-C483321AD2D9}">
          <dgm14:cNvPr xmlns:dgm14="http://schemas.microsoft.com/office/drawing/2010/diagram" id="0" name="" descr="Labor"/>
        </a:ext>
      </dgm:extLst>
    </dgm:pt>
    <dgm:pt modelId="{CD0AEF6B-E125-4A16-84AF-F872B3482C17}" type="pres">
      <dgm:prSet presAssocID="{FB85D4A6-2DF1-4BB3-A565-7C1AAEAA03D3}" presName="spaceRect" presStyleCnt="0"/>
      <dgm:spPr/>
    </dgm:pt>
    <dgm:pt modelId="{8D021FF7-864D-4F12-AB5E-A0DAA8B189A9}" type="pres">
      <dgm:prSet presAssocID="{FB85D4A6-2DF1-4BB3-A565-7C1AAEAA03D3}" presName="textRect" presStyleLbl="revTx" presStyleIdx="2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0EAE3C6-9E69-42E4-B771-DF2D7AE98107}" srcId="{7A4212E2-3C16-4A88-8F3B-660FD58481FA}" destId="{F669541D-8C5C-47EA-8D8F-F0DEF1D3E1B5}" srcOrd="1" destOrd="0" parTransId="{D21EFA76-AA04-4D83-8C77-D9057438E589}" sibTransId="{6D81E490-90B0-4D64-A3C3-CE94976B6C71}"/>
    <dgm:cxn modelId="{9E061456-067A-4A04-B878-6E5B94F64DBD}" srcId="{7A4212E2-3C16-4A88-8F3B-660FD58481FA}" destId="{00BAE525-946E-4F07-A40B-8489E84A7468}" srcOrd="0" destOrd="0" parTransId="{01C2E678-9FF2-4871-A6C6-BE58CDC3BFF3}" sibTransId="{EAAA860A-5C9D-4DC1-A3DE-309D60CBE8C2}"/>
    <dgm:cxn modelId="{E92CE70B-3E34-4153-B5ED-C18BFAA74A85}" type="presOf" srcId="{7A4212E2-3C16-4A88-8F3B-660FD58481FA}" destId="{BA8C1434-C2DF-4F4C-8BDC-39D52D5629FC}" srcOrd="0" destOrd="0" presId="urn:microsoft.com/office/officeart/2018/2/layout/IconLabelList"/>
    <dgm:cxn modelId="{CDCB08FE-A519-4EAE-A1DC-E48C218F0CF0}" type="presOf" srcId="{F669541D-8C5C-47EA-8D8F-F0DEF1D3E1B5}" destId="{48B5A71B-C2BC-4676-ADC8-243F07C7EE60}" srcOrd="0" destOrd="0" presId="urn:microsoft.com/office/officeart/2018/2/layout/IconLabelList"/>
    <dgm:cxn modelId="{D9D156E8-83E5-44EE-BC4A-B3D38D23B8FF}" type="presOf" srcId="{FB85D4A6-2DF1-4BB3-A565-7C1AAEAA03D3}" destId="{8D021FF7-864D-4F12-AB5E-A0DAA8B189A9}" srcOrd="0" destOrd="0" presId="urn:microsoft.com/office/officeart/2018/2/layout/IconLabelList"/>
    <dgm:cxn modelId="{BA3A7EC6-8B6B-4743-8CE4-E29D93763A24}" srcId="{7A4212E2-3C16-4A88-8F3B-660FD58481FA}" destId="{FB85D4A6-2DF1-4BB3-A565-7C1AAEAA03D3}" srcOrd="2" destOrd="0" parTransId="{E8FC137D-B8D7-41A9-9562-0132297248D1}" sibTransId="{5E104C09-49CF-4B2D-91C7-76A52913D7C8}"/>
    <dgm:cxn modelId="{3F6A027E-5B35-499C-90D7-D91AE4968CDC}" type="presOf" srcId="{00BAE525-946E-4F07-A40B-8489E84A7468}" destId="{AE0ACF32-EB7D-448C-AC20-BFB9316C65D5}" srcOrd="0" destOrd="0" presId="urn:microsoft.com/office/officeart/2018/2/layout/IconLabelList"/>
    <dgm:cxn modelId="{DAE8539F-8EBA-4129-B903-569B9B226502}" type="presParOf" srcId="{BA8C1434-C2DF-4F4C-8BDC-39D52D5629FC}" destId="{6FC64BC5-3202-4FC4-9A42-53EA0A6D6064}" srcOrd="0" destOrd="0" presId="urn:microsoft.com/office/officeart/2018/2/layout/IconLabelList"/>
    <dgm:cxn modelId="{625D1313-2F2F-4C4F-B6D7-6543B1866980}" type="presParOf" srcId="{6FC64BC5-3202-4FC4-9A42-53EA0A6D6064}" destId="{944E1D10-BEA9-4979-9A79-F00BDFB7B572}" srcOrd="0" destOrd="0" presId="urn:microsoft.com/office/officeart/2018/2/layout/IconLabelList"/>
    <dgm:cxn modelId="{DA3F9DD7-B9A9-4BE9-8CB7-2D9776496949}" type="presParOf" srcId="{6FC64BC5-3202-4FC4-9A42-53EA0A6D6064}" destId="{71316229-59FC-4F26-9667-04E86333B9ED}" srcOrd="1" destOrd="0" presId="urn:microsoft.com/office/officeart/2018/2/layout/IconLabelList"/>
    <dgm:cxn modelId="{88D8F4B6-A040-4335-9100-2220C5546EAD}" type="presParOf" srcId="{6FC64BC5-3202-4FC4-9A42-53EA0A6D6064}" destId="{AE0ACF32-EB7D-448C-AC20-BFB9316C65D5}" srcOrd="2" destOrd="0" presId="urn:microsoft.com/office/officeart/2018/2/layout/IconLabelList"/>
    <dgm:cxn modelId="{A0D3FE38-D310-4701-9872-1501410343D5}" type="presParOf" srcId="{BA8C1434-C2DF-4F4C-8BDC-39D52D5629FC}" destId="{00B9E97E-4360-419D-9CAB-21CB581BB1D7}" srcOrd="1" destOrd="0" presId="urn:microsoft.com/office/officeart/2018/2/layout/IconLabelList"/>
    <dgm:cxn modelId="{F8BAFA1E-6767-43E9-9F34-844136269301}" type="presParOf" srcId="{BA8C1434-C2DF-4F4C-8BDC-39D52D5629FC}" destId="{D76D95EA-256F-471C-B1A5-36A233D75A8C}" srcOrd="2" destOrd="0" presId="urn:microsoft.com/office/officeart/2018/2/layout/IconLabelList"/>
    <dgm:cxn modelId="{4A0BB384-00AD-4F35-B3BC-C0BDB0CEE2F6}" type="presParOf" srcId="{D76D95EA-256F-471C-B1A5-36A233D75A8C}" destId="{903A312A-2D8C-4C80-9C1E-A620C9EFD68A}" srcOrd="0" destOrd="0" presId="urn:microsoft.com/office/officeart/2018/2/layout/IconLabelList"/>
    <dgm:cxn modelId="{7D542B20-5EAD-495C-AF9B-E0DFB1C7EEAF}" type="presParOf" srcId="{D76D95EA-256F-471C-B1A5-36A233D75A8C}" destId="{3576AC16-BBCB-4104-BD07-E0BEACFAFC83}" srcOrd="1" destOrd="0" presId="urn:microsoft.com/office/officeart/2018/2/layout/IconLabelList"/>
    <dgm:cxn modelId="{29DFA32E-E4D5-4ADD-8B5D-81FB530CCB34}" type="presParOf" srcId="{D76D95EA-256F-471C-B1A5-36A233D75A8C}" destId="{48B5A71B-C2BC-4676-ADC8-243F07C7EE60}" srcOrd="2" destOrd="0" presId="urn:microsoft.com/office/officeart/2018/2/layout/IconLabelList"/>
    <dgm:cxn modelId="{8C803208-1AED-42F7-810A-2AFA68D6F03E}" type="presParOf" srcId="{BA8C1434-C2DF-4F4C-8BDC-39D52D5629FC}" destId="{F914CFDD-F5CE-4B7C-9F7F-1CE46626BA42}" srcOrd="3" destOrd="0" presId="urn:microsoft.com/office/officeart/2018/2/layout/IconLabelList"/>
    <dgm:cxn modelId="{CC974182-6F67-402C-83A6-D6E66685C34C}" type="presParOf" srcId="{BA8C1434-C2DF-4F4C-8BDC-39D52D5629FC}" destId="{4207CC47-91CC-42D9-86C9-A0C5D556F747}" srcOrd="4" destOrd="0" presId="urn:microsoft.com/office/officeart/2018/2/layout/IconLabelList"/>
    <dgm:cxn modelId="{49D44E21-286B-47B6-BF20-6B592A4B0274}" type="presParOf" srcId="{4207CC47-91CC-42D9-86C9-A0C5D556F747}" destId="{5BC2C917-93D5-4620-B5A8-5EB951EE9852}" srcOrd="0" destOrd="0" presId="urn:microsoft.com/office/officeart/2018/2/layout/IconLabelList"/>
    <dgm:cxn modelId="{CDF1FC84-F750-4DD1-8350-88F62CE15512}" type="presParOf" srcId="{4207CC47-91CC-42D9-86C9-A0C5D556F747}" destId="{CD0AEF6B-E125-4A16-84AF-F872B3482C17}" srcOrd="1" destOrd="0" presId="urn:microsoft.com/office/officeart/2018/2/layout/IconLabelList"/>
    <dgm:cxn modelId="{8A6B8871-B7D9-4C71-A4C7-242E1000DA5C}" type="presParOf" srcId="{4207CC47-91CC-42D9-86C9-A0C5D556F747}" destId="{8D021FF7-864D-4F12-AB5E-A0DAA8B189A9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E1D10-BEA9-4979-9A79-F00BDFB7B572}">
      <dsp:nvSpPr>
        <dsp:cNvPr id="0" name=""/>
        <dsp:cNvSpPr/>
      </dsp:nvSpPr>
      <dsp:spPr>
        <a:xfrm>
          <a:off x="845428" y="893739"/>
          <a:ext cx="978097" cy="97809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0ACF32-EB7D-448C-AC20-BFB9316C65D5}">
      <dsp:nvSpPr>
        <dsp:cNvPr id="0" name=""/>
        <dsp:cNvSpPr/>
      </dsp:nvSpPr>
      <dsp:spPr>
        <a:xfrm>
          <a:off x="247702" y="2171715"/>
          <a:ext cx="21735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500" kern="1200"/>
            <a:t>Tener en cuenta los procesos</a:t>
          </a:r>
          <a:endParaRPr lang="en-US" sz="2500" kern="1200"/>
        </a:p>
      </dsp:txBody>
      <dsp:txXfrm>
        <a:off x="247702" y="2171715"/>
        <a:ext cx="2173549" cy="720000"/>
      </dsp:txXfrm>
    </dsp:sp>
    <dsp:sp modelId="{903A312A-2D8C-4C80-9C1E-A620C9EFD68A}">
      <dsp:nvSpPr>
        <dsp:cNvPr id="0" name=""/>
        <dsp:cNvSpPr/>
      </dsp:nvSpPr>
      <dsp:spPr>
        <a:xfrm>
          <a:off x="3399349" y="893739"/>
          <a:ext cx="978097" cy="97809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5A71B-C2BC-4676-ADC8-243F07C7EE60}">
      <dsp:nvSpPr>
        <dsp:cNvPr id="0" name=""/>
        <dsp:cNvSpPr/>
      </dsp:nvSpPr>
      <dsp:spPr>
        <a:xfrm>
          <a:off x="2801623" y="2171715"/>
          <a:ext cx="21735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500" kern="1200"/>
            <a:t>Las amenazas</a:t>
          </a:r>
          <a:endParaRPr lang="en-US" sz="2500" kern="1200"/>
        </a:p>
      </dsp:txBody>
      <dsp:txXfrm>
        <a:off x="2801623" y="2171715"/>
        <a:ext cx="2173549" cy="720000"/>
      </dsp:txXfrm>
    </dsp:sp>
    <dsp:sp modelId="{5BC2C917-93D5-4620-B5A8-5EB951EE9852}">
      <dsp:nvSpPr>
        <dsp:cNvPr id="0" name=""/>
        <dsp:cNvSpPr/>
      </dsp:nvSpPr>
      <dsp:spPr>
        <a:xfrm>
          <a:off x="5953270" y="893739"/>
          <a:ext cx="978097" cy="97809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021FF7-864D-4F12-AB5E-A0DAA8B189A9}">
      <dsp:nvSpPr>
        <dsp:cNvPr id="0" name=""/>
        <dsp:cNvSpPr/>
      </dsp:nvSpPr>
      <dsp:spPr>
        <a:xfrm>
          <a:off x="5355544" y="2171715"/>
          <a:ext cx="21735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500" kern="1200"/>
            <a:t>El impacto </a:t>
          </a:r>
          <a:endParaRPr lang="en-US" sz="2500" kern="1200"/>
        </a:p>
      </dsp:txBody>
      <dsp:txXfrm>
        <a:off x="5355544" y="2171715"/>
        <a:ext cx="2173549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23906-3500-4105-98FD-A29B68CB6E67}" type="datetimeFigureOut">
              <a:rPr lang="es-AR" smtClean="0"/>
              <a:t>30/7/2025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6C157-7859-40D3-9D5C-BAC87CCB1ED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57331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5731"/>
            <a:ext cx="7772400" cy="1924231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8504-0DC7-40FE-9E36-947F82D467CE}" type="datetimeFigureOut">
              <a:rPr lang="es-AR" smtClean="0"/>
              <a:t>30/7/2025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4DEA-8FA2-418F-B926-1F8A721A98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4065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8504-0DC7-40FE-9E36-947F82D467CE}" type="datetimeFigureOut">
              <a:rPr lang="es-AR" smtClean="0"/>
              <a:t>30/7/2025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0543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31517"/>
            <a:ext cx="7886700" cy="132556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801073"/>
            <a:ext cx="7886700" cy="2882097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088022"/>
            <a:ext cx="2057400" cy="365125"/>
          </a:xfrm>
        </p:spPr>
        <p:txBody>
          <a:bodyPr/>
          <a:lstStyle/>
          <a:p>
            <a:fld id="{55068504-0DC7-40FE-9E36-947F82D467CE}" type="datetimeFigureOut">
              <a:rPr lang="es-AR" smtClean="0"/>
              <a:t>30/7/2025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92353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929289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963120"/>
            <a:ext cx="7886700" cy="27431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3888" y="6098454"/>
            <a:ext cx="2057400" cy="365125"/>
          </a:xfrm>
        </p:spPr>
        <p:txBody>
          <a:bodyPr/>
          <a:lstStyle/>
          <a:p>
            <a:fld id="{55068504-0DC7-40FE-9E36-947F82D467CE}" type="datetimeFigureOut">
              <a:rPr lang="es-AR" smtClean="0"/>
              <a:t>30/7/2025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3225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27941"/>
            <a:ext cx="7886700" cy="132556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743199"/>
            <a:ext cx="3886200" cy="2974695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743199"/>
            <a:ext cx="3886200" cy="2974695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097051"/>
            <a:ext cx="2057400" cy="365125"/>
          </a:xfrm>
        </p:spPr>
        <p:txBody>
          <a:bodyPr/>
          <a:lstStyle/>
          <a:p>
            <a:fld id="{55068504-0DC7-40FE-9E36-947F82D467CE}" type="datetimeFigureOut">
              <a:rPr lang="es-AR" smtClean="0"/>
              <a:t>30/7/2025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69306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4" y="1159613"/>
            <a:ext cx="7886700" cy="132556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35567"/>
            <a:ext cx="3868340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3345084"/>
            <a:ext cx="3868340" cy="251370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7958" y="2435567"/>
            <a:ext cx="3887391" cy="823912"/>
          </a:xfrm>
        </p:spPr>
        <p:txBody>
          <a:bodyPr anchor="b">
            <a:normAutofit/>
          </a:bodyPr>
          <a:lstStyle>
            <a:lvl1pPr marL="0" indent="0" algn="ctr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7958" y="3345084"/>
            <a:ext cx="3887391" cy="251370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174690"/>
            <a:ext cx="2057400" cy="365125"/>
          </a:xfrm>
        </p:spPr>
        <p:txBody>
          <a:bodyPr/>
          <a:lstStyle/>
          <a:p>
            <a:fld id="{55068504-0DC7-40FE-9E36-947F82D467CE}" type="datetimeFigureOut">
              <a:rPr lang="es-AR" smtClean="0"/>
              <a:t>30/7/2025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9169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"/>
            <a:ext cx="9144000" cy="6853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0973"/>
            <a:ext cx="7886700" cy="132556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101707"/>
            <a:ext cx="2057400" cy="365125"/>
          </a:xfrm>
        </p:spPr>
        <p:txBody>
          <a:bodyPr/>
          <a:lstStyle/>
          <a:p>
            <a:fld id="{55068504-0DC7-40FE-9E36-947F82D467CE}" type="datetimeFigureOut">
              <a:rPr lang="es-AR" smtClean="0"/>
              <a:t>30/7/2025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36507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8504-0DC7-40FE-9E36-947F82D467CE}" type="datetimeFigureOut">
              <a:rPr lang="es-AR" smtClean="0"/>
              <a:t>30/7/2025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84DEA-8FA2-418F-B926-1F8A721A98EB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1216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5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BDCB08-DFEB-C44E-B557-F6FE2226F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Preguntas??</a:t>
            </a:r>
          </a:p>
        </p:txBody>
      </p:sp>
      <p:pic>
        <p:nvPicPr>
          <p:cNvPr id="5" name="5 Imagen" descr="images1.jpg">
            <a:extLst>
              <a:ext uri="{FF2B5EF4-FFF2-40B4-BE49-F238E27FC236}">
                <a16:creationId xmlns:a16="http://schemas.microsoft.com/office/drawing/2014/main" id="{34485C9D-1929-9145-AF81-1F39FEBD1E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343" y="255708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44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b="1" dirty="0"/>
              <a:t>Identificación de vulnerabilidades de la red informática de un Laboratorio de Educación, Desarrollo e Investigación basado en un </a:t>
            </a:r>
            <a:br>
              <a:rPr lang="es-AR" b="1" dirty="0"/>
            </a:br>
            <a:r>
              <a:rPr lang="es-AR" b="1" dirty="0"/>
              <a:t>Modelo de defensa en profundidad </a:t>
            </a:r>
            <a:endParaRPr lang="es-A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fontAlgn="base"/>
            <a:r>
              <a:rPr lang="es-ES" dirty="0"/>
              <a:t>                 Universidad Tecnológica Nacional - Facultad Regional Córdoba</a:t>
            </a:r>
            <a:endParaRPr lang="es-AR" dirty="0"/>
          </a:p>
          <a:p>
            <a:pPr fontAlgn="base"/>
            <a:r>
              <a:rPr lang="es-ES" dirty="0"/>
              <a:t>Depto. Ing. en Sistemas de Información </a:t>
            </a:r>
            <a:endParaRPr lang="es-AR" dirty="0"/>
          </a:p>
          <a:p>
            <a:pPr fontAlgn="base"/>
            <a:r>
              <a:rPr lang="es-ES" dirty="0"/>
              <a:t>Laboratorio de Sistemas de Información</a:t>
            </a:r>
            <a:endParaRPr lang="es-AR" dirty="0"/>
          </a:p>
        </p:txBody>
      </p:sp>
      <p:pic>
        <p:nvPicPr>
          <p:cNvPr id="4" name="4 Imagen">
            <a:extLst>
              <a:ext uri="{FF2B5EF4-FFF2-40B4-BE49-F238E27FC236}">
                <a16:creationId xmlns:a16="http://schemas.microsoft.com/office/drawing/2014/main" id="{6D5DFAE9-DC65-1A4B-B9D4-C6F5CFC81E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34" y="3716215"/>
            <a:ext cx="754781" cy="83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389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Proyecto Homologado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sz="1800" i="1" dirty="0"/>
              <a:t>“Determinación de Indicadores, técnicas y herramientas que evidencian buenas prácticas en la ciberseguridad de la infraestructura tecnológica en un laboratorio de Educación, Investigación y Desarrollo de la UTN -FRC”, homologado por la Secretaría de Ciencia y Tecnología bajo el código SIUTNCO0005366 </a:t>
            </a:r>
            <a:endParaRPr lang="es-AR" sz="1800" dirty="0"/>
          </a:p>
        </p:txBody>
      </p:sp>
    </p:spTree>
    <p:extLst>
      <p:ext uri="{BB962C8B-B14F-4D97-AF65-F5344CB8AC3E}">
        <p14:creationId xmlns:p14="http://schemas.microsoft.com/office/powerpoint/2010/main" val="366647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3E7A33-D631-D54B-BB6C-9535CDB67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Integrantes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CFE40A-89AA-F245-B8FA-CA54636AC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/>
              <a:t>Director: Ing. Fabián A. GIBELLINI</a:t>
            </a:r>
          </a:p>
          <a:p>
            <a:r>
              <a:rPr lang="es-AR" dirty="0"/>
              <a:t>Co-Director: Ing. Roberto M. MUÑOZ</a:t>
            </a:r>
          </a:p>
          <a:p>
            <a:r>
              <a:rPr lang="es-AR" dirty="0"/>
              <a:t>Investigadores de Apoyo:</a:t>
            </a:r>
          </a:p>
          <a:p>
            <a:pPr lvl="1"/>
            <a:r>
              <a:rPr lang="es-AR" dirty="0"/>
              <a:t>Ing. Analía Lorena RUHL</a:t>
            </a:r>
          </a:p>
          <a:p>
            <a:pPr lvl="1"/>
            <a:r>
              <a:rPr lang="es-AR" dirty="0"/>
              <a:t>Ing. Juliana NOTRENI</a:t>
            </a:r>
          </a:p>
          <a:p>
            <a:pPr lvl="1"/>
            <a:r>
              <a:rPr lang="es-AR" dirty="0"/>
              <a:t>Ing. Cecilia SANCHEZ</a:t>
            </a:r>
          </a:p>
          <a:p>
            <a:pPr lvl="1"/>
            <a:r>
              <a:rPr lang="es-AR" dirty="0"/>
              <a:t>Ing. Milagros ZEA CARDENAS</a:t>
            </a:r>
          </a:p>
          <a:p>
            <a:r>
              <a:rPr lang="es-AR" dirty="0"/>
              <a:t>Becario Alumno UTN-SCYT: Ignacio Sanchez BALZARETTI</a:t>
            </a:r>
          </a:p>
          <a:p>
            <a:r>
              <a:rPr lang="es-AR" dirty="0"/>
              <a:t>Becario de Investigación: Marcelo AUquer</a:t>
            </a:r>
          </a:p>
        </p:txBody>
      </p:sp>
    </p:spTree>
    <p:extLst>
      <p:ext uri="{BB962C8B-B14F-4D97-AF65-F5344CB8AC3E}">
        <p14:creationId xmlns:p14="http://schemas.microsoft.com/office/powerpoint/2010/main" val="325343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CEE904-F247-E44D-8D4A-EAE8468DA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90882"/>
            <a:ext cx="7886700" cy="1325563"/>
          </a:xfrm>
        </p:spPr>
        <p:txBody>
          <a:bodyPr/>
          <a:lstStyle/>
          <a:p>
            <a:r>
              <a:rPr lang="es-AR" dirty="0"/>
              <a:t>Porqué aplicar Seguridad en un Laboratorio EDI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F4C0239C-AB3F-5446-A828-0FE27FACD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4269" y="4894211"/>
            <a:ext cx="2165785" cy="9971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D4061A9-EC35-6E41-A028-8DA64C958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270" y="3269872"/>
            <a:ext cx="2165785" cy="162433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DAAFF7F-AF96-2043-AB93-3D8179706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270" y="2141621"/>
            <a:ext cx="2165786" cy="112825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3930D71-7A30-344B-9336-88B397E72CC0}"/>
              </a:ext>
            </a:extLst>
          </p:cNvPr>
          <p:cNvSpPr/>
          <p:nvPr/>
        </p:nvSpPr>
        <p:spPr>
          <a:xfrm>
            <a:off x="487179" y="2373880"/>
            <a:ext cx="54789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8800" lvl="0" indent="-285750">
              <a:buFont typeface="Arial" panose="020B0604020202020204" pitchFamily="34" charset="0"/>
              <a:buChar char="•"/>
            </a:pPr>
            <a:r>
              <a:rPr lang="es-AR" dirty="0"/>
              <a:t>​Un laboratorio EDI, debe estar preparado para estudiantes, docentes, profesionales e investigadores, donde las exigencias son cada vez mayores en cuanto a software, aplicativos y hardware</a:t>
            </a:r>
          </a:p>
          <a:p>
            <a:pPr marL="558800" lvl="0" indent="-285750">
              <a:buFont typeface="Arial" panose="020B0604020202020204" pitchFamily="34" charset="0"/>
              <a:buChar char="•"/>
            </a:pPr>
            <a:r>
              <a:rPr lang="es-AR" dirty="0"/>
              <a:t>Se tiene especial cuidado en la integridad y disponibilidad de los servicios prestados a cátedras, alumnos, e investigadores.</a:t>
            </a:r>
          </a:p>
          <a:p>
            <a:pPr marL="558800" lvl="0" indent="-285750">
              <a:buFont typeface="Arial" panose="020B0604020202020204" pitchFamily="34" charset="0"/>
              <a:buChar char="•"/>
            </a:pPr>
            <a:r>
              <a:rPr lang="es-AR" dirty="0"/>
              <a:t>​Existe una ecesidad de mitigar riesgos relacionados a las vulnerabilidades de la red.</a:t>
            </a:r>
          </a:p>
        </p:txBody>
      </p:sp>
    </p:spTree>
    <p:extLst>
      <p:ext uri="{BB962C8B-B14F-4D97-AF65-F5344CB8AC3E}">
        <p14:creationId xmlns:p14="http://schemas.microsoft.com/office/powerpoint/2010/main" val="3551446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9909CC-8D7F-F649-896A-177C24D61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Entradas y salida para la definición de</a:t>
            </a:r>
            <a:br>
              <a:rPr lang="es-AR" dirty="0"/>
            </a:br>
            <a:r>
              <a:rPr lang="es-AR" dirty="0"/>
              <a:t>procesos y procedimientos.</a:t>
            </a:r>
          </a:p>
        </p:txBody>
      </p:sp>
      <p:pic>
        <p:nvPicPr>
          <p:cNvPr id="4" name="Marcador de contenido 6">
            <a:extLst>
              <a:ext uri="{FF2B5EF4-FFF2-40B4-BE49-F238E27FC236}">
                <a16:creationId xmlns:a16="http://schemas.microsoft.com/office/drawing/2014/main" id="{CA1FCC7D-0360-9D43-9D29-5840E711F0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6498" y="2531780"/>
            <a:ext cx="5378252" cy="324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93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F0A7E0-D2E4-D544-A1EF-7468E3EAC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Elementos necesarios para la</a:t>
            </a:r>
            <a:br>
              <a:rPr lang="es-AR" dirty="0"/>
            </a:br>
            <a:r>
              <a:rPr lang="es-AR" dirty="0"/>
              <a:t>confección del análisis de riesgos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2419856B-3014-8544-888D-E10215CD1E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4353" y="2743583"/>
            <a:ext cx="4752032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78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BBC1F-0A0D-C344-9368-ED5076D3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de Defensa en Profundidad en</a:t>
            </a:r>
            <a:br>
              <a:rPr lang="es-AR" dirty="0"/>
            </a:br>
            <a:r>
              <a:rPr lang="es-AR" dirty="0"/>
              <a:t>un Laboratorio EDI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F318FF81-F786-1640-BE9D-E1BFB1DBB8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2682403"/>
            <a:ext cx="5723563" cy="323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00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A69883-127C-B449-9CDE-CEE227DDF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42938"/>
            <a:ext cx="7886700" cy="1325563"/>
          </a:xfrm>
        </p:spPr>
        <p:txBody>
          <a:bodyPr>
            <a:normAutofit/>
          </a:bodyPr>
          <a:lstStyle/>
          <a:p>
            <a:r>
              <a:rPr lang="es-AR" dirty="0"/>
              <a:t>Análisis de riesgos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AB8228D4-515A-4783-8A69-20674DB708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408543"/>
              </p:ext>
            </p:extLst>
          </p:nvPr>
        </p:nvGraphicFramePr>
        <p:xfrm>
          <a:off x="738554" y="2391507"/>
          <a:ext cx="7776796" cy="3785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67844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023313C04E074998A84B1292F13431" ma:contentTypeVersion="11" ma:contentTypeDescription="Crear nuevo documento." ma:contentTypeScope="" ma:versionID="6d509aed35ace3dc15d38816793e5ee0">
  <xsd:schema xmlns:xsd="http://www.w3.org/2001/XMLSchema" xmlns:xs="http://www.w3.org/2001/XMLSchema" xmlns:p="http://schemas.microsoft.com/office/2006/metadata/properties" xmlns:ns3="230aa506-059a-46e0-a877-19d15cf259f0" xmlns:ns4="d102bbbb-d26e-4c67-a8a3-f14d804c8cc8" targetNamespace="http://schemas.microsoft.com/office/2006/metadata/properties" ma:root="true" ma:fieldsID="50d73dd1dd37ecc3077c11468d5947e6" ns3:_="" ns4:_="">
    <xsd:import namespace="230aa506-059a-46e0-a877-19d15cf259f0"/>
    <xsd:import namespace="d102bbbb-d26e-4c67-a8a3-f14d804c8cc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aa506-059a-46e0-a877-19d15cf259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02bbbb-d26e-4c67-a8a3-f14d804c8c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9A9B50-DDD9-4FB5-94FD-4FC5364838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0aa506-059a-46e0-a877-19d15cf259f0"/>
    <ds:schemaRef ds:uri="d102bbbb-d26e-4c67-a8a3-f14d804c8c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58AA4A-BD7B-479F-811B-76892AA6E9EA}">
  <ds:schemaRefs>
    <ds:schemaRef ds:uri="http://purl.org/dc/dcmitype/"/>
    <ds:schemaRef ds:uri="230aa506-059a-46e0-a877-19d15cf259f0"/>
    <ds:schemaRef ds:uri="http://purl.org/dc/terms/"/>
    <ds:schemaRef ds:uri="http://schemas.openxmlformats.org/package/2006/metadata/core-properties"/>
    <ds:schemaRef ds:uri="http://www.w3.org/XML/1998/namespace"/>
    <ds:schemaRef ds:uri="d102bbbb-d26e-4c67-a8a3-f14d804c8cc8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91CACB9-4335-4535-925A-33587DC1B3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267</Words>
  <Application>Microsoft Office PowerPoint</Application>
  <PresentationFormat>Presentación en pantalla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Presentación de PowerPoint</vt:lpstr>
      <vt:lpstr>Identificación de vulnerabilidades de la red informática de un Laboratorio de Educación, Desarrollo e Investigación basado en un  Modelo de defensa en profundidad </vt:lpstr>
      <vt:lpstr>Proyecto Homologado</vt:lpstr>
      <vt:lpstr>Integrantes</vt:lpstr>
      <vt:lpstr>Porqué aplicar Seguridad en un Laboratorio EDI</vt:lpstr>
      <vt:lpstr>Entradas y salida para la definición de procesos y procedimientos.</vt:lpstr>
      <vt:lpstr>Elementos necesarios para la confección del análisis de riesgos</vt:lpstr>
      <vt:lpstr>Modelo de Defensa en Profundidad en un Laboratorio EDI</vt:lpstr>
      <vt:lpstr>Análisis de riesgos</vt:lpstr>
      <vt:lpstr>Preguntas??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Lorena Ruhl</dc:creator>
  <cp:lastModifiedBy>Jorge Elias Jazni</cp:lastModifiedBy>
  <cp:revision>6</cp:revision>
  <dcterms:created xsi:type="dcterms:W3CDTF">2019-11-14T01:17:16Z</dcterms:created>
  <dcterms:modified xsi:type="dcterms:W3CDTF">2025-07-30T22:22:22Z</dcterms:modified>
</cp:coreProperties>
</file>