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2"/>
  </p:notesMasterIdLst>
  <p:sldIdLst>
    <p:sldId id="260" r:id="rId5"/>
    <p:sldId id="256" r:id="rId6"/>
    <p:sldId id="261" r:id="rId7"/>
    <p:sldId id="262" r:id="rId8"/>
    <p:sldId id="264" r:id="rId9"/>
    <p:sldId id="268" r:id="rId10"/>
    <p:sldId id="265" r:id="rId11"/>
    <p:sldId id="266" r:id="rId12"/>
    <p:sldId id="278" r:id="rId13"/>
    <p:sldId id="267" r:id="rId14"/>
    <p:sldId id="274" r:id="rId15"/>
    <p:sldId id="275" r:id="rId16"/>
    <p:sldId id="272" r:id="rId17"/>
    <p:sldId id="276" r:id="rId18"/>
    <p:sldId id="277" r:id="rId19"/>
    <p:sldId id="269" r:id="rId20"/>
    <p:sldId id="270"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645" autoAdjust="0"/>
    <p:restoredTop sz="94660"/>
  </p:normalViewPr>
  <p:slideViewPr>
    <p:cSldViewPr snapToGrid="0">
      <p:cViewPr varScale="1">
        <p:scale>
          <a:sx n="73" d="100"/>
          <a:sy n="73" d="100"/>
        </p:scale>
        <p:origin x="1050" y="72"/>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623906-3500-4105-98FD-A29B68CB6E67}" type="datetimeFigureOut">
              <a:rPr lang="es-AR" smtClean="0"/>
              <a:t>28/10/2025</a:t>
            </a:fld>
            <a:endParaRPr lang="es-AR"/>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96C157-7859-40D3-9D5C-BAC87CCB1EDB}" type="slidenum">
              <a:rPr lang="es-AR" smtClean="0"/>
              <a:t>‹Nº›</a:t>
            </a:fld>
            <a:endParaRPr lang="es-AR"/>
          </a:p>
        </p:txBody>
      </p:sp>
    </p:spTree>
    <p:extLst>
      <p:ext uri="{BB962C8B-B14F-4D97-AF65-F5344CB8AC3E}">
        <p14:creationId xmlns:p14="http://schemas.microsoft.com/office/powerpoint/2010/main" val="1957331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10" name="Imagen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284"/>
            <a:ext cx="9144000" cy="6853431"/>
          </a:xfrm>
          <a:prstGeom prst="rect">
            <a:avLst/>
          </a:prstGeom>
        </p:spPr>
      </p:pic>
      <p:sp>
        <p:nvSpPr>
          <p:cNvPr id="2" name="Title 1"/>
          <p:cNvSpPr>
            <a:spLocks noGrp="1"/>
          </p:cNvSpPr>
          <p:nvPr>
            <p:ph type="ctrTitle"/>
          </p:nvPr>
        </p:nvSpPr>
        <p:spPr>
          <a:xfrm>
            <a:off x="685800" y="1585731"/>
            <a:ext cx="7772400" cy="1924231"/>
          </a:xfrm>
        </p:spPr>
        <p:txBody>
          <a:bodyPr anchor="b">
            <a:normAutofit/>
          </a:bodyPr>
          <a:lstStyle>
            <a:lvl1pPr algn="ctr">
              <a:defRPr sz="2800"/>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55068504-0DC7-40FE-9E36-947F82D467CE}" type="datetimeFigureOut">
              <a:rPr lang="es-AR" smtClean="0"/>
              <a:t>28/10/2025</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4AD84DEA-8FA2-418F-B926-1F8A721A98EB}" type="slidenum">
              <a:rPr lang="es-AR" smtClean="0"/>
              <a:t>‹Nº›</a:t>
            </a:fld>
            <a:endParaRPr lang="es-AR"/>
          </a:p>
        </p:txBody>
      </p:sp>
    </p:spTree>
    <p:extLst>
      <p:ext uri="{BB962C8B-B14F-4D97-AF65-F5344CB8AC3E}">
        <p14:creationId xmlns:p14="http://schemas.microsoft.com/office/powerpoint/2010/main" val="2440654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284"/>
            <a:ext cx="9144000" cy="6853431"/>
          </a:xfrm>
          <a:prstGeom prst="rect">
            <a:avLst/>
          </a:prstGeom>
        </p:spPr>
      </p:pic>
      <p:sp>
        <p:nvSpPr>
          <p:cNvPr id="2" name="Date Placeholder 1"/>
          <p:cNvSpPr>
            <a:spLocks noGrp="1"/>
          </p:cNvSpPr>
          <p:nvPr>
            <p:ph type="dt" sz="half" idx="10"/>
          </p:nvPr>
        </p:nvSpPr>
        <p:spPr/>
        <p:txBody>
          <a:bodyPr/>
          <a:lstStyle/>
          <a:p>
            <a:fld id="{55068504-0DC7-40FE-9E36-947F82D467CE}" type="datetimeFigureOut">
              <a:rPr lang="es-AR" smtClean="0"/>
              <a:t>28/10/2025</a:t>
            </a:fld>
            <a:endParaRPr lang="es-AR"/>
          </a:p>
        </p:txBody>
      </p:sp>
    </p:spTree>
    <p:extLst>
      <p:ext uri="{BB962C8B-B14F-4D97-AF65-F5344CB8AC3E}">
        <p14:creationId xmlns:p14="http://schemas.microsoft.com/office/powerpoint/2010/main" val="605433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pic>
        <p:nvPicPr>
          <p:cNvPr id="8" name="Imagen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8650" y="1231517"/>
            <a:ext cx="7886700" cy="1325563"/>
          </a:xfrm>
        </p:spPr>
        <p:txBody>
          <a:bodyPr>
            <a:normAutofit/>
          </a:bodyPr>
          <a:lstStyle>
            <a:lvl1pPr>
              <a:defRPr sz="28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28650" y="2801073"/>
            <a:ext cx="7886700" cy="2882097"/>
          </a:xfrm>
        </p:spPr>
        <p:txBody>
          <a:bodyPr>
            <a:normAutofit/>
          </a:bodyPr>
          <a:lstStyle>
            <a:lvl1pPr>
              <a:defRPr sz="1400"/>
            </a:lvl1pPr>
            <a:lvl2pPr>
              <a:defRPr sz="1400"/>
            </a:lvl2pPr>
            <a:lvl3pPr>
              <a:defRPr sz="1400"/>
            </a:lvl3pPr>
            <a:lvl4pPr>
              <a:defRPr sz="1400"/>
            </a:lvl4pPr>
            <a:lvl5pPr>
              <a:defRPr sz="1400"/>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a:xfrm>
            <a:off x="628650" y="6088022"/>
            <a:ext cx="2057400" cy="365125"/>
          </a:xfrm>
        </p:spPr>
        <p:txBody>
          <a:bodyPr/>
          <a:lstStyle/>
          <a:p>
            <a:fld id="{55068504-0DC7-40FE-9E36-947F82D467CE}" type="datetimeFigureOut">
              <a:rPr lang="es-AR" smtClean="0"/>
              <a:t>28/10/2025</a:t>
            </a:fld>
            <a:endParaRPr lang="es-AR"/>
          </a:p>
        </p:txBody>
      </p:sp>
    </p:spTree>
    <p:extLst>
      <p:ext uri="{BB962C8B-B14F-4D97-AF65-F5344CB8AC3E}">
        <p14:creationId xmlns:p14="http://schemas.microsoft.com/office/powerpoint/2010/main" val="2992353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284"/>
            <a:ext cx="9144000" cy="6853431"/>
          </a:xfrm>
          <a:prstGeom prst="rect">
            <a:avLst/>
          </a:prstGeom>
        </p:spPr>
      </p:pic>
      <p:sp>
        <p:nvSpPr>
          <p:cNvPr id="2" name="Title 1"/>
          <p:cNvSpPr>
            <a:spLocks noGrp="1"/>
          </p:cNvSpPr>
          <p:nvPr>
            <p:ph type="title"/>
          </p:nvPr>
        </p:nvSpPr>
        <p:spPr>
          <a:xfrm>
            <a:off x="623888" y="1709739"/>
            <a:ext cx="7886700" cy="929289"/>
          </a:xfrm>
        </p:spPr>
        <p:txBody>
          <a:bodyPr anchor="b">
            <a:normAutofit/>
          </a:bodyPr>
          <a:lstStyle>
            <a:lvl1pPr>
              <a:defRPr sz="28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2963120"/>
            <a:ext cx="7886700" cy="2743199"/>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Editar el estilo de texto del patrón</a:t>
            </a:r>
          </a:p>
        </p:txBody>
      </p:sp>
      <p:sp>
        <p:nvSpPr>
          <p:cNvPr id="4" name="Date Placeholder 3"/>
          <p:cNvSpPr>
            <a:spLocks noGrp="1"/>
          </p:cNvSpPr>
          <p:nvPr>
            <p:ph type="dt" sz="half" idx="10"/>
          </p:nvPr>
        </p:nvSpPr>
        <p:spPr>
          <a:xfrm>
            <a:off x="623888" y="6098454"/>
            <a:ext cx="2057400" cy="365125"/>
          </a:xfrm>
        </p:spPr>
        <p:txBody>
          <a:bodyPr/>
          <a:lstStyle/>
          <a:p>
            <a:fld id="{55068504-0DC7-40FE-9E36-947F82D467CE}" type="datetimeFigureOut">
              <a:rPr lang="es-AR" smtClean="0"/>
              <a:t>28/10/2025</a:t>
            </a:fld>
            <a:endParaRPr lang="es-AR"/>
          </a:p>
        </p:txBody>
      </p:sp>
    </p:spTree>
    <p:extLst>
      <p:ext uri="{BB962C8B-B14F-4D97-AF65-F5344CB8AC3E}">
        <p14:creationId xmlns:p14="http://schemas.microsoft.com/office/powerpoint/2010/main" val="1332256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pic>
        <p:nvPicPr>
          <p:cNvPr id="8" name="Imagen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284"/>
            <a:ext cx="9144000" cy="6853431"/>
          </a:xfrm>
          <a:prstGeom prst="rect">
            <a:avLst/>
          </a:prstGeom>
        </p:spPr>
      </p:pic>
      <p:sp>
        <p:nvSpPr>
          <p:cNvPr id="2" name="Title 1"/>
          <p:cNvSpPr>
            <a:spLocks noGrp="1"/>
          </p:cNvSpPr>
          <p:nvPr>
            <p:ph type="title"/>
          </p:nvPr>
        </p:nvSpPr>
        <p:spPr>
          <a:xfrm>
            <a:off x="628650" y="1327941"/>
            <a:ext cx="7886700" cy="1325563"/>
          </a:xfrm>
        </p:spPr>
        <p:txBody>
          <a:bodyPr>
            <a:normAutofit/>
          </a:bodyPr>
          <a:lstStyle>
            <a:lvl1pPr>
              <a:defRPr sz="2800"/>
            </a:lvl1pPr>
          </a:lstStyle>
          <a:p>
            <a:r>
              <a:rPr lang="es-ES" dirty="0"/>
              <a:t>Haga clic para modificar el estilo de título del patrón</a:t>
            </a:r>
            <a:endParaRPr lang="en-US" dirty="0"/>
          </a:p>
        </p:txBody>
      </p:sp>
      <p:sp>
        <p:nvSpPr>
          <p:cNvPr id="3" name="Content Placeholder 2"/>
          <p:cNvSpPr>
            <a:spLocks noGrp="1"/>
          </p:cNvSpPr>
          <p:nvPr>
            <p:ph sz="half" idx="1"/>
          </p:nvPr>
        </p:nvSpPr>
        <p:spPr>
          <a:xfrm>
            <a:off x="628650" y="2743199"/>
            <a:ext cx="3886200" cy="2974695"/>
          </a:xfrm>
        </p:spPr>
        <p:txBody>
          <a:bodyPr>
            <a:normAutofit/>
          </a:bodyPr>
          <a:lstStyle>
            <a:lvl1pPr>
              <a:defRPr sz="1400"/>
            </a:lvl1pPr>
            <a:lvl2pPr>
              <a:defRPr sz="1400"/>
            </a:lvl2pPr>
            <a:lvl3pPr>
              <a:defRPr sz="1400"/>
            </a:lvl3pPr>
            <a:lvl4pPr>
              <a:defRPr sz="1400"/>
            </a:lvl4pPr>
            <a:lvl5pPr>
              <a:defRPr sz="1400"/>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4629150" y="2743199"/>
            <a:ext cx="3886200" cy="2974695"/>
          </a:xfrm>
        </p:spPr>
        <p:txBody>
          <a:bodyPr>
            <a:normAutofit/>
          </a:bodyPr>
          <a:lstStyle>
            <a:lvl1pPr>
              <a:defRPr sz="1400"/>
            </a:lvl1pPr>
            <a:lvl2pPr>
              <a:defRPr sz="1400"/>
            </a:lvl2pPr>
            <a:lvl3pPr>
              <a:defRPr sz="1400"/>
            </a:lvl3pPr>
            <a:lvl4pPr>
              <a:defRPr sz="1400"/>
            </a:lvl4pPr>
            <a:lvl5pPr>
              <a:defRPr sz="1400"/>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a:xfrm>
            <a:off x="628650" y="6097051"/>
            <a:ext cx="2057400" cy="365125"/>
          </a:xfrm>
        </p:spPr>
        <p:txBody>
          <a:bodyPr/>
          <a:lstStyle/>
          <a:p>
            <a:fld id="{55068504-0DC7-40FE-9E36-947F82D467CE}" type="datetimeFigureOut">
              <a:rPr lang="es-AR" smtClean="0"/>
              <a:t>28/10/2025</a:t>
            </a:fld>
            <a:endParaRPr lang="es-AR"/>
          </a:p>
        </p:txBody>
      </p:sp>
    </p:spTree>
    <p:extLst>
      <p:ext uri="{BB962C8B-B14F-4D97-AF65-F5344CB8AC3E}">
        <p14:creationId xmlns:p14="http://schemas.microsoft.com/office/powerpoint/2010/main" val="3769306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pic>
        <p:nvPicPr>
          <p:cNvPr id="10" name="Imagen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284"/>
            <a:ext cx="9144000" cy="6853431"/>
          </a:xfrm>
          <a:prstGeom prst="rect">
            <a:avLst/>
          </a:prstGeom>
        </p:spPr>
      </p:pic>
      <p:sp>
        <p:nvSpPr>
          <p:cNvPr id="2" name="Title 1"/>
          <p:cNvSpPr>
            <a:spLocks noGrp="1"/>
          </p:cNvSpPr>
          <p:nvPr>
            <p:ph type="title"/>
          </p:nvPr>
        </p:nvSpPr>
        <p:spPr>
          <a:xfrm>
            <a:off x="619124" y="1159613"/>
            <a:ext cx="7886700" cy="1325563"/>
          </a:xfrm>
        </p:spPr>
        <p:txBody>
          <a:bodyPr>
            <a:normAutofit/>
          </a:bodyPr>
          <a:lstStyle>
            <a:lvl1pPr>
              <a:defRPr sz="2800"/>
            </a:lvl1p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628650" y="2435567"/>
            <a:ext cx="3868340" cy="823912"/>
          </a:xfrm>
        </p:spPr>
        <p:txBody>
          <a:bodyPr anchor="b">
            <a:normAutofit/>
          </a:bodyPr>
          <a:lstStyle>
            <a:lvl1pPr marL="0" indent="0" algn="ctr">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Editar el estilo de texto del patrón</a:t>
            </a:r>
          </a:p>
        </p:txBody>
      </p:sp>
      <p:sp>
        <p:nvSpPr>
          <p:cNvPr id="4" name="Content Placeholder 3"/>
          <p:cNvSpPr>
            <a:spLocks noGrp="1"/>
          </p:cNvSpPr>
          <p:nvPr>
            <p:ph sz="half" idx="2"/>
          </p:nvPr>
        </p:nvSpPr>
        <p:spPr>
          <a:xfrm>
            <a:off x="628650" y="3345084"/>
            <a:ext cx="3868340" cy="2513706"/>
          </a:xfrm>
        </p:spPr>
        <p:txBody>
          <a:bodyPr>
            <a:normAutofit/>
          </a:bodyPr>
          <a:lstStyle>
            <a:lvl1pPr>
              <a:defRPr sz="1400"/>
            </a:lvl1pPr>
            <a:lvl2pPr>
              <a:defRPr sz="1400"/>
            </a:lvl2pPr>
            <a:lvl3pPr>
              <a:defRPr sz="1400"/>
            </a:lvl3pPr>
            <a:lvl4pPr>
              <a:defRPr sz="1400"/>
            </a:lvl4pPr>
            <a:lvl5pPr>
              <a:defRPr sz="1400"/>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Text Placeholder 4"/>
          <p:cNvSpPr>
            <a:spLocks noGrp="1"/>
          </p:cNvSpPr>
          <p:nvPr>
            <p:ph type="body" sz="quarter" idx="3"/>
          </p:nvPr>
        </p:nvSpPr>
        <p:spPr>
          <a:xfrm>
            <a:off x="4627958" y="2435567"/>
            <a:ext cx="3887391" cy="823912"/>
          </a:xfrm>
        </p:spPr>
        <p:txBody>
          <a:bodyPr anchor="b">
            <a:normAutofit/>
          </a:bodyPr>
          <a:lstStyle>
            <a:lvl1pPr marL="0" indent="0" algn="ctr">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Editar el estilo de texto del patrón</a:t>
            </a:r>
          </a:p>
        </p:txBody>
      </p:sp>
      <p:sp>
        <p:nvSpPr>
          <p:cNvPr id="6" name="Content Placeholder 5"/>
          <p:cNvSpPr>
            <a:spLocks noGrp="1"/>
          </p:cNvSpPr>
          <p:nvPr>
            <p:ph sz="quarter" idx="4"/>
          </p:nvPr>
        </p:nvSpPr>
        <p:spPr>
          <a:xfrm>
            <a:off x="4627958" y="3345084"/>
            <a:ext cx="3887391" cy="2513706"/>
          </a:xfrm>
        </p:spPr>
        <p:txBody>
          <a:bodyPr>
            <a:normAutofit/>
          </a:bodyPr>
          <a:lstStyle>
            <a:lvl1pPr>
              <a:defRPr sz="1400"/>
            </a:lvl1pPr>
            <a:lvl2pPr>
              <a:defRPr sz="1400"/>
            </a:lvl2pPr>
            <a:lvl3pPr>
              <a:defRPr sz="1400"/>
            </a:lvl3pPr>
            <a:lvl4pPr>
              <a:defRPr sz="1400"/>
            </a:lvl4pPr>
            <a:lvl5pPr>
              <a:defRPr sz="1400"/>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Date Placeholder 6"/>
          <p:cNvSpPr>
            <a:spLocks noGrp="1"/>
          </p:cNvSpPr>
          <p:nvPr>
            <p:ph type="dt" sz="half" idx="10"/>
          </p:nvPr>
        </p:nvSpPr>
        <p:spPr>
          <a:xfrm>
            <a:off x="628650" y="6174690"/>
            <a:ext cx="2057400" cy="365125"/>
          </a:xfrm>
        </p:spPr>
        <p:txBody>
          <a:bodyPr/>
          <a:lstStyle/>
          <a:p>
            <a:fld id="{55068504-0DC7-40FE-9E36-947F82D467CE}" type="datetimeFigureOut">
              <a:rPr lang="es-AR" smtClean="0"/>
              <a:t>28/10/2025</a:t>
            </a:fld>
            <a:endParaRPr lang="es-AR"/>
          </a:p>
        </p:txBody>
      </p:sp>
    </p:spTree>
    <p:extLst>
      <p:ext uri="{BB962C8B-B14F-4D97-AF65-F5344CB8AC3E}">
        <p14:creationId xmlns:p14="http://schemas.microsoft.com/office/powerpoint/2010/main" val="1391694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pic>
        <p:nvPicPr>
          <p:cNvPr id="6" name="Imagen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284"/>
            <a:ext cx="9144000" cy="6853431"/>
          </a:xfrm>
          <a:prstGeom prst="rect">
            <a:avLst/>
          </a:prstGeom>
        </p:spPr>
      </p:pic>
      <p:sp>
        <p:nvSpPr>
          <p:cNvPr id="2" name="Title 1"/>
          <p:cNvSpPr>
            <a:spLocks noGrp="1"/>
          </p:cNvSpPr>
          <p:nvPr>
            <p:ph type="title"/>
          </p:nvPr>
        </p:nvSpPr>
        <p:spPr>
          <a:xfrm>
            <a:off x="628650" y="1190973"/>
            <a:ext cx="7886700" cy="1325563"/>
          </a:xfrm>
        </p:spPr>
        <p:txBody>
          <a:bodyPr>
            <a:normAutofit/>
          </a:bodyPr>
          <a:lstStyle>
            <a:lvl1pPr>
              <a:defRPr sz="2800"/>
            </a:lvl1pPr>
          </a:lstStyle>
          <a:p>
            <a:r>
              <a:rPr lang="es-ES"/>
              <a:t>Haga clic para modificar el estilo de título del patrón</a:t>
            </a:r>
            <a:endParaRPr lang="en-US" dirty="0"/>
          </a:p>
        </p:txBody>
      </p:sp>
      <p:sp>
        <p:nvSpPr>
          <p:cNvPr id="3" name="Date Placeholder 2"/>
          <p:cNvSpPr>
            <a:spLocks noGrp="1"/>
          </p:cNvSpPr>
          <p:nvPr>
            <p:ph type="dt" sz="half" idx="10"/>
          </p:nvPr>
        </p:nvSpPr>
        <p:spPr>
          <a:xfrm>
            <a:off x="628650" y="6101707"/>
            <a:ext cx="2057400" cy="365125"/>
          </a:xfrm>
        </p:spPr>
        <p:txBody>
          <a:bodyPr/>
          <a:lstStyle/>
          <a:p>
            <a:fld id="{55068504-0DC7-40FE-9E36-947F82D467CE}" type="datetimeFigureOut">
              <a:rPr lang="es-AR" smtClean="0"/>
              <a:t>28/10/2025</a:t>
            </a:fld>
            <a:endParaRPr lang="es-AR"/>
          </a:p>
        </p:txBody>
      </p:sp>
    </p:spTree>
    <p:extLst>
      <p:ext uri="{BB962C8B-B14F-4D97-AF65-F5344CB8AC3E}">
        <p14:creationId xmlns:p14="http://schemas.microsoft.com/office/powerpoint/2010/main" val="1836507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l="-6000" r="-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068504-0DC7-40FE-9E36-947F82D467CE}" type="datetimeFigureOut">
              <a:rPr lang="es-AR" smtClean="0"/>
              <a:t>28/10/2025</a:t>
            </a:fld>
            <a:endParaRPr lang="es-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D84DEA-8FA2-418F-B926-1F8A721A98EB}" type="slidenum">
              <a:rPr lang="es-AR" smtClean="0"/>
              <a:t>‹Nº›</a:t>
            </a:fld>
            <a:endParaRPr lang="es-AR"/>
          </a:p>
        </p:txBody>
      </p:sp>
    </p:spTree>
    <p:extLst>
      <p:ext uri="{BB962C8B-B14F-4D97-AF65-F5344CB8AC3E}">
        <p14:creationId xmlns:p14="http://schemas.microsoft.com/office/powerpoint/2010/main" val="2212167162"/>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62" r:id="rId3"/>
    <p:sldLayoutId id="2147483663" r:id="rId4"/>
    <p:sldLayoutId id="2147483664" r:id="rId5"/>
    <p:sldLayoutId id="2147483665" r:id="rId6"/>
    <p:sldLayoutId id="2147483666"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25584" t="16792" r="25542" b="31504"/>
          <a:stretch/>
        </p:blipFill>
        <p:spPr>
          <a:xfrm>
            <a:off x="401652" y="907562"/>
            <a:ext cx="8374879" cy="5012634"/>
          </a:xfrm>
          <a:prstGeom prst="rect">
            <a:avLst/>
          </a:prstGeom>
        </p:spPr>
      </p:pic>
    </p:spTree>
    <p:extLst>
      <p:ext uri="{BB962C8B-B14F-4D97-AF65-F5344CB8AC3E}">
        <p14:creationId xmlns:p14="http://schemas.microsoft.com/office/powerpoint/2010/main" val="3422549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CA8A50A-2973-A34C-9E07-53661DE9DC41}"/>
              </a:ext>
            </a:extLst>
          </p:cNvPr>
          <p:cNvSpPr>
            <a:spLocks noGrp="1"/>
          </p:cNvSpPr>
          <p:nvPr>
            <p:ph type="title"/>
          </p:nvPr>
        </p:nvSpPr>
        <p:spPr/>
        <p:txBody>
          <a:bodyPr/>
          <a:lstStyle/>
          <a:p>
            <a:r>
              <a:rPr lang="es-AR" dirty="0"/>
              <a:t>Pasos realizados por el equipo</a:t>
            </a:r>
          </a:p>
        </p:txBody>
      </p:sp>
      <p:sp>
        <p:nvSpPr>
          <p:cNvPr id="6" name="Marcador de texto 5">
            <a:extLst>
              <a:ext uri="{FF2B5EF4-FFF2-40B4-BE49-F238E27FC236}">
                <a16:creationId xmlns:a16="http://schemas.microsoft.com/office/drawing/2014/main" id="{A27034FF-4D9B-EA4B-9D42-A582A9EA10F1}"/>
              </a:ext>
            </a:extLst>
          </p:cNvPr>
          <p:cNvSpPr>
            <a:spLocks noGrp="1"/>
          </p:cNvSpPr>
          <p:nvPr>
            <p:ph type="body" idx="1"/>
          </p:nvPr>
        </p:nvSpPr>
        <p:spPr/>
        <p:txBody>
          <a:bodyPr>
            <a:noAutofit/>
          </a:bodyPr>
          <a:lstStyle/>
          <a:p>
            <a:pPr marL="285750" indent="-285750" algn="just">
              <a:buFontTx/>
              <a:buChar char="-"/>
            </a:pPr>
            <a:r>
              <a:rPr lang="es-AR" sz="1600" dirty="0"/>
              <a:t>Se procedió a realizar tres copias de cada disco las cuales una de ellas se guarda de respaldo como backup de los datos originales y las otras dos se entrego una a cada uno de los especialistas para que realizaran sus análisis.</a:t>
            </a:r>
          </a:p>
          <a:p>
            <a:pPr marL="285750" indent="-285750" algn="just">
              <a:buFontTx/>
              <a:buChar char="-"/>
            </a:pPr>
            <a:r>
              <a:rPr lang="es-AR" sz="1600" dirty="0"/>
              <a:t>Una vez finalizado el análisis se procedió a entregar un informe detallado, con todos los procedimientos realizados, los datos detectados, análisis estático del binario y de archivos cifrados por ransomware,  y los procedimientos que se realizaron para recuperar las carpetas y archivos solicitados.</a:t>
            </a:r>
          </a:p>
        </p:txBody>
      </p:sp>
      <p:sp>
        <p:nvSpPr>
          <p:cNvPr id="4" name="CuadroTexto 3">
            <a:extLst>
              <a:ext uri="{FF2B5EF4-FFF2-40B4-BE49-F238E27FC236}">
                <a16:creationId xmlns:a16="http://schemas.microsoft.com/office/drawing/2014/main" id="{94A5630D-3B45-AE46-A832-3E5B1F09B7CC}"/>
              </a:ext>
            </a:extLst>
          </p:cNvPr>
          <p:cNvSpPr txBox="1"/>
          <p:nvPr/>
        </p:nvSpPr>
        <p:spPr>
          <a:xfrm>
            <a:off x="6881446" y="363415"/>
            <a:ext cx="184731" cy="369332"/>
          </a:xfrm>
          <a:prstGeom prst="rect">
            <a:avLst/>
          </a:prstGeom>
          <a:noFill/>
        </p:spPr>
        <p:txBody>
          <a:bodyPr wrap="none" rtlCol="0">
            <a:spAutoFit/>
          </a:bodyPr>
          <a:lstStyle/>
          <a:p>
            <a:endParaRPr lang="es-AR" dirty="0"/>
          </a:p>
        </p:txBody>
      </p:sp>
    </p:spTree>
    <p:extLst>
      <p:ext uri="{BB962C8B-B14F-4D97-AF65-F5344CB8AC3E}">
        <p14:creationId xmlns:p14="http://schemas.microsoft.com/office/powerpoint/2010/main" val="4221859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CA8A50A-2973-A34C-9E07-53661DE9DC41}"/>
              </a:ext>
            </a:extLst>
          </p:cNvPr>
          <p:cNvSpPr>
            <a:spLocks noGrp="1"/>
          </p:cNvSpPr>
          <p:nvPr>
            <p:ph type="title"/>
          </p:nvPr>
        </p:nvSpPr>
        <p:spPr/>
        <p:txBody>
          <a:bodyPr/>
          <a:lstStyle/>
          <a:p>
            <a:r>
              <a:rPr lang="es-AR" dirty="0"/>
              <a:t>Proceso Unificado de Recuperación de Información (PURI)</a:t>
            </a:r>
          </a:p>
        </p:txBody>
      </p:sp>
      <p:sp>
        <p:nvSpPr>
          <p:cNvPr id="6" name="Marcador de texto 5">
            <a:extLst>
              <a:ext uri="{FF2B5EF4-FFF2-40B4-BE49-F238E27FC236}">
                <a16:creationId xmlns:a16="http://schemas.microsoft.com/office/drawing/2014/main" id="{A27034FF-4D9B-EA4B-9D42-A582A9EA10F1}"/>
              </a:ext>
            </a:extLst>
          </p:cNvPr>
          <p:cNvSpPr>
            <a:spLocks noGrp="1"/>
          </p:cNvSpPr>
          <p:nvPr>
            <p:ph type="body" idx="1"/>
          </p:nvPr>
        </p:nvSpPr>
        <p:spPr/>
        <p:txBody>
          <a:bodyPr>
            <a:noAutofit/>
          </a:bodyPr>
          <a:lstStyle/>
          <a:p>
            <a:pPr marL="285750" indent="-285750" algn="just">
              <a:buFontTx/>
              <a:buChar char="-"/>
            </a:pPr>
            <a:r>
              <a:rPr lang="es-AR" sz="1800" dirty="0"/>
              <a:t>Objetivo: establecer una guía de tareas a desarrollar para la aplicación forense de la ciencias de información en un ámbito judicial o particular </a:t>
            </a:r>
          </a:p>
          <a:p>
            <a:pPr marL="285750" indent="-285750" algn="just">
              <a:buFontTx/>
              <a:buChar char="-"/>
            </a:pPr>
            <a:r>
              <a:rPr lang="es-AR" sz="1800" dirty="0"/>
              <a:t>Se caracterizo por identificar el Perfil de las personas que participan en la pericia:</a:t>
            </a:r>
          </a:p>
          <a:p>
            <a:pPr marL="742950" lvl="1" indent="-285750" algn="just">
              <a:buFontTx/>
              <a:buChar char="-"/>
            </a:pPr>
            <a:r>
              <a:rPr lang="es-AR" sz="1800" dirty="0">
                <a:solidFill>
                  <a:schemeClr val="tx1"/>
                </a:solidFill>
              </a:rPr>
              <a:t>Responsable de Identificación</a:t>
            </a:r>
          </a:p>
          <a:p>
            <a:pPr marL="742950" lvl="1" indent="-285750" algn="just">
              <a:buFontTx/>
              <a:buChar char="-"/>
            </a:pPr>
            <a:r>
              <a:rPr lang="es-AR" sz="1800" dirty="0">
                <a:solidFill>
                  <a:schemeClr val="tx1"/>
                </a:solidFill>
              </a:rPr>
              <a:t>Especialista en Recolección</a:t>
            </a:r>
          </a:p>
          <a:p>
            <a:pPr marL="742950" lvl="1" indent="-285750" algn="just">
              <a:buFontTx/>
              <a:buChar char="-"/>
            </a:pPr>
            <a:r>
              <a:rPr lang="es-AR" sz="1800" dirty="0">
                <a:solidFill>
                  <a:schemeClr val="tx1"/>
                </a:solidFill>
              </a:rPr>
              <a:t>Especialista en Adquisición</a:t>
            </a:r>
          </a:p>
          <a:p>
            <a:pPr marL="742950" lvl="1" indent="-285750" algn="just">
              <a:buFontTx/>
              <a:buChar char="-"/>
            </a:pPr>
            <a:r>
              <a:rPr lang="es-AR" sz="1800" dirty="0">
                <a:solidFill>
                  <a:schemeClr val="tx1"/>
                </a:solidFill>
              </a:rPr>
              <a:t>Especialista en Evidencia Digital</a:t>
            </a:r>
          </a:p>
          <a:p>
            <a:pPr marL="742950" lvl="1" indent="-285750" algn="just">
              <a:buFontTx/>
              <a:buChar char="-"/>
            </a:pPr>
            <a:endParaRPr lang="es-AR" sz="1400" dirty="0"/>
          </a:p>
          <a:p>
            <a:pPr marL="285750" indent="-285750" algn="just">
              <a:buFontTx/>
              <a:buChar char="-"/>
            </a:pPr>
            <a:endParaRPr lang="es-AR" sz="1800" dirty="0"/>
          </a:p>
        </p:txBody>
      </p:sp>
      <p:sp>
        <p:nvSpPr>
          <p:cNvPr id="4" name="CuadroTexto 3">
            <a:extLst>
              <a:ext uri="{FF2B5EF4-FFF2-40B4-BE49-F238E27FC236}">
                <a16:creationId xmlns:a16="http://schemas.microsoft.com/office/drawing/2014/main" id="{94A5630D-3B45-AE46-A832-3E5B1F09B7CC}"/>
              </a:ext>
            </a:extLst>
          </p:cNvPr>
          <p:cNvSpPr txBox="1"/>
          <p:nvPr/>
        </p:nvSpPr>
        <p:spPr>
          <a:xfrm>
            <a:off x="6881446" y="363415"/>
            <a:ext cx="184731" cy="369332"/>
          </a:xfrm>
          <a:prstGeom prst="rect">
            <a:avLst/>
          </a:prstGeom>
          <a:noFill/>
        </p:spPr>
        <p:txBody>
          <a:bodyPr wrap="none" rtlCol="0">
            <a:spAutoFit/>
          </a:bodyPr>
          <a:lstStyle/>
          <a:p>
            <a:endParaRPr lang="es-AR" dirty="0"/>
          </a:p>
        </p:txBody>
      </p:sp>
    </p:spTree>
    <p:extLst>
      <p:ext uri="{BB962C8B-B14F-4D97-AF65-F5344CB8AC3E}">
        <p14:creationId xmlns:p14="http://schemas.microsoft.com/office/powerpoint/2010/main" val="35063350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CA8A50A-2973-A34C-9E07-53661DE9DC41}"/>
              </a:ext>
            </a:extLst>
          </p:cNvPr>
          <p:cNvSpPr>
            <a:spLocks noGrp="1"/>
          </p:cNvSpPr>
          <p:nvPr>
            <p:ph type="title"/>
          </p:nvPr>
        </p:nvSpPr>
        <p:spPr/>
        <p:txBody>
          <a:bodyPr/>
          <a:lstStyle/>
          <a:p>
            <a:r>
              <a:rPr lang="es-AR" dirty="0"/>
              <a:t>Proceso Unificado de Recuperación de Información (PURI)</a:t>
            </a:r>
            <a:endParaRPr lang="es-AR" i="1" dirty="0"/>
          </a:p>
        </p:txBody>
      </p:sp>
      <p:sp>
        <p:nvSpPr>
          <p:cNvPr id="6" name="Marcador de texto 5">
            <a:extLst>
              <a:ext uri="{FF2B5EF4-FFF2-40B4-BE49-F238E27FC236}">
                <a16:creationId xmlns:a16="http://schemas.microsoft.com/office/drawing/2014/main" id="{A27034FF-4D9B-EA4B-9D42-A582A9EA10F1}"/>
              </a:ext>
            </a:extLst>
          </p:cNvPr>
          <p:cNvSpPr>
            <a:spLocks noGrp="1"/>
          </p:cNvSpPr>
          <p:nvPr>
            <p:ph type="body" idx="1"/>
          </p:nvPr>
        </p:nvSpPr>
        <p:spPr/>
        <p:txBody>
          <a:bodyPr>
            <a:noAutofit/>
          </a:bodyPr>
          <a:lstStyle/>
          <a:p>
            <a:pPr marL="285750" indent="-285750" algn="just">
              <a:buFontTx/>
              <a:buChar char="-"/>
            </a:pPr>
            <a:r>
              <a:rPr lang="es-AR" sz="1800" dirty="0"/>
              <a:t>Esta metodología plantea diferentes fases:</a:t>
            </a:r>
          </a:p>
          <a:p>
            <a:pPr marL="742950" lvl="1" indent="-285750" algn="just">
              <a:buFontTx/>
              <a:buChar char="-"/>
            </a:pPr>
            <a:r>
              <a:rPr lang="es-AR" sz="1800" dirty="0">
                <a:solidFill>
                  <a:schemeClr val="tx1"/>
                </a:solidFill>
              </a:rPr>
              <a:t>Relevamiento</a:t>
            </a:r>
          </a:p>
          <a:p>
            <a:pPr marL="742950" lvl="1" indent="-285750" algn="just">
              <a:buFontTx/>
              <a:buChar char="-"/>
            </a:pPr>
            <a:r>
              <a:rPr lang="es-AR" sz="1800" dirty="0">
                <a:solidFill>
                  <a:schemeClr val="tx1"/>
                </a:solidFill>
              </a:rPr>
              <a:t>Recolección</a:t>
            </a:r>
          </a:p>
          <a:p>
            <a:pPr marL="742950" lvl="1" indent="-285750" algn="just">
              <a:buFontTx/>
              <a:buChar char="-"/>
            </a:pPr>
            <a:r>
              <a:rPr lang="es-AR" sz="1800" dirty="0">
                <a:solidFill>
                  <a:schemeClr val="tx1"/>
                </a:solidFill>
              </a:rPr>
              <a:t>Adquisición</a:t>
            </a:r>
          </a:p>
          <a:p>
            <a:pPr marL="742950" lvl="1" indent="-285750" algn="just">
              <a:buFontTx/>
              <a:buChar char="-"/>
            </a:pPr>
            <a:r>
              <a:rPr lang="es-AR" sz="1800" dirty="0">
                <a:solidFill>
                  <a:schemeClr val="tx1"/>
                </a:solidFill>
              </a:rPr>
              <a:t>Preparación </a:t>
            </a:r>
          </a:p>
          <a:p>
            <a:pPr marL="742950" lvl="1" indent="-285750" algn="just">
              <a:buFontTx/>
              <a:buChar char="-"/>
            </a:pPr>
            <a:r>
              <a:rPr lang="es-AR" sz="1800" dirty="0">
                <a:solidFill>
                  <a:schemeClr val="tx1"/>
                </a:solidFill>
              </a:rPr>
              <a:t>Análisis</a:t>
            </a:r>
          </a:p>
          <a:p>
            <a:pPr marL="742950" lvl="1" indent="-285750" algn="just">
              <a:buFontTx/>
              <a:buChar char="-"/>
            </a:pPr>
            <a:r>
              <a:rPr lang="es-AR" sz="1800" dirty="0">
                <a:solidFill>
                  <a:schemeClr val="tx1"/>
                </a:solidFill>
              </a:rPr>
              <a:t>Presentación del informe</a:t>
            </a:r>
          </a:p>
          <a:p>
            <a:pPr marL="742950" lvl="1" indent="-285750" algn="just">
              <a:buFontTx/>
              <a:buChar char="-"/>
            </a:pPr>
            <a:endParaRPr lang="es-AR" sz="1400" dirty="0"/>
          </a:p>
          <a:p>
            <a:pPr marL="285750" indent="-285750" algn="just">
              <a:buFontTx/>
              <a:buChar char="-"/>
            </a:pPr>
            <a:endParaRPr lang="es-AR" sz="1800" dirty="0"/>
          </a:p>
        </p:txBody>
      </p:sp>
      <p:sp>
        <p:nvSpPr>
          <p:cNvPr id="4" name="CuadroTexto 3">
            <a:extLst>
              <a:ext uri="{FF2B5EF4-FFF2-40B4-BE49-F238E27FC236}">
                <a16:creationId xmlns:a16="http://schemas.microsoft.com/office/drawing/2014/main" id="{94A5630D-3B45-AE46-A832-3E5B1F09B7CC}"/>
              </a:ext>
            </a:extLst>
          </p:cNvPr>
          <p:cNvSpPr txBox="1"/>
          <p:nvPr/>
        </p:nvSpPr>
        <p:spPr>
          <a:xfrm>
            <a:off x="6881446" y="363415"/>
            <a:ext cx="184731" cy="369332"/>
          </a:xfrm>
          <a:prstGeom prst="rect">
            <a:avLst/>
          </a:prstGeom>
          <a:noFill/>
        </p:spPr>
        <p:txBody>
          <a:bodyPr wrap="none" rtlCol="0">
            <a:spAutoFit/>
          </a:bodyPr>
          <a:lstStyle/>
          <a:p>
            <a:endParaRPr lang="es-AR" dirty="0"/>
          </a:p>
        </p:txBody>
      </p:sp>
    </p:spTree>
    <p:extLst>
      <p:ext uri="{BB962C8B-B14F-4D97-AF65-F5344CB8AC3E}">
        <p14:creationId xmlns:p14="http://schemas.microsoft.com/office/powerpoint/2010/main" val="2111558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CA8A50A-2973-A34C-9E07-53661DE9DC41}"/>
              </a:ext>
            </a:extLst>
          </p:cNvPr>
          <p:cNvSpPr>
            <a:spLocks noGrp="1"/>
          </p:cNvSpPr>
          <p:nvPr>
            <p:ph type="title"/>
          </p:nvPr>
        </p:nvSpPr>
        <p:spPr/>
        <p:txBody>
          <a:bodyPr/>
          <a:lstStyle/>
          <a:p>
            <a:r>
              <a:rPr lang="es-AR" dirty="0"/>
              <a:t>Analogía con un procedimiento de Pericia Informática</a:t>
            </a:r>
          </a:p>
        </p:txBody>
      </p:sp>
      <p:sp>
        <p:nvSpPr>
          <p:cNvPr id="6" name="Marcador de texto 5">
            <a:extLst>
              <a:ext uri="{FF2B5EF4-FFF2-40B4-BE49-F238E27FC236}">
                <a16:creationId xmlns:a16="http://schemas.microsoft.com/office/drawing/2014/main" id="{A27034FF-4D9B-EA4B-9D42-A582A9EA10F1}"/>
              </a:ext>
            </a:extLst>
          </p:cNvPr>
          <p:cNvSpPr>
            <a:spLocks noGrp="1"/>
          </p:cNvSpPr>
          <p:nvPr>
            <p:ph type="body" idx="1"/>
          </p:nvPr>
        </p:nvSpPr>
        <p:spPr/>
        <p:txBody>
          <a:bodyPr>
            <a:noAutofit/>
          </a:bodyPr>
          <a:lstStyle/>
          <a:p>
            <a:pPr marL="285750" indent="-285750" algn="just">
              <a:buFontTx/>
              <a:buChar char="-"/>
            </a:pPr>
            <a:r>
              <a:rPr lang="es-AR" sz="1800" dirty="0"/>
              <a:t>Se omite la etapa del relevamiento del entorno donde se encontraban los servidores, qué usuarios tenían acceso al lugar, cuáles son los servicios que se ejecutan en el servidor, que atienden a los usuarios de la entidad. Simplemente se procedió a tomar una imagen de los discos de los servidores afectados por el ransomware, respondiendo al requerimiento de la Empresa X, sin tener en cuenta una visión global de la situación.</a:t>
            </a:r>
          </a:p>
          <a:p>
            <a:pPr marL="285750" indent="-285750" algn="just">
              <a:buFontTx/>
              <a:buChar char="-"/>
            </a:pPr>
            <a:r>
              <a:rPr lang="es-AR" sz="1800" dirty="0"/>
              <a:t>En la recolección se identificó la infraestructura detectando servidores internos y externos, sin necesidad de realizar secuestro de equipos ya que con la imágen de los discos rígidos era suficiente para realizar el análisis</a:t>
            </a:r>
          </a:p>
        </p:txBody>
      </p:sp>
      <p:sp>
        <p:nvSpPr>
          <p:cNvPr id="4" name="CuadroTexto 3">
            <a:extLst>
              <a:ext uri="{FF2B5EF4-FFF2-40B4-BE49-F238E27FC236}">
                <a16:creationId xmlns:a16="http://schemas.microsoft.com/office/drawing/2014/main" id="{94A5630D-3B45-AE46-A832-3E5B1F09B7CC}"/>
              </a:ext>
            </a:extLst>
          </p:cNvPr>
          <p:cNvSpPr txBox="1"/>
          <p:nvPr/>
        </p:nvSpPr>
        <p:spPr>
          <a:xfrm>
            <a:off x="6881446" y="363415"/>
            <a:ext cx="184731" cy="369332"/>
          </a:xfrm>
          <a:prstGeom prst="rect">
            <a:avLst/>
          </a:prstGeom>
          <a:noFill/>
        </p:spPr>
        <p:txBody>
          <a:bodyPr wrap="none" rtlCol="0">
            <a:spAutoFit/>
          </a:bodyPr>
          <a:lstStyle/>
          <a:p>
            <a:endParaRPr lang="es-AR" dirty="0"/>
          </a:p>
        </p:txBody>
      </p:sp>
    </p:spTree>
    <p:extLst>
      <p:ext uri="{BB962C8B-B14F-4D97-AF65-F5344CB8AC3E}">
        <p14:creationId xmlns:p14="http://schemas.microsoft.com/office/powerpoint/2010/main" val="3163476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CA8A50A-2973-A34C-9E07-53661DE9DC41}"/>
              </a:ext>
            </a:extLst>
          </p:cNvPr>
          <p:cNvSpPr>
            <a:spLocks noGrp="1"/>
          </p:cNvSpPr>
          <p:nvPr>
            <p:ph type="title"/>
          </p:nvPr>
        </p:nvSpPr>
        <p:spPr/>
        <p:txBody>
          <a:bodyPr/>
          <a:lstStyle/>
          <a:p>
            <a:r>
              <a:rPr lang="es-AR" dirty="0"/>
              <a:t>Analogía con un procedimiento de Pericia Informática</a:t>
            </a:r>
          </a:p>
        </p:txBody>
      </p:sp>
      <p:sp>
        <p:nvSpPr>
          <p:cNvPr id="6" name="Marcador de texto 5">
            <a:extLst>
              <a:ext uri="{FF2B5EF4-FFF2-40B4-BE49-F238E27FC236}">
                <a16:creationId xmlns:a16="http://schemas.microsoft.com/office/drawing/2014/main" id="{A27034FF-4D9B-EA4B-9D42-A582A9EA10F1}"/>
              </a:ext>
            </a:extLst>
          </p:cNvPr>
          <p:cNvSpPr>
            <a:spLocks noGrp="1"/>
          </p:cNvSpPr>
          <p:nvPr>
            <p:ph type="body" idx="1"/>
          </p:nvPr>
        </p:nvSpPr>
        <p:spPr/>
        <p:txBody>
          <a:bodyPr>
            <a:noAutofit/>
          </a:bodyPr>
          <a:lstStyle/>
          <a:p>
            <a:pPr marL="285750" indent="-285750" algn="just">
              <a:buFontTx/>
              <a:buChar char="-"/>
            </a:pPr>
            <a:r>
              <a:rPr lang="es-AR" sz="1800" dirty="0"/>
              <a:t>En la adquisición se cumplimentaron algunas de las recomendaciones de la guía de PURI: se planificó el procedimiento de trabajo, la forma que se llevaría a cabo, qué datos se tomarían y qué análisis no se realizarían justificando el motivo. Lo que no se cumplimento fue la “validacion  y resguardo”. (HASH)</a:t>
            </a:r>
          </a:p>
          <a:p>
            <a:pPr marL="285750" indent="-285750" algn="just">
              <a:buFontTx/>
              <a:buChar char="-"/>
            </a:pPr>
            <a:r>
              <a:rPr lang="es-AR" sz="1800" dirty="0"/>
              <a:t>Preparacion se cumplimento ya que se preparo el lugar y equipos en los que se analizarian los datos recolectados.</a:t>
            </a:r>
          </a:p>
          <a:p>
            <a:pPr marL="285750" indent="-285750" algn="just">
              <a:buFontTx/>
              <a:buChar char="-"/>
            </a:pPr>
            <a:r>
              <a:rPr lang="es-AR" sz="1800" dirty="0"/>
              <a:t>La etapa de análisis de los discos se cumplimentó realizando la extracción y análisis en los tres niveles: Extracción a nivel de Aplicación, Extracción a nivel de Plataforma y la Extracción a Bajo nivel.</a:t>
            </a:r>
          </a:p>
        </p:txBody>
      </p:sp>
      <p:sp>
        <p:nvSpPr>
          <p:cNvPr id="4" name="CuadroTexto 3">
            <a:extLst>
              <a:ext uri="{FF2B5EF4-FFF2-40B4-BE49-F238E27FC236}">
                <a16:creationId xmlns:a16="http://schemas.microsoft.com/office/drawing/2014/main" id="{94A5630D-3B45-AE46-A832-3E5B1F09B7CC}"/>
              </a:ext>
            </a:extLst>
          </p:cNvPr>
          <p:cNvSpPr txBox="1"/>
          <p:nvPr/>
        </p:nvSpPr>
        <p:spPr>
          <a:xfrm>
            <a:off x="6881446" y="363415"/>
            <a:ext cx="184731" cy="369332"/>
          </a:xfrm>
          <a:prstGeom prst="rect">
            <a:avLst/>
          </a:prstGeom>
          <a:noFill/>
        </p:spPr>
        <p:txBody>
          <a:bodyPr wrap="none" rtlCol="0">
            <a:spAutoFit/>
          </a:bodyPr>
          <a:lstStyle/>
          <a:p>
            <a:endParaRPr lang="es-AR" dirty="0"/>
          </a:p>
        </p:txBody>
      </p:sp>
    </p:spTree>
    <p:extLst>
      <p:ext uri="{BB962C8B-B14F-4D97-AF65-F5344CB8AC3E}">
        <p14:creationId xmlns:p14="http://schemas.microsoft.com/office/powerpoint/2010/main" val="42204834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CA8A50A-2973-A34C-9E07-53661DE9DC41}"/>
              </a:ext>
            </a:extLst>
          </p:cNvPr>
          <p:cNvSpPr>
            <a:spLocks noGrp="1"/>
          </p:cNvSpPr>
          <p:nvPr>
            <p:ph type="title"/>
          </p:nvPr>
        </p:nvSpPr>
        <p:spPr/>
        <p:txBody>
          <a:bodyPr/>
          <a:lstStyle/>
          <a:p>
            <a:r>
              <a:rPr lang="es-AR" dirty="0"/>
              <a:t>Analogía con un procedimiento de Pericia Informática</a:t>
            </a:r>
          </a:p>
        </p:txBody>
      </p:sp>
      <p:sp>
        <p:nvSpPr>
          <p:cNvPr id="6" name="Marcador de texto 5">
            <a:extLst>
              <a:ext uri="{FF2B5EF4-FFF2-40B4-BE49-F238E27FC236}">
                <a16:creationId xmlns:a16="http://schemas.microsoft.com/office/drawing/2014/main" id="{A27034FF-4D9B-EA4B-9D42-A582A9EA10F1}"/>
              </a:ext>
            </a:extLst>
          </p:cNvPr>
          <p:cNvSpPr>
            <a:spLocks noGrp="1"/>
          </p:cNvSpPr>
          <p:nvPr>
            <p:ph type="body" idx="1"/>
          </p:nvPr>
        </p:nvSpPr>
        <p:spPr/>
        <p:txBody>
          <a:bodyPr>
            <a:noAutofit/>
          </a:bodyPr>
          <a:lstStyle/>
          <a:p>
            <a:pPr marL="285750" indent="-285750" algn="just">
              <a:buFontTx/>
              <a:buChar char="-"/>
            </a:pPr>
            <a:r>
              <a:rPr lang="es-AR" sz="1800" dirty="0"/>
              <a:t>La última etapa de presentación, podemos decir que se realizó el informe conforme a lo solicitado por la Empresa X, si bien no se llegó a la recuperación de los archivos, si se conoció el patrón de comportamiento del atacante. Se redactó el informe con un lenguaje técnico acorde al conocimiento del solicitante, para que sea comprensible.</a:t>
            </a:r>
          </a:p>
          <a:p>
            <a:pPr marL="285750" indent="-285750" algn="just">
              <a:buFontTx/>
              <a:buChar char="-"/>
            </a:pPr>
            <a:r>
              <a:rPr lang="es-AR" sz="1800" dirty="0"/>
              <a:t>El informe fue bien completo y detallado, donde se mostró los resultados obtenidos, incluyendo el comportamiento utilizado por el atacante, el método de cifrado que empleó, características de los archivos cifrados, los procedimientos realizados para la recuperación de archivos, las herramientas utilizadas, las conclusiones y recomendaciones solicitadas.</a:t>
            </a:r>
          </a:p>
          <a:p>
            <a:pPr algn="just"/>
            <a:endParaRPr lang="es-AR" sz="1800" dirty="0"/>
          </a:p>
        </p:txBody>
      </p:sp>
      <p:sp>
        <p:nvSpPr>
          <p:cNvPr id="4" name="CuadroTexto 3">
            <a:extLst>
              <a:ext uri="{FF2B5EF4-FFF2-40B4-BE49-F238E27FC236}">
                <a16:creationId xmlns:a16="http://schemas.microsoft.com/office/drawing/2014/main" id="{94A5630D-3B45-AE46-A832-3E5B1F09B7CC}"/>
              </a:ext>
            </a:extLst>
          </p:cNvPr>
          <p:cNvSpPr txBox="1"/>
          <p:nvPr/>
        </p:nvSpPr>
        <p:spPr>
          <a:xfrm>
            <a:off x="6881446" y="363415"/>
            <a:ext cx="184731" cy="369332"/>
          </a:xfrm>
          <a:prstGeom prst="rect">
            <a:avLst/>
          </a:prstGeom>
          <a:noFill/>
        </p:spPr>
        <p:txBody>
          <a:bodyPr wrap="none" rtlCol="0">
            <a:spAutoFit/>
          </a:bodyPr>
          <a:lstStyle/>
          <a:p>
            <a:endParaRPr lang="es-AR" dirty="0"/>
          </a:p>
        </p:txBody>
      </p:sp>
    </p:spTree>
    <p:extLst>
      <p:ext uri="{BB962C8B-B14F-4D97-AF65-F5344CB8AC3E}">
        <p14:creationId xmlns:p14="http://schemas.microsoft.com/office/powerpoint/2010/main" val="1672571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4A5630D-3B45-AE46-A832-3E5B1F09B7CC}"/>
              </a:ext>
            </a:extLst>
          </p:cNvPr>
          <p:cNvSpPr txBox="1"/>
          <p:nvPr/>
        </p:nvSpPr>
        <p:spPr>
          <a:xfrm>
            <a:off x="6881446" y="363415"/>
            <a:ext cx="184731" cy="369332"/>
          </a:xfrm>
          <a:prstGeom prst="rect">
            <a:avLst/>
          </a:prstGeom>
          <a:noFill/>
        </p:spPr>
        <p:txBody>
          <a:bodyPr wrap="none" rtlCol="0">
            <a:spAutoFit/>
          </a:bodyPr>
          <a:lstStyle/>
          <a:p>
            <a:endParaRPr lang="es-AR" dirty="0"/>
          </a:p>
        </p:txBody>
      </p:sp>
      <p:sp>
        <p:nvSpPr>
          <p:cNvPr id="7" name="Google Shape;127;p11">
            <a:extLst>
              <a:ext uri="{FF2B5EF4-FFF2-40B4-BE49-F238E27FC236}">
                <a16:creationId xmlns:a16="http://schemas.microsoft.com/office/drawing/2014/main" id="{9E0C0904-310D-C646-ABB4-CD354109AB86}"/>
              </a:ext>
            </a:extLst>
          </p:cNvPr>
          <p:cNvSpPr txBox="1">
            <a:spLocks noGrp="1"/>
          </p:cNvSpPr>
          <p:nvPr>
            <p:ph type="title"/>
          </p:nvPr>
        </p:nvSpPr>
        <p:spPr>
          <a:xfrm>
            <a:off x="623888" y="1709739"/>
            <a:ext cx="7886700" cy="929289"/>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2800"/>
              <a:buFont typeface="Calibri"/>
              <a:buNone/>
            </a:pPr>
            <a:r>
              <a:rPr lang="es-AR" dirty="0"/>
              <a:t>Conclusión</a:t>
            </a:r>
            <a:endParaRPr dirty="0"/>
          </a:p>
        </p:txBody>
      </p:sp>
      <p:sp>
        <p:nvSpPr>
          <p:cNvPr id="8" name="Google Shape;128;p11">
            <a:extLst>
              <a:ext uri="{FF2B5EF4-FFF2-40B4-BE49-F238E27FC236}">
                <a16:creationId xmlns:a16="http://schemas.microsoft.com/office/drawing/2014/main" id="{958A566A-10D9-7E4B-BADC-ABC1786CA61A}"/>
              </a:ext>
            </a:extLst>
          </p:cNvPr>
          <p:cNvSpPr txBox="1">
            <a:spLocks noGrp="1"/>
          </p:cNvSpPr>
          <p:nvPr>
            <p:ph type="body" idx="1"/>
          </p:nvPr>
        </p:nvSpPr>
        <p:spPr>
          <a:xfrm>
            <a:off x="628650" y="2639026"/>
            <a:ext cx="7886700" cy="3333000"/>
          </a:xfrm>
          <a:prstGeom prst="rect">
            <a:avLst/>
          </a:prstGeom>
          <a:noFill/>
          <a:ln>
            <a:noFill/>
          </a:ln>
        </p:spPr>
        <p:txBody>
          <a:bodyPr spcFirstLastPara="1" wrap="square" lIns="91425" tIns="45700" rIns="91425" bIns="45700" anchor="t" anchorCtr="0">
            <a:normAutofit/>
          </a:bodyPr>
          <a:lstStyle/>
          <a:p>
            <a:pPr marL="285750" indent="-285750" algn="just">
              <a:buFont typeface="Arial" panose="020B0604020202020204" pitchFamily="34" charset="0"/>
              <a:buChar char="•"/>
            </a:pPr>
            <a:r>
              <a:rPr lang="es-AR" sz="1800" dirty="0"/>
              <a:t>Luego de haber realizado un estudio minucioso del informe efectuado a la Empresa X, concluimos que dicho análisis se corresponde a un peritaje informático. </a:t>
            </a:r>
          </a:p>
          <a:p>
            <a:pPr marL="285750" indent="-285750" algn="just">
              <a:buFont typeface="Arial" panose="020B0604020202020204" pitchFamily="34" charset="0"/>
              <a:buChar char="•"/>
            </a:pPr>
            <a:r>
              <a:rPr lang="es-AR" sz="1800" dirty="0"/>
              <a:t>En el análisis particular que se realizó, comparándolo con las fases o etapas sugeridas en la Guía de Procedimiento Unificado de Recolección de Información (PURI), se observa que se cumple casi en su totalidad.</a:t>
            </a:r>
          </a:p>
          <a:p>
            <a:pPr marL="285750" indent="-285750" algn="just">
              <a:buFont typeface="Arial" panose="020B0604020202020204" pitchFamily="34" charset="0"/>
              <a:buChar char="•"/>
            </a:pPr>
            <a:r>
              <a:rPr lang="es-AR" sz="1800" dirty="0"/>
              <a:t>Consideramos, que a pesar de la poca experiencia en Forensia Digital y teniendo en cuenta que fue una primer analisis realizado a un tercero en cuanto a un ataque de malware, los pasos que siguió el equipo de especialistas seleccionado, fueron acertados llegando a responder lo solicitado. </a:t>
            </a:r>
            <a:endParaRPr sz="1800" dirty="0"/>
          </a:p>
        </p:txBody>
      </p:sp>
    </p:spTree>
    <p:extLst>
      <p:ext uri="{BB962C8B-B14F-4D97-AF65-F5344CB8AC3E}">
        <p14:creationId xmlns:p14="http://schemas.microsoft.com/office/powerpoint/2010/main" val="11527767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4A5630D-3B45-AE46-A832-3E5B1F09B7CC}"/>
              </a:ext>
            </a:extLst>
          </p:cNvPr>
          <p:cNvSpPr txBox="1"/>
          <p:nvPr/>
        </p:nvSpPr>
        <p:spPr>
          <a:xfrm>
            <a:off x="6881446" y="363415"/>
            <a:ext cx="184731" cy="369332"/>
          </a:xfrm>
          <a:prstGeom prst="rect">
            <a:avLst/>
          </a:prstGeom>
          <a:noFill/>
        </p:spPr>
        <p:txBody>
          <a:bodyPr wrap="none" rtlCol="0">
            <a:spAutoFit/>
          </a:bodyPr>
          <a:lstStyle/>
          <a:p>
            <a:endParaRPr lang="es-AR" dirty="0"/>
          </a:p>
        </p:txBody>
      </p:sp>
      <p:sp>
        <p:nvSpPr>
          <p:cNvPr id="9" name="Google Shape;135;p12">
            <a:extLst>
              <a:ext uri="{FF2B5EF4-FFF2-40B4-BE49-F238E27FC236}">
                <a16:creationId xmlns:a16="http://schemas.microsoft.com/office/drawing/2014/main" id="{04224ACD-2A90-2840-8339-676789FDEEEA}"/>
              </a:ext>
            </a:extLst>
          </p:cNvPr>
          <p:cNvSpPr txBox="1">
            <a:spLocks noGrp="1"/>
          </p:cNvSpPr>
          <p:nvPr>
            <p:ph type="body" idx="1"/>
          </p:nvPr>
        </p:nvSpPr>
        <p:spPr>
          <a:xfrm>
            <a:off x="3810760" y="2682411"/>
            <a:ext cx="4139227" cy="291957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400"/>
              <a:buNone/>
            </a:pPr>
            <a:r>
              <a:rPr lang="es-AR" dirty="0"/>
              <a:t>             Preguntas?</a:t>
            </a:r>
            <a:endParaRPr dirty="0"/>
          </a:p>
          <a:p>
            <a:pPr marL="0" lvl="0" indent="0" algn="l" rtl="0">
              <a:lnSpc>
                <a:spcPct val="90000"/>
              </a:lnSpc>
              <a:spcBef>
                <a:spcPts val="0"/>
              </a:spcBef>
              <a:spcAft>
                <a:spcPts val="0"/>
              </a:spcAft>
              <a:buClr>
                <a:schemeClr val="dk1"/>
              </a:buClr>
              <a:buSzPts val="2400"/>
              <a:buNone/>
            </a:pPr>
            <a:endParaRPr dirty="0"/>
          </a:p>
          <a:p>
            <a:pPr marL="0" lvl="0" indent="0" algn="l" rtl="0">
              <a:lnSpc>
                <a:spcPct val="90000"/>
              </a:lnSpc>
              <a:spcBef>
                <a:spcPts val="0"/>
              </a:spcBef>
              <a:spcAft>
                <a:spcPts val="0"/>
              </a:spcAft>
              <a:buClr>
                <a:schemeClr val="dk1"/>
              </a:buClr>
              <a:buSzPts val="2400"/>
              <a:buNone/>
            </a:pPr>
            <a:endParaRPr dirty="0"/>
          </a:p>
          <a:p>
            <a:pPr marL="0" lvl="0" indent="0" algn="l" rtl="0">
              <a:lnSpc>
                <a:spcPct val="90000"/>
              </a:lnSpc>
              <a:spcBef>
                <a:spcPts val="0"/>
              </a:spcBef>
              <a:spcAft>
                <a:spcPts val="0"/>
              </a:spcAft>
              <a:buClr>
                <a:schemeClr val="dk1"/>
              </a:buClr>
              <a:buSzPts val="2400"/>
              <a:buNone/>
            </a:pPr>
            <a:endParaRPr dirty="0"/>
          </a:p>
          <a:p>
            <a:pPr marL="0" lvl="0" indent="0" algn="l" rtl="0">
              <a:lnSpc>
                <a:spcPct val="90000"/>
              </a:lnSpc>
              <a:spcBef>
                <a:spcPts val="0"/>
              </a:spcBef>
              <a:spcAft>
                <a:spcPts val="0"/>
              </a:spcAft>
              <a:buClr>
                <a:schemeClr val="dk1"/>
              </a:buClr>
              <a:buSzPts val="2400"/>
              <a:buNone/>
            </a:pPr>
            <a:endParaRPr dirty="0"/>
          </a:p>
          <a:p>
            <a:pPr marL="0" lvl="0" indent="0" algn="l" rtl="0">
              <a:lnSpc>
                <a:spcPct val="90000"/>
              </a:lnSpc>
              <a:spcBef>
                <a:spcPts val="0"/>
              </a:spcBef>
              <a:spcAft>
                <a:spcPts val="0"/>
              </a:spcAft>
              <a:buClr>
                <a:schemeClr val="dk1"/>
              </a:buClr>
              <a:buSzPts val="2400"/>
              <a:buNone/>
            </a:pPr>
            <a:endParaRPr dirty="0"/>
          </a:p>
          <a:p>
            <a:pPr marL="0" lvl="0" indent="0" algn="l" rtl="0">
              <a:lnSpc>
                <a:spcPct val="90000"/>
              </a:lnSpc>
              <a:spcBef>
                <a:spcPts val="0"/>
              </a:spcBef>
              <a:spcAft>
                <a:spcPts val="0"/>
              </a:spcAft>
              <a:buClr>
                <a:schemeClr val="dk1"/>
              </a:buClr>
              <a:buSzPts val="2400"/>
              <a:buNone/>
            </a:pPr>
            <a:r>
              <a:rPr lang="es-AR" dirty="0"/>
              <a:t>   labsis@bbs.frc.utn.edu.ar</a:t>
            </a:r>
            <a:endParaRPr dirty="0"/>
          </a:p>
        </p:txBody>
      </p:sp>
      <p:pic>
        <p:nvPicPr>
          <p:cNvPr id="10" name="Google Shape;137;p12">
            <a:extLst>
              <a:ext uri="{FF2B5EF4-FFF2-40B4-BE49-F238E27FC236}">
                <a16:creationId xmlns:a16="http://schemas.microsoft.com/office/drawing/2014/main" id="{330C4294-601D-4249-AF6D-08E06B1A0708}"/>
              </a:ext>
            </a:extLst>
          </p:cNvPr>
          <p:cNvPicPr preferRelativeResize="0"/>
          <p:nvPr/>
        </p:nvPicPr>
        <p:blipFill>
          <a:blip r:embed="rId2">
            <a:alphaModFix/>
          </a:blip>
          <a:stretch>
            <a:fillRect/>
          </a:stretch>
        </p:blipFill>
        <p:spPr>
          <a:xfrm>
            <a:off x="4998379" y="3328618"/>
            <a:ext cx="1047750" cy="1004400"/>
          </a:xfrm>
          <a:prstGeom prst="rect">
            <a:avLst/>
          </a:prstGeom>
          <a:noFill/>
          <a:ln>
            <a:noFill/>
          </a:ln>
        </p:spPr>
      </p:pic>
      <p:pic>
        <p:nvPicPr>
          <p:cNvPr id="11" name="Google Shape;138;p12">
            <a:extLst>
              <a:ext uri="{FF2B5EF4-FFF2-40B4-BE49-F238E27FC236}">
                <a16:creationId xmlns:a16="http://schemas.microsoft.com/office/drawing/2014/main" id="{4FA36CAA-60F0-A641-A087-BDBA1DCB2831}"/>
              </a:ext>
            </a:extLst>
          </p:cNvPr>
          <p:cNvPicPr preferRelativeResize="0"/>
          <p:nvPr/>
        </p:nvPicPr>
        <p:blipFill>
          <a:blip r:embed="rId3">
            <a:alphaModFix/>
          </a:blip>
          <a:stretch>
            <a:fillRect/>
          </a:stretch>
        </p:blipFill>
        <p:spPr>
          <a:xfrm>
            <a:off x="1382800" y="2554499"/>
            <a:ext cx="2000449" cy="2919575"/>
          </a:xfrm>
          <a:prstGeom prst="rect">
            <a:avLst/>
          </a:prstGeom>
          <a:noFill/>
          <a:ln>
            <a:noFill/>
          </a:ln>
        </p:spPr>
      </p:pic>
      <p:sp>
        <p:nvSpPr>
          <p:cNvPr id="12" name="Google Shape;134;p12">
            <a:extLst>
              <a:ext uri="{FF2B5EF4-FFF2-40B4-BE49-F238E27FC236}">
                <a16:creationId xmlns:a16="http://schemas.microsoft.com/office/drawing/2014/main" id="{B1827511-019D-0A4C-A6CB-70EC1F8E22DD}"/>
              </a:ext>
            </a:extLst>
          </p:cNvPr>
          <p:cNvSpPr txBox="1">
            <a:spLocks noGrp="1"/>
          </p:cNvSpPr>
          <p:nvPr>
            <p:ph type="title"/>
          </p:nvPr>
        </p:nvSpPr>
        <p:spPr>
          <a:xfrm>
            <a:off x="3810760" y="1625210"/>
            <a:ext cx="4593261" cy="929289"/>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2800"/>
              <a:buFont typeface="Calibri"/>
              <a:buNone/>
            </a:pPr>
            <a:r>
              <a:rPr lang="es-AR" dirty="0"/>
              <a:t>Gracias por su atención...</a:t>
            </a:r>
            <a:endParaRPr dirty="0"/>
          </a:p>
        </p:txBody>
      </p:sp>
    </p:spTree>
    <p:extLst>
      <p:ext uri="{BB962C8B-B14F-4D97-AF65-F5344CB8AC3E}">
        <p14:creationId xmlns:p14="http://schemas.microsoft.com/office/powerpoint/2010/main" val="4268661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AR" dirty="0"/>
              <a:t>Análisis de un ataque ransomware a servidores desde el punto de vista pericial</a:t>
            </a:r>
          </a:p>
        </p:txBody>
      </p:sp>
      <p:sp>
        <p:nvSpPr>
          <p:cNvPr id="4" name="CuadroTexto 3">
            <a:extLst>
              <a:ext uri="{FF2B5EF4-FFF2-40B4-BE49-F238E27FC236}">
                <a16:creationId xmlns:a16="http://schemas.microsoft.com/office/drawing/2014/main" id="{94A5630D-3B45-AE46-A832-3E5B1F09B7CC}"/>
              </a:ext>
            </a:extLst>
          </p:cNvPr>
          <p:cNvSpPr txBox="1"/>
          <p:nvPr/>
        </p:nvSpPr>
        <p:spPr>
          <a:xfrm>
            <a:off x="6881446" y="363415"/>
            <a:ext cx="184731" cy="369332"/>
          </a:xfrm>
          <a:prstGeom prst="rect">
            <a:avLst/>
          </a:prstGeom>
          <a:noFill/>
        </p:spPr>
        <p:txBody>
          <a:bodyPr wrap="none" rtlCol="0">
            <a:spAutoFit/>
          </a:bodyPr>
          <a:lstStyle/>
          <a:p>
            <a:endParaRPr lang="es-AR" dirty="0"/>
          </a:p>
        </p:txBody>
      </p:sp>
      <p:sp>
        <p:nvSpPr>
          <p:cNvPr id="5" name="Subtítulo 2">
            <a:extLst>
              <a:ext uri="{FF2B5EF4-FFF2-40B4-BE49-F238E27FC236}">
                <a16:creationId xmlns:a16="http://schemas.microsoft.com/office/drawing/2014/main" id="{AF456BCF-E9CF-0140-AFD9-3DB81E541F5B}"/>
              </a:ext>
            </a:extLst>
          </p:cNvPr>
          <p:cNvSpPr>
            <a:spLocks noGrp="1"/>
          </p:cNvSpPr>
          <p:nvPr>
            <p:ph type="subTitle" idx="1"/>
          </p:nvPr>
        </p:nvSpPr>
        <p:spPr/>
        <p:txBody>
          <a:bodyPr/>
          <a:lstStyle/>
          <a:p>
            <a:pPr fontAlgn="base"/>
            <a:r>
              <a:rPr lang="es-ES" dirty="0"/>
              <a:t>                 </a:t>
            </a:r>
          </a:p>
          <a:p>
            <a:pPr fontAlgn="base"/>
            <a:r>
              <a:rPr lang="es-ES" dirty="0"/>
              <a:t>                Universidad Tecnológica Nacional - Facultad Regional Córdoba</a:t>
            </a:r>
            <a:endParaRPr lang="es-AR" dirty="0"/>
          </a:p>
          <a:p>
            <a:pPr fontAlgn="base"/>
            <a:r>
              <a:rPr lang="es-ES" dirty="0"/>
              <a:t>     Depto. Ing. en Sistemas de Información </a:t>
            </a:r>
            <a:endParaRPr lang="es-AR" dirty="0"/>
          </a:p>
          <a:p>
            <a:pPr fontAlgn="base"/>
            <a:r>
              <a:rPr lang="es-ES" dirty="0"/>
              <a:t>      Laboratorio de Sistemas de Información</a:t>
            </a:r>
            <a:endParaRPr lang="es-AR" dirty="0"/>
          </a:p>
        </p:txBody>
      </p:sp>
      <p:pic>
        <p:nvPicPr>
          <p:cNvPr id="6" name="4 Imagen">
            <a:extLst>
              <a:ext uri="{FF2B5EF4-FFF2-40B4-BE49-F238E27FC236}">
                <a16:creationId xmlns:a16="http://schemas.microsoft.com/office/drawing/2014/main" id="{FB447C7A-C6AC-4348-9038-B7B623B121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3312" y="4010798"/>
            <a:ext cx="754781" cy="838242"/>
          </a:xfrm>
          <a:prstGeom prst="rect">
            <a:avLst/>
          </a:prstGeom>
        </p:spPr>
      </p:pic>
    </p:spTree>
    <p:extLst>
      <p:ext uri="{BB962C8B-B14F-4D97-AF65-F5344CB8AC3E}">
        <p14:creationId xmlns:p14="http://schemas.microsoft.com/office/powerpoint/2010/main" val="1112389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0FF14358-05A6-7347-949A-2154F98EB086}"/>
              </a:ext>
            </a:extLst>
          </p:cNvPr>
          <p:cNvSpPr>
            <a:spLocks noGrp="1"/>
          </p:cNvSpPr>
          <p:nvPr>
            <p:ph type="title"/>
          </p:nvPr>
        </p:nvSpPr>
        <p:spPr/>
        <p:txBody>
          <a:bodyPr/>
          <a:lstStyle/>
          <a:p>
            <a:r>
              <a:rPr lang="es-AR" dirty="0"/>
              <a:t>Integrantes</a:t>
            </a:r>
          </a:p>
        </p:txBody>
      </p:sp>
      <p:sp>
        <p:nvSpPr>
          <p:cNvPr id="6" name="Marcador de contenido 5">
            <a:extLst>
              <a:ext uri="{FF2B5EF4-FFF2-40B4-BE49-F238E27FC236}">
                <a16:creationId xmlns:a16="http://schemas.microsoft.com/office/drawing/2014/main" id="{3DF220AA-1B0D-A94E-A8BD-EE0F7163DD62}"/>
              </a:ext>
            </a:extLst>
          </p:cNvPr>
          <p:cNvSpPr>
            <a:spLocks noGrp="1"/>
          </p:cNvSpPr>
          <p:nvPr>
            <p:ph idx="1"/>
          </p:nvPr>
        </p:nvSpPr>
        <p:spPr/>
        <p:txBody>
          <a:bodyPr>
            <a:normAutofit/>
          </a:bodyPr>
          <a:lstStyle/>
          <a:p>
            <a:r>
              <a:rPr lang="es-AR" sz="1800" dirty="0"/>
              <a:t>GIBELLINI, Fabián Alejandro</a:t>
            </a:r>
          </a:p>
          <a:p>
            <a:r>
              <a:rPr lang="es-AR" sz="1800" dirty="0"/>
              <a:t>RUHL, Analía Lorena</a:t>
            </a:r>
          </a:p>
          <a:p>
            <a:r>
              <a:rPr lang="es-AR" sz="1800" dirty="0"/>
              <a:t>PARISI, Germán Nicolás</a:t>
            </a:r>
          </a:p>
          <a:p>
            <a:r>
              <a:rPr lang="es-AR" sz="1800" dirty="0"/>
              <a:t>SANCHEZ BALZARETTI, Ignacio</a:t>
            </a:r>
          </a:p>
        </p:txBody>
      </p:sp>
      <p:sp>
        <p:nvSpPr>
          <p:cNvPr id="4" name="CuadroTexto 3">
            <a:extLst>
              <a:ext uri="{FF2B5EF4-FFF2-40B4-BE49-F238E27FC236}">
                <a16:creationId xmlns:a16="http://schemas.microsoft.com/office/drawing/2014/main" id="{94A5630D-3B45-AE46-A832-3E5B1F09B7CC}"/>
              </a:ext>
            </a:extLst>
          </p:cNvPr>
          <p:cNvSpPr txBox="1"/>
          <p:nvPr/>
        </p:nvSpPr>
        <p:spPr>
          <a:xfrm>
            <a:off x="6881446" y="363415"/>
            <a:ext cx="184731" cy="369332"/>
          </a:xfrm>
          <a:prstGeom prst="rect">
            <a:avLst/>
          </a:prstGeom>
          <a:noFill/>
        </p:spPr>
        <p:txBody>
          <a:bodyPr wrap="none" rtlCol="0">
            <a:spAutoFit/>
          </a:bodyPr>
          <a:lstStyle/>
          <a:p>
            <a:endParaRPr lang="es-AR" dirty="0"/>
          </a:p>
        </p:txBody>
      </p:sp>
    </p:spTree>
    <p:extLst>
      <p:ext uri="{BB962C8B-B14F-4D97-AF65-F5344CB8AC3E}">
        <p14:creationId xmlns:p14="http://schemas.microsoft.com/office/powerpoint/2010/main" val="1183998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CA8A50A-2973-A34C-9E07-53661DE9DC41}"/>
              </a:ext>
            </a:extLst>
          </p:cNvPr>
          <p:cNvSpPr>
            <a:spLocks noGrp="1"/>
          </p:cNvSpPr>
          <p:nvPr>
            <p:ph type="title"/>
          </p:nvPr>
        </p:nvSpPr>
        <p:spPr/>
        <p:txBody>
          <a:bodyPr/>
          <a:lstStyle/>
          <a:p>
            <a:r>
              <a:rPr lang="es-AR" dirty="0"/>
              <a:t>Presentación del trabajo</a:t>
            </a:r>
          </a:p>
        </p:txBody>
      </p:sp>
      <p:sp>
        <p:nvSpPr>
          <p:cNvPr id="6" name="Marcador de texto 5">
            <a:extLst>
              <a:ext uri="{FF2B5EF4-FFF2-40B4-BE49-F238E27FC236}">
                <a16:creationId xmlns:a16="http://schemas.microsoft.com/office/drawing/2014/main" id="{A27034FF-4D9B-EA4B-9D42-A582A9EA10F1}"/>
              </a:ext>
            </a:extLst>
          </p:cNvPr>
          <p:cNvSpPr>
            <a:spLocks noGrp="1"/>
          </p:cNvSpPr>
          <p:nvPr>
            <p:ph type="body" idx="1"/>
          </p:nvPr>
        </p:nvSpPr>
        <p:spPr/>
        <p:txBody>
          <a:bodyPr>
            <a:noAutofit/>
          </a:bodyPr>
          <a:lstStyle/>
          <a:p>
            <a:pPr algn="just"/>
            <a:r>
              <a:rPr lang="es-AR" sz="1800" dirty="0"/>
              <a:t>Este trabajo fue realizado como Trabajo Final del curso de capacitación “Forensia Digital”, dictado por la Dra. Beatriz Gallo de Parra, en la UTN-Facultad Regional Concepción del Uruguay, en el que se trató de aplicar los conocimientos adquiridos en un caso en particular.  </a:t>
            </a:r>
          </a:p>
          <a:p>
            <a:pPr algn="just"/>
            <a:r>
              <a:rPr lang="es-AR" sz="1800" dirty="0"/>
              <a:t>El caso de estudio seleccionado fue el análisis realizado de un ataque de tipo ransomware a servidores de una empresa. </a:t>
            </a:r>
          </a:p>
          <a:p>
            <a:pPr algn="just"/>
            <a:r>
              <a:rPr lang="es-AR" sz="1800" dirty="0"/>
              <a:t>Finalmente se realiza el cotejo  desde el punto de vista pericial según la metodología de PURI.</a:t>
            </a:r>
          </a:p>
        </p:txBody>
      </p:sp>
      <p:sp>
        <p:nvSpPr>
          <p:cNvPr id="4" name="CuadroTexto 3">
            <a:extLst>
              <a:ext uri="{FF2B5EF4-FFF2-40B4-BE49-F238E27FC236}">
                <a16:creationId xmlns:a16="http://schemas.microsoft.com/office/drawing/2014/main" id="{94A5630D-3B45-AE46-A832-3E5B1F09B7CC}"/>
              </a:ext>
            </a:extLst>
          </p:cNvPr>
          <p:cNvSpPr txBox="1"/>
          <p:nvPr/>
        </p:nvSpPr>
        <p:spPr>
          <a:xfrm>
            <a:off x="6881446" y="363415"/>
            <a:ext cx="184731" cy="369332"/>
          </a:xfrm>
          <a:prstGeom prst="rect">
            <a:avLst/>
          </a:prstGeom>
          <a:noFill/>
        </p:spPr>
        <p:txBody>
          <a:bodyPr wrap="none" rtlCol="0">
            <a:spAutoFit/>
          </a:bodyPr>
          <a:lstStyle/>
          <a:p>
            <a:endParaRPr lang="es-AR" dirty="0"/>
          </a:p>
        </p:txBody>
      </p:sp>
    </p:spTree>
    <p:extLst>
      <p:ext uri="{BB962C8B-B14F-4D97-AF65-F5344CB8AC3E}">
        <p14:creationId xmlns:p14="http://schemas.microsoft.com/office/powerpoint/2010/main" val="2450772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CA8A50A-2973-A34C-9E07-53661DE9DC41}"/>
              </a:ext>
            </a:extLst>
          </p:cNvPr>
          <p:cNvSpPr>
            <a:spLocks noGrp="1"/>
          </p:cNvSpPr>
          <p:nvPr>
            <p:ph type="title"/>
          </p:nvPr>
        </p:nvSpPr>
        <p:spPr/>
        <p:txBody>
          <a:bodyPr/>
          <a:lstStyle/>
          <a:p>
            <a:r>
              <a:rPr lang="es-AR" dirty="0"/>
              <a:t>Caso de Estudio: Ataque de un ransomware a una Empresa.</a:t>
            </a:r>
          </a:p>
        </p:txBody>
      </p:sp>
      <p:sp>
        <p:nvSpPr>
          <p:cNvPr id="6" name="Marcador de texto 5">
            <a:extLst>
              <a:ext uri="{FF2B5EF4-FFF2-40B4-BE49-F238E27FC236}">
                <a16:creationId xmlns:a16="http://schemas.microsoft.com/office/drawing/2014/main" id="{A27034FF-4D9B-EA4B-9D42-A582A9EA10F1}"/>
              </a:ext>
            </a:extLst>
          </p:cNvPr>
          <p:cNvSpPr>
            <a:spLocks noGrp="1"/>
          </p:cNvSpPr>
          <p:nvPr>
            <p:ph type="body" idx="1"/>
          </p:nvPr>
        </p:nvSpPr>
        <p:spPr/>
        <p:txBody>
          <a:bodyPr>
            <a:noAutofit/>
          </a:bodyPr>
          <a:lstStyle/>
          <a:p>
            <a:pPr lvl="0" algn="just"/>
            <a:r>
              <a:rPr lang="es-AR" sz="1600" dirty="0"/>
              <a:t>Definimos que ransomware es una forma de software malicioso utilizado en ataques en los que, no se busca destruir irreversiblemente información, sino cifrarla y cobrar un rescate por el servicio de recuperación de los datos cifrados. La forma más común de pagar rescates a través de criptomonedas, la más conocida y utilizada es el Bitcoin.</a:t>
            </a:r>
          </a:p>
          <a:p>
            <a:pPr lvl="0"/>
            <a:r>
              <a:rPr lang="es-AR" sz="1600" dirty="0"/>
              <a:t>Ante el ataque ocacionado a tres servidores, la Empresa X solicitó los servicios investigadores en Seguridad Informática de la Faculdad para: </a:t>
            </a:r>
          </a:p>
          <a:p>
            <a:pPr marL="800100" lvl="1" indent="-342900">
              <a:buFont typeface="Arial" panose="020B0604020202020204" pitchFamily="34" charset="0"/>
              <a:buChar char="•"/>
            </a:pPr>
            <a:r>
              <a:rPr lang="es-AR" sz="1600" dirty="0">
                <a:solidFill>
                  <a:schemeClr val="tx1"/>
                </a:solidFill>
              </a:rPr>
              <a:t>Identificar los responsables de las acciones que se llevaron a cabo.</a:t>
            </a:r>
          </a:p>
          <a:p>
            <a:pPr marL="800100" lvl="1" indent="-342900">
              <a:buFont typeface="Arial" panose="020B0604020202020204" pitchFamily="34" charset="0"/>
              <a:buChar char="•"/>
            </a:pPr>
            <a:r>
              <a:rPr lang="es-AR" sz="1600" dirty="0">
                <a:solidFill>
                  <a:schemeClr val="tx1"/>
                </a:solidFill>
              </a:rPr>
              <a:t>Recuperar los datos inutilizados.</a:t>
            </a:r>
          </a:p>
          <a:p>
            <a:pPr marL="800100" lvl="1" indent="-342900">
              <a:buFont typeface="Arial" panose="020B0604020202020204" pitchFamily="34" charset="0"/>
              <a:buChar char="•"/>
            </a:pPr>
            <a:r>
              <a:rPr lang="es-AR" sz="1600" dirty="0">
                <a:solidFill>
                  <a:schemeClr val="tx1"/>
                </a:solidFill>
              </a:rPr>
              <a:t>Recomendaciones para futuro </a:t>
            </a:r>
          </a:p>
        </p:txBody>
      </p:sp>
      <p:sp>
        <p:nvSpPr>
          <p:cNvPr id="4" name="CuadroTexto 3">
            <a:extLst>
              <a:ext uri="{FF2B5EF4-FFF2-40B4-BE49-F238E27FC236}">
                <a16:creationId xmlns:a16="http://schemas.microsoft.com/office/drawing/2014/main" id="{94A5630D-3B45-AE46-A832-3E5B1F09B7CC}"/>
              </a:ext>
            </a:extLst>
          </p:cNvPr>
          <p:cNvSpPr txBox="1"/>
          <p:nvPr/>
        </p:nvSpPr>
        <p:spPr>
          <a:xfrm>
            <a:off x="6881446" y="363415"/>
            <a:ext cx="184731" cy="369332"/>
          </a:xfrm>
          <a:prstGeom prst="rect">
            <a:avLst/>
          </a:prstGeom>
          <a:noFill/>
        </p:spPr>
        <p:txBody>
          <a:bodyPr wrap="none" rtlCol="0">
            <a:spAutoFit/>
          </a:bodyPr>
          <a:lstStyle/>
          <a:p>
            <a:endParaRPr lang="es-AR" dirty="0"/>
          </a:p>
        </p:txBody>
      </p:sp>
    </p:spTree>
    <p:extLst>
      <p:ext uri="{BB962C8B-B14F-4D97-AF65-F5344CB8AC3E}">
        <p14:creationId xmlns:p14="http://schemas.microsoft.com/office/powerpoint/2010/main" val="1634753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CA8A50A-2973-A34C-9E07-53661DE9DC41}"/>
              </a:ext>
            </a:extLst>
          </p:cNvPr>
          <p:cNvSpPr>
            <a:spLocks noGrp="1"/>
          </p:cNvSpPr>
          <p:nvPr>
            <p:ph type="title"/>
          </p:nvPr>
        </p:nvSpPr>
        <p:spPr/>
        <p:txBody>
          <a:bodyPr/>
          <a:lstStyle/>
          <a:p>
            <a:r>
              <a:rPr lang="es-AR" dirty="0"/>
              <a:t>Metodología aplicada</a:t>
            </a:r>
          </a:p>
        </p:txBody>
      </p:sp>
      <p:sp>
        <p:nvSpPr>
          <p:cNvPr id="6" name="Marcador de texto 5">
            <a:extLst>
              <a:ext uri="{FF2B5EF4-FFF2-40B4-BE49-F238E27FC236}">
                <a16:creationId xmlns:a16="http://schemas.microsoft.com/office/drawing/2014/main" id="{A27034FF-4D9B-EA4B-9D42-A582A9EA10F1}"/>
              </a:ext>
            </a:extLst>
          </p:cNvPr>
          <p:cNvSpPr>
            <a:spLocks noGrp="1"/>
          </p:cNvSpPr>
          <p:nvPr>
            <p:ph type="body" idx="1"/>
          </p:nvPr>
        </p:nvSpPr>
        <p:spPr/>
        <p:txBody>
          <a:bodyPr>
            <a:noAutofit/>
          </a:bodyPr>
          <a:lstStyle/>
          <a:p>
            <a:pPr algn="just"/>
            <a:r>
              <a:rPr lang="es-AR" sz="1600" dirty="0"/>
              <a:t>Para la realizacion del analisis se baso en la norma ISO 27001 en cuanto a los cuidados de la recolección de la evidencia y el análisis de la misma, en la que considera:</a:t>
            </a:r>
          </a:p>
          <a:p>
            <a:pPr marL="285750" lvl="0" indent="-285750" algn="just">
              <a:buFont typeface="Arial" panose="020B0604020202020204" pitchFamily="34" charset="0"/>
              <a:buChar char="•"/>
            </a:pPr>
            <a:r>
              <a:rPr lang="es-AR" sz="1600" dirty="0"/>
              <a:t>La preparación que involucra las actividades previas es decir a las prevenciones que se toman para evitar o disminuir el impacto de un incidente. </a:t>
            </a:r>
          </a:p>
          <a:p>
            <a:pPr marL="285750" lvl="0" indent="-285750" algn="just">
              <a:buFont typeface="Arial" panose="020B0604020202020204" pitchFamily="34" charset="0"/>
              <a:buChar char="•"/>
            </a:pPr>
            <a:r>
              <a:rPr lang="es-AR" sz="1600" dirty="0"/>
              <a:t>La inicialización de las actividades referidas a la definición de estrategias. </a:t>
            </a:r>
          </a:p>
          <a:p>
            <a:pPr marL="285750" lvl="0" indent="-285750" algn="just">
              <a:buFont typeface="Arial" panose="020B0604020202020204" pitchFamily="34" charset="0"/>
              <a:buChar char="•"/>
            </a:pPr>
            <a:r>
              <a:rPr lang="es-AR" sz="1600" dirty="0"/>
              <a:t>La adquisición o recolección de la evidencia: identificación, recolección, adquisición y preservación.</a:t>
            </a:r>
          </a:p>
          <a:p>
            <a:pPr marL="285750" lvl="0" indent="-285750" algn="just">
              <a:buFont typeface="Arial" panose="020B0604020202020204" pitchFamily="34" charset="0"/>
              <a:buChar char="•"/>
            </a:pPr>
            <a:r>
              <a:rPr lang="es-AR" sz="1600" dirty="0"/>
              <a:t>La investigación que involucra las actividades de análisis, detección de las causas, fallas de seguridad, reportes, documentación técnica y cierre del caso.</a:t>
            </a:r>
          </a:p>
          <a:p>
            <a:endParaRPr lang="es-AR" sz="1600" dirty="0"/>
          </a:p>
        </p:txBody>
      </p:sp>
      <p:sp>
        <p:nvSpPr>
          <p:cNvPr id="4" name="CuadroTexto 3">
            <a:extLst>
              <a:ext uri="{FF2B5EF4-FFF2-40B4-BE49-F238E27FC236}">
                <a16:creationId xmlns:a16="http://schemas.microsoft.com/office/drawing/2014/main" id="{94A5630D-3B45-AE46-A832-3E5B1F09B7CC}"/>
              </a:ext>
            </a:extLst>
          </p:cNvPr>
          <p:cNvSpPr txBox="1"/>
          <p:nvPr/>
        </p:nvSpPr>
        <p:spPr>
          <a:xfrm>
            <a:off x="6881446" y="363415"/>
            <a:ext cx="184731" cy="369332"/>
          </a:xfrm>
          <a:prstGeom prst="rect">
            <a:avLst/>
          </a:prstGeom>
          <a:noFill/>
        </p:spPr>
        <p:txBody>
          <a:bodyPr wrap="none" rtlCol="0">
            <a:spAutoFit/>
          </a:bodyPr>
          <a:lstStyle/>
          <a:p>
            <a:endParaRPr lang="es-AR" dirty="0"/>
          </a:p>
        </p:txBody>
      </p:sp>
    </p:spTree>
    <p:extLst>
      <p:ext uri="{BB962C8B-B14F-4D97-AF65-F5344CB8AC3E}">
        <p14:creationId xmlns:p14="http://schemas.microsoft.com/office/powerpoint/2010/main" val="3032186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CA8A50A-2973-A34C-9E07-53661DE9DC41}"/>
              </a:ext>
            </a:extLst>
          </p:cNvPr>
          <p:cNvSpPr>
            <a:spLocks noGrp="1"/>
          </p:cNvSpPr>
          <p:nvPr>
            <p:ph type="title"/>
          </p:nvPr>
        </p:nvSpPr>
        <p:spPr/>
        <p:txBody>
          <a:bodyPr/>
          <a:lstStyle/>
          <a:p>
            <a:r>
              <a:rPr lang="es-AR" dirty="0"/>
              <a:t>Selección del equipo de trabajo</a:t>
            </a:r>
          </a:p>
        </p:txBody>
      </p:sp>
      <p:sp>
        <p:nvSpPr>
          <p:cNvPr id="6" name="Marcador de texto 5">
            <a:extLst>
              <a:ext uri="{FF2B5EF4-FFF2-40B4-BE49-F238E27FC236}">
                <a16:creationId xmlns:a16="http://schemas.microsoft.com/office/drawing/2014/main" id="{A27034FF-4D9B-EA4B-9D42-A582A9EA10F1}"/>
              </a:ext>
            </a:extLst>
          </p:cNvPr>
          <p:cNvSpPr>
            <a:spLocks noGrp="1"/>
          </p:cNvSpPr>
          <p:nvPr>
            <p:ph type="body" idx="1"/>
          </p:nvPr>
        </p:nvSpPr>
        <p:spPr/>
        <p:txBody>
          <a:bodyPr>
            <a:noAutofit/>
          </a:bodyPr>
          <a:lstStyle/>
          <a:p>
            <a:pPr algn="just"/>
            <a:r>
              <a:rPr lang="es-AR" sz="1600" dirty="0"/>
              <a:t>En el equipo, para poder realizar el análisis de trazabilidad de las acciones que llevó a cabo el atacante y poder identificar de donde se realizó y si es factible su identificación, estuvo conformado por investigadores en el área de ciberseguridad en infraestructura.</a:t>
            </a:r>
          </a:p>
          <a:p>
            <a:pPr algn="just"/>
            <a:r>
              <a:rPr lang="es-AR" sz="1600" dirty="0"/>
              <a:t>Contaba con tres integrantes:</a:t>
            </a:r>
          </a:p>
          <a:p>
            <a:pPr marL="742950" lvl="1" indent="-285750" algn="just">
              <a:buFont typeface="Arial" panose="020B0604020202020204" pitchFamily="34" charset="0"/>
              <a:buChar char="•"/>
            </a:pPr>
            <a:r>
              <a:rPr lang="es-AR" sz="1600" dirty="0">
                <a:solidFill>
                  <a:schemeClr val="tx1"/>
                </a:solidFill>
              </a:rPr>
              <a:t>Ingeniero responsable </a:t>
            </a:r>
          </a:p>
          <a:p>
            <a:pPr marL="742950" lvl="1" indent="-285750" algn="just">
              <a:buFont typeface="Arial" panose="020B0604020202020204" pitchFamily="34" charset="0"/>
              <a:buChar char="•"/>
            </a:pPr>
            <a:r>
              <a:rPr lang="es-AR" sz="1600" dirty="0">
                <a:solidFill>
                  <a:schemeClr val="tx1"/>
                </a:solidFill>
              </a:rPr>
              <a:t>Especialista en infraestructura de red</a:t>
            </a:r>
          </a:p>
          <a:p>
            <a:pPr marL="742950" lvl="1" indent="-285750" algn="just">
              <a:buFont typeface="Arial" panose="020B0604020202020204" pitchFamily="34" charset="0"/>
              <a:buChar char="•"/>
            </a:pPr>
            <a:r>
              <a:rPr lang="es-AR" sz="1600" dirty="0">
                <a:solidFill>
                  <a:schemeClr val="tx1"/>
                </a:solidFill>
              </a:rPr>
              <a:t>Especialista en ataques de tipo ransomware.</a:t>
            </a:r>
          </a:p>
          <a:p>
            <a:pPr algn="just"/>
            <a:endParaRPr lang="es-AR" sz="1600" dirty="0"/>
          </a:p>
        </p:txBody>
      </p:sp>
      <p:sp>
        <p:nvSpPr>
          <p:cNvPr id="4" name="CuadroTexto 3">
            <a:extLst>
              <a:ext uri="{FF2B5EF4-FFF2-40B4-BE49-F238E27FC236}">
                <a16:creationId xmlns:a16="http://schemas.microsoft.com/office/drawing/2014/main" id="{94A5630D-3B45-AE46-A832-3E5B1F09B7CC}"/>
              </a:ext>
            </a:extLst>
          </p:cNvPr>
          <p:cNvSpPr txBox="1"/>
          <p:nvPr/>
        </p:nvSpPr>
        <p:spPr>
          <a:xfrm>
            <a:off x="6881446" y="363415"/>
            <a:ext cx="184731" cy="369332"/>
          </a:xfrm>
          <a:prstGeom prst="rect">
            <a:avLst/>
          </a:prstGeom>
          <a:noFill/>
        </p:spPr>
        <p:txBody>
          <a:bodyPr wrap="none" rtlCol="0">
            <a:spAutoFit/>
          </a:bodyPr>
          <a:lstStyle/>
          <a:p>
            <a:endParaRPr lang="es-AR" dirty="0"/>
          </a:p>
        </p:txBody>
      </p:sp>
    </p:spTree>
    <p:extLst>
      <p:ext uri="{BB962C8B-B14F-4D97-AF65-F5344CB8AC3E}">
        <p14:creationId xmlns:p14="http://schemas.microsoft.com/office/powerpoint/2010/main" val="1208785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CA8A50A-2973-A34C-9E07-53661DE9DC41}"/>
              </a:ext>
            </a:extLst>
          </p:cNvPr>
          <p:cNvSpPr>
            <a:spLocks noGrp="1"/>
          </p:cNvSpPr>
          <p:nvPr>
            <p:ph type="title"/>
          </p:nvPr>
        </p:nvSpPr>
        <p:spPr/>
        <p:txBody>
          <a:bodyPr/>
          <a:lstStyle/>
          <a:p>
            <a:r>
              <a:rPr lang="es-AR" dirty="0"/>
              <a:t>Conocimientos del equipo de trabajo</a:t>
            </a:r>
          </a:p>
        </p:txBody>
      </p:sp>
      <p:sp>
        <p:nvSpPr>
          <p:cNvPr id="6" name="Marcador de texto 5">
            <a:extLst>
              <a:ext uri="{FF2B5EF4-FFF2-40B4-BE49-F238E27FC236}">
                <a16:creationId xmlns:a16="http://schemas.microsoft.com/office/drawing/2014/main" id="{A27034FF-4D9B-EA4B-9D42-A582A9EA10F1}"/>
              </a:ext>
            </a:extLst>
          </p:cNvPr>
          <p:cNvSpPr>
            <a:spLocks noGrp="1"/>
          </p:cNvSpPr>
          <p:nvPr>
            <p:ph type="body" idx="1"/>
          </p:nvPr>
        </p:nvSpPr>
        <p:spPr/>
        <p:txBody>
          <a:bodyPr>
            <a:noAutofit/>
          </a:bodyPr>
          <a:lstStyle/>
          <a:p>
            <a:pPr algn="just"/>
            <a:r>
              <a:rPr lang="es-AR" sz="1600" dirty="0"/>
              <a:t>Este equipo seleccionado se encuentra realizando trabajos de investigacion sobre Seguridad Informatica presentado en proyectos de investigación y desarrollo (PID) :</a:t>
            </a:r>
          </a:p>
          <a:p>
            <a:pPr marL="285750" indent="-285750" algn="just">
              <a:buFont typeface="Arial" panose="020B0604020202020204" pitchFamily="34" charset="0"/>
              <a:buChar char="•"/>
            </a:pPr>
            <a:r>
              <a:rPr lang="es-AR" sz="1600" dirty="0"/>
              <a:t> “Sistema de Detección de Código malicioso - ransomware” (código SIUTNCO00049910)</a:t>
            </a:r>
          </a:p>
          <a:p>
            <a:pPr marL="285750" indent="-285750" algn="just">
              <a:buFont typeface="Arial" panose="020B0604020202020204" pitchFamily="34" charset="0"/>
              <a:buChar char="•"/>
            </a:pPr>
            <a:r>
              <a:rPr lang="es-AR" sz="1600" dirty="0"/>
              <a:t>“Determinación de Indicadores, técnicas y herramientas que evidencian buenas prácticas en la ciberseguridad de la infraestructura tecnológica en un laboratorio de Educación, Investigación y Desarrollo de la UTN - FRC” (código SIUTNCO0005366) </a:t>
            </a:r>
          </a:p>
          <a:p>
            <a:pPr marL="285750" indent="-285750" algn="just">
              <a:buFont typeface="Arial" panose="020B0604020202020204" pitchFamily="34" charset="0"/>
              <a:buChar char="•"/>
            </a:pPr>
            <a:r>
              <a:rPr lang="es-AR" sz="1600" dirty="0"/>
              <a:t>“Sistema de detección de malware basado en patrones de llamadas al sistema en GNU/Linux” (código SIUTNCO0007850).</a:t>
            </a:r>
          </a:p>
        </p:txBody>
      </p:sp>
      <p:sp>
        <p:nvSpPr>
          <p:cNvPr id="4" name="CuadroTexto 3">
            <a:extLst>
              <a:ext uri="{FF2B5EF4-FFF2-40B4-BE49-F238E27FC236}">
                <a16:creationId xmlns:a16="http://schemas.microsoft.com/office/drawing/2014/main" id="{94A5630D-3B45-AE46-A832-3E5B1F09B7CC}"/>
              </a:ext>
            </a:extLst>
          </p:cNvPr>
          <p:cNvSpPr txBox="1"/>
          <p:nvPr/>
        </p:nvSpPr>
        <p:spPr>
          <a:xfrm>
            <a:off x="6881446" y="363415"/>
            <a:ext cx="184731" cy="369332"/>
          </a:xfrm>
          <a:prstGeom prst="rect">
            <a:avLst/>
          </a:prstGeom>
          <a:noFill/>
        </p:spPr>
        <p:txBody>
          <a:bodyPr wrap="none" rtlCol="0">
            <a:spAutoFit/>
          </a:bodyPr>
          <a:lstStyle/>
          <a:p>
            <a:endParaRPr lang="es-AR" dirty="0"/>
          </a:p>
        </p:txBody>
      </p:sp>
    </p:spTree>
    <p:extLst>
      <p:ext uri="{BB962C8B-B14F-4D97-AF65-F5344CB8AC3E}">
        <p14:creationId xmlns:p14="http://schemas.microsoft.com/office/powerpoint/2010/main" val="195674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CA8A50A-2973-A34C-9E07-53661DE9DC41}"/>
              </a:ext>
            </a:extLst>
          </p:cNvPr>
          <p:cNvSpPr>
            <a:spLocks noGrp="1"/>
          </p:cNvSpPr>
          <p:nvPr>
            <p:ph type="title"/>
          </p:nvPr>
        </p:nvSpPr>
        <p:spPr/>
        <p:txBody>
          <a:bodyPr/>
          <a:lstStyle/>
          <a:p>
            <a:r>
              <a:rPr lang="es-AR" dirty="0"/>
              <a:t>Pasos realizados por el equipo</a:t>
            </a:r>
            <a:endParaRPr lang="es-AR" i="1" dirty="0"/>
          </a:p>
        </p:txBody>
      </p:sp>
      <p:sp>
        <p:nvSpPr>
          <p:cNvPr id="6" name="Marcador de texto 5">
            <a:extLst>
              <a:ext uri="{FF2B5EF4-FFF2-40B4-BE49-F238E27FC236}">
                <a16:creationId xmlns:a16="http://schemas.microsoft.com/office/drawing/2014/main" id="{A27034FF-4D9B-EA4B-9D42-A582A9EA10F1}"/>
              </a:ext>
            </a:extLst>
          </p:cNvPr>
          <p:cNvSpPr>
            <a:spLocks noGrp="1"/>
          </p:cNvSpPr>
          <p:nvPr>
            <p:ph type="body" idx="1"/>
          </p:nvPr>
        </p:nvSpPr>
        <p:spPr/>
        <p:txBody>
          <a:bodyPr>
            <a:noAutofit/>
          </a:bodyPr>
          <a:lstStyle/>
          <a:p>
            <a:pPr marL="285750" indent="-285750" algn="just">
              <a:buFontTx/>
              <a:buChar char="-"/>
            </a:pPr>
            <a:r>
              <a:rPr lang="es-AR" sz="1600" dirty="0"/>
              <a:t>Se le presento a la Empresa un informe con la propuesta de trabajo.</a:t>
            </a:r>
          </a:p>
          <a:p>
            <a:pPr marL="285750" indent="-285750" algn="just">
              <a:buFontTx/>
              <a:buChar char="-"/>
            </a:pPr>
            <a:r>
              <a:rPr lang="es-AR" sz="1600" dirty="0"/>
              <a:t>Se constató que dos de los servidores fueron afectados con un malware del tipo ransomware, cifrando archivos. Nos informaron de un tercer servidor que se encuentra en otro sitio que también fue afectado y que se encuentra apagado.</a:t>
            </a:r>
          </a:p>
          <a:p>
            <a:pPr marL="285750" indent="-285750" algn="just">
              <a:buFontTx/>
              <a:buChar char="-"/>
            </a:pPr>
            <a:r>
              <a:rPr lang="es-AR" sz="1600" dirty="0"/>
              <a:t>Se procedió a iniciar el servidor con el CD/Pendrive de Linux Live, conectando un disco USB externo y copiar el contenido del disco del servidor afectado al disco externo, en formato RAW. Se realiza el mismo proceso en los tres servidores.</a:t>
            </a:r>
          </a:p>
          <a:p>
            <a:pPr marL="285750" indent="-285750" algn="just">
              <a:buFontTx/>
              <a:buChar char="-"/>
            </a:pPr>
            <a:r>
              <a:rPr lang="es-AR" sz="1600" dirty="0"/>
              <a:t>Debido al reinicio de los servidores, no fue posible realizar una análisis del contenido en memoria, ni de los procesos en ejecución. Mediante entrevistas a los operadores se toma informacion necesaria para conocer como fué  que sucedieron los hechos.</a:t>
            </a:r>
          </a:p>
          <a:p>
            <a:pPr marL="285750" indent="-285750">
              <a:buFontTx/>
              <a:buChar char="-"/>
            </a:pPr>
            <a:endParaRPr lang="es-AR" sz="1600" dirty="0"/>
          </a:p>
          <a:p>
            <a:pPr marL="285750" indent="-285750">
              <a:buFontTx/>
              <a:buChar char="-"/>
            </a:pPr>
            <a:endParaRPr lang="es-AR" sz="1600" dirty="0"/>
          </a:p>
        </p:txBody>
      </p:sp>
      <p:sp>
        <p:nvSpPr>
          <p:cNvPr id="4" name="CuadroTexto 3">
            <a:extLst>
              <a:ext uri="{FF2B5EF4-FFF2-40B4-BE49-F238E27FC236}">
                <a16:creationId xmlns:a16="http://schemas.microsoft.com/office/drawing/2014/main" id="{94A5630D-3B45-AE46-A832-3E5B1F09B7CC}"/>
              </a:ext>
            </a:extLst>
          </p:cNvPr>
          <p:cNvSpPr txBox="1"/>
          <p:nvPr/>
        </p:nvSpPr>
        <p:spPr>
          <a:xfrm>
            <a:off x="6881446" y="363415"/>
            <a:ext cx="184731" cy="369332"/>
          </a:xfrm>
          <a:prstGeom prst="rect">
            <a:avLst/>
          </a:prstGeom>
          <a:noFill/>
        </p:spPr>
        <p:txBody>
          <a:bodyPr wrap="none" rtlCol="0">
            <a:spAutoFit/>
          </a:bodyPr>
          <a:lstStyle/>
          <a:p>
            <a:endParaRPr lang="es-AR" dirty="0"/>
          </a:p>
        </p:txBody>
      </p:sp>
    </p:spTree>
    <p:extLst>
      <p:ext uri="{BB962C8B-B14F-4D97-AF65-F5344CB8AC3E}">
        <p14:creationId xmlns:p14="http://schemas.microsoft.com/office/powerpoint/2010/main" val="685431503"/>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CF023313C04E074998A84B1292F13431" ma:contentTypeVersion="11" ma:contentTypeDescription="Crear nuevo documento." ma:contentTypeScope="" ma:versionID="6d509aed35ace3dc15d38816793e5ee0">
  <xsd:schema xmlns:xsd="http://www.w3.org/2001/XMLSchema" xmlns:xs="http://www.w3.org/2001/XMLSchema" xmlns:p="http://schemas.microsoft.com/office/2006/metadata/properties" xmlns:ns3="230aa506-059a-46e0-a877-19d15cf259f0" xmlns:ns4="d102bbbb-d26e-4c67-a8a3-f14d804c8cc8" targetNamespace="http://schemas.microsoft.com/office/2006/metadata/properties" ma:root="true" ma:fieldsID="50d73dd1dd37ecc3077c11468d5947e6" ns3:_="" ns4:_="">
    <xsd:import namespace="230aa506-059a-46e0-a877-19d15cf259f0"/>
    <xsd:import namespace="d102bbbb-d26e-4c67-a8a3-f14d804c8cc8"/>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Location"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0aa506-059a-46e0-a877-19d15cf259f0" elementFormDefault="qualified">
    <xsd:import namespace="http://schemas.microsoft.com/office/2006/documentManagement/types"/>
    <xsd:import namespace="http://schemas.microsoft.com/office/infopath/2007/PartnerControls"/>
    <xsd:element name="SharedWithUsers" ma:index="8" nillable="true" ma:displayName="Compartido con"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description="" ma:internalName="SharedWithDetails" ma:readOnly="true">
      <xsd:simpleType>
        <xsd:restriction base="dms:Note">
          <xsd:maxLength value="255"/>
        </xsd:restriction>
      </xsd:simpleType>
    </xsd:element>
    <xsd:element name="SharingHintHash" ma:index="10" nillable="true" ma:displayName="Hash de la sugerencia para compartir" ma:description=""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102bbbb-d26e-4c67-a8a3-f14d804c8cc8"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91CACB9-4335-4535-925A-33587DC1B3DD}">
  <ds:schemaRefs>
    <ds:schemaRef ds:uri="http://schemas.microsoft.com/sharepoint/v3/contenttype/forms"/>
  </ds:schemaRefs>
</ds:datastoreItem>
</file>

<file path=customXml/itemProps2.xml><?xml version="1.0" encoding="utf-8"?>
<ds:datastoreItem xmlns:ds="http://schemas.openxmlformats.org/officeDocument/2006/customXml" ds:itemID="{F658AA4A-BD7B-479F-811B-76892AA6E9EA}">
  <ds:schemaRefs>
    <ds:schemaRef ds:uri="http://schemas.microsoft.com/office/2006/documentManagement/types"/>
    <ds:schemaRef ds:uri="d102bbbb-d26e-4c67-a8a3-f14d804c8cc8"/>
    <ds:schemaRef ds:uri="230aa506-059a-46e0-a877-19d15cf259f0"/>
    <ds:schemaRef ds:uri="http://purl.org/dc/terms/"/>
    <ds:schemaRef ds:uri="http://purl.org/dc/elements/1.1/"/>
    <ds:schemaRef ds:uri="http://schemas.microsoft.com/office/2006/metadata/properties"/>
    <ds:schemaRef ds:uri="http://www.w3.org/XML/1998/namespace"/>
    <ds:schemaRef ds:uri="http://schemas.openxmlformats.org/package/2006/metadata/core-properties"/>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079A9B50-DDD9-4FB5-94FD-4FC5364838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0aa506-059a-46e0-a877-19d15cf259f0"/>
    <ds:schemaRef ds:uri="d102bbbb-d26e-4c67-a8a3-f14d804c8cc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1398</TotalTime>
  <Words>1369</Words>
  <Application>Microsoft Office PowerPoint</Application>
  <PresentationFormat>Presentación en pantalla (4:3)</PresentationFormat>
  <Paragraphs>82</Paragraphs>
  <Slides>17</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17</vt:i4>
      </vt:variant>
    </vt:vector>
  </HeadingPairs>
  <TitlesOfParts>
    <vt:vector size="21" baseType="lpstr">
      <vt:lpstr>Arial</vt:lpstr>
      <vt:lpstr>Calibri</vt:lpstr>
      <vt:lpstr>Calibri Light</vt:lpstr>
      <vt:lpstr>Tema de Office</vt:lpstr>
      <vt:lpstr>Presentación de PowerPoint</vt:lpstr>
      <vt:lpstr>Análisis de un ataque ransomware a servidores desde el punto de vista pericial</vt:lpstr>
      <vt:lpstr>Integrantes</vt:lpstr>
      <vt:lpstr>Presentación del trabajo</vt:lpstr>
      <vt:lpstr>Caso de Estudio: Ataque de un ransomware a una Empresa.</vt:lpstr>
      <vt:lpstr>Metodología aplicada</vt:lpstr>
      <vt:lpstr>Selección del equipo de trabajo</vt:lpstr>
      <vt:lpstr>Conocimientos del equipo de trabajo</vt:lpstr>
      <vt:lpstr>Pasos realizados por el equipo</vt:lpstr>
      <vt:lpstr>Pasos realizados por el equipo</vt:lpstr>
      <vt:lpstr>Proceso Unificado de Recuperación de Información (PURI)</vt:lpstr>
      <vt:lpstr>Proceso Unificado de Recuperación de Información (PURI)</vt:lpstr>
      <vt:lpstr>Analogía con un procedimiento de Pericia Informática</vt:lpstr>
      <vt:lpstr>Analogía con un procedimiento de Pericia Informática</vt:lpstr>
      <vt:lpstr>Analogía con un procedimiento de Pericia Informática</vt:lpstr>
      <vt:lpstr>Conclusión</vt:lpstr>
      <vt:lpstr>Gracias por su atención...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Nora Gigante</dc:creator>
  <cp:lastModifiedBy>Usuario</cp:lastModifiedBy>
  <cp:revision>58</cp:revision>
  <dcterms:created xsi:type="dcterms:W3CDTF">2019-11-12T23:49:28Z</dcterms:created>
  <dcterms:modified xsi:type="dcterms:W3CDTF">2025-10-28T14:28:56Z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0x010100CF023313C04E074998A84B1292F13431</vt:lpwstr>
  </property>
</Properties>
</file>