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62" r:id="rId3"/>
    <p:sldId id="263" r:id="rId4"/>
    <p:sldId id="268" r:id="rId5"/>
    <p:sldId id="279" r:id="rId6"/>
    <p:sldId id="280" r:id="rId7"/>
    <p:sldId id="264" r:id="rId8"/>
    <p:sldId id="271" r:id="rId9"/>
    <p:sldId id="272" r:id="rId10"/>
    <p:sldId id="273" r:id="rId11"/>
    <p:sldId id="269" r:id="rId12"/>
    <p:sldId id="277" r:id="rId13"/>
    <p:sldId id="278" r:id="rId14"/>
    <p:sldId id="265" r:id="rId15"/>
    <p:sldId id="274" r:id="rId16"/>
    <p:sldId id="270" r:id="rId17"/>
    <p:sldId id="281" r:id="rId18"/>
    <p:sldId id="275" r:id="rId19"/>
    <p:sldId id="267" r:id="rId20"/>
    <p:sldId id="266" r:id="rId21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46" autoAdjust="0"/>
    <p:restoredTop sz="94660"/>
  </p:normalViewPr>
  <p:slideViewPr>
    <p:cSldViewPr snapToGrid="0">
      <p:cViewPr varScale="1">
        <p:scale>
          <a:sx n="73" d="100"/>
          <a:sy n="73" d="100"/>
        </p:scale>
        <p:origin x="5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36563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30810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29958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6846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52644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90425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13537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0697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66522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781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251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FB794-2B7E-495D-96D2-D7B167842AF7}" type="datetimeFigureOut">
              <a:rPr lang="es-AR" smtClean="0"/>
              <a:t>28/10/2025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25A4D-2F45-4B2E-9373-6142F092F5B0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55453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3;p13"/>
          <p:cNvSpPr txBox="1"/>
          <p:nvPr/>
        </p:nvSpPr>
        <p:spPr>
          <a:xfrm>
            <a:off x="841248" y="1443659"/>
            <a:ext cx="10472928" cy="1800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>
              <a:buClr>
                <a:srgbClr val="000000"/>
              </a:buClr>
              <a:buSzPts val="3400"/>
            </a:pPr>
            <a:r>
              <a:rPr lang="es" sz="35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ID 82 </a:t>
            </a:r>
            <a:r>
              <a:rPr lang="es" sz="35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s-AR" sz="35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Monitoreando posible software malicioso en sistemas GNU/Linux en base a distintas estrategias utilizando llamadas al sistema </a:t>
            </a:r>
            <a:r>
              <a:rPr lang="es" sz="35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500" b="1" i="0" u="none" strike="noStrike" cap="none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64;p13"/>
          <p:cNvSpPr txBox="1"/>
          <p:nvPr/>
        </p:nvSpPr>
        <p:spPr>
          <a:xfrm>
            <a:off x="1763961" y="3429000"/>
            <a:ext cx="8395854" cy="2523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Sergio R. Quinteros, </a:t>
            </a:r>
            <a:r>
              <a:rPr lang="es-AR" sz="20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Fabián</a:t>
            </a: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A. </a:t>
            </a:r>
            <a:r>
              <a:rPr lang="es-AR" sz="20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Gibellini</a:t>
            </a: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, Leonardo </a:t>
            </a:r>
            <a:r>
              <a:rPr lang="es-AR" sz="20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Ciceri</a:t>
            </a: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-AR" sz="20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Germán</a:t>
            </a: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AR" sz="20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Parisi</a:t>
            </a: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, Milagros N. Zea </a:t>
            </a:r>
            <a:r>
              <a:rPr lang="es-AR" sz="20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Cárdenas</a:t>
            </a: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, Federico Bertola, Ileana M. Barrionuevo, </a:t>
            </a:r>
            <a:r>
              <a:rPr lang="es-AR" sz="20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Analía</a:t>
            </a: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L. </a:t>
            </a:r>
            <a:r>
              <a:rPr lang="es-AR" sz="20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Ruhl</a:t>
            </a: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, Juliana </a:t>
            </a:r>
            <a:r>
              <a:rPr lang="es-AR" sz="20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Notreni</a:t>
            </a: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Marcelo </a:t>
            </a:r>
            <a:r>
              <a:rPr lang="es-AR" sz="20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Auquer</a:t>
            </a: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AR" sz="16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Laboratorio de Sistemas - Dpto. de </a:t>
            </a:r>
            <a:r>
              <a:rPr lang="es-AR" sz="16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Ingeniería</a:t>
            </a:r>
            <a:r>
              <a:rPr lang="es-AR" sz="16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en Sistemas de </a:t>
            </a:r>
            <a:r>
              <a:rPr lang="es-AR" sz="16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Información</a:t>
            </a:r>
            <a:endParaRPr lang="es-AR" sz="1600" b="0" i="0" u="none" strike="noStrike" cap="none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AR" sz="16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UTN-Facultad Regional </a:t>
            </a:r>
            <a:r>
              <a:rPr lang="es-AR" sz="16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Córdoba</a:t>
            </a:r>
            <a: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AR" sz="2000" b="0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</a:br>
            <a:endParaRPr lang="es-AR" sz="2000" b="0" i="0" u="none" strike="noStrike" cap="none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lang="es-AR" sz="2000" b="0" i="0" u="none" strike="noStrike" cap="none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33FCB69-A769-417A-903A-1F5150AA0655}"/>
              </a:ext>
            </a:extLst>
          </p:cNvPr>
          <p:cNvSpPr txBox="1"/>
          <p:nvPr/>
        </p:nvSpPr>
        <p:spPr>
          <a:xfrm>
            <a:off x="4655438" y="5429548"/>
            <a:ext cx="32171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SzPts val="3000"/>
            </a:pPr>
            <a:r>
              <a:rPr lang="es-ES" sz="1600" b="0" i="0" u="none" strike="noStrike" cap="none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germannparisi@gmail.com</a:t>
            </a:r>
            <a:endParaRPr lang="es-ES" sz="1600" b="0" i="0" u="none" strike="noStrike" cap="none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63;p13"/>
          <p:cNvSpPr txBox="1"/>
          <p:nvPr/>
        </p:nvSpPr>
        <p:spPr>
          <a:xfrm>
            <a:off x="396096" y="6072526"/>
            <a:ext cx="8518684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lang="es" sz="1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Concepción del Uruguay, E</a:t>
            </a:r>
            <a:r>
              <a:rPr lang="es-ES" sz="1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s" sz="1600" b="1" i="0" u="none" strike="noStrike" cap="none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tre Ríos, Argentina – 3 y 4 de noviembre 2022 </a:t>
            </a:r>
            <a:endParaRPr sz="1600" b="1" i="0" u="none" strike="noStrike" cap="none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5067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157149-404D-226A-524F-64007B061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Objetivo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DCBBA7-4E35-9F36-DCC0-C4265BD33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s-MX" sz="2400" b="1" i="0" u="none" strike="noStrike" dirty="0">
                <a:solidFill>
                  <a:srgbClr val="000000"/>
                </a:solidFill>
                <a:effectLst/>
                <a:latin typeface="+mj-lt"/>
              </a:rPr>
              <a:t>¡La idea es detectar un </a:t>
            </a:r>
            <a:r>
              <a:rPr lang="es-MX" sz="2400" b="1" dirty="0" err="1">
                <a:solidFill>
                  <a:srgbClr val="000000"/>
                </a:solidFill>
                <a:latin typeface="+mj-lt"/>
              </a:rPr>
              <a:t>R</a:t>
            </a:r>
            <a:r>
              <a:rPr lang="es-MX" sz="2400" b="1" i="0" u="none" strike="noStrike" dirty="0" err="1">
                <a:solidFill>
                  <a:srgbClr val="000000"/>
                </a:solidFill>
                <a:effectLst/>
                <a:latin typeface="+mj-lt"/>
              </a:rPr>
              <a:t>ansomware</a:t>
            </a:r>
            <a:r>
              <a:rPr lang="es-MX" sz="2400" b="1" i="0" u="none" strike="noStrike" dirty="0">
                <a:solidFill>
                  <a:srgbClr val="000000"/>
                </a:solidFill>
                <a:effectLst/>
                <a:latin typeface="+mj-lt"/>
              </a:rPr>
              <a:t> a tiempo!</a:t>
            </a:r>
          </a:p>
          <a:p>
            <a:pPr marL="0" indent="0" algn="ctr" rtl="0">
              <a:spcBef>
                <a:spcPts val="0"/>
              </a:spcBef>
              <a:spcAft>
                <a:spcPts val="1200"/>
              </a:spcAft>
              <a:buNone/>
            </a:pPr>
            <a:endParaRPr lang="es-MX" sz="2400" b="1" dirty="0">
              <a:solidFill>
                <a:srgbClr val="000000"/>
              </a:solidFill>
              <a:latin typeface="+mj-lt"/>
            </a:endParaRPr>
          </a:p>
          <a:p>
            <a:pPr marL="0" indent="0" algn="ctr" rtl="0">
              <a:spcBef>
                <a:spcPts val="0"/>
              </a:spcBef>
              <a:spcAft>
                <a:spcPts val="1200"/>
              </a:spcAft>
              <a:buNone/>
            </a:pPr>
            <a:endParaRPr lang="es-MX" sz="2400" b="1" dirty="0">
              <a:solidFill>
                <a:srgbClr val="000000"/>
              </a:solidFill>
              <a:effectLst/>
              <a:latin typeface="+mj-lt"/>
            </a:endParaRPr>
          </a:p>
          <a:p>
            <a:pPr mar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s-MX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Evitar que nos cifre </a:t>
            </a:r>
            <a:r>
              <a:rPr lang="es-MX" sz="2400" b="1" i="0" u="none" strike="noStrike" dirty="0">
                <a:solidFill>
                  <a:srgbClr val="000000"/>
                </a:solidFill>
                <a:effectLst/>
                <a:latin typeface="+mj-lt"/>
              </a:rPr>
              <a:t>todo</a:t>
            </a:r>
            <a:r>
              <a:rPr lang="es-MX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 el sistema o varios GB.</a:t>
            </a:r>
            <a:endParaRPr lang="es-MX" sz="2400" b="0" dirty="0">
              <a:effectLst/>
              <a:latin typeface="+mj-lt"/>
            </a:endParaRPr>
          </a:p>
          <a:p>
            <a:pPr mar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s-MX" sz="2400" b="0" i="0" u="none" strike="noStrike" dirty="0">
                <a:solidFill>
                  <a:srgbClr val="000000"/>
                </a:solidFill>
                <a:effectLst/>
                <a:latin typeface="+mj-lt"/>
              </a:rPr>
              <a:t>Es preferible que nos cifre unos 30 MB.</a:t>
            </a:r>
            <a:endParaRPr lang="es-MX" sz="2400" b="0" dirty="0">
              <a:effectLst/>
              <a:latin typeface="+mj-lt"/>
            </a:endParaRPr>
          </a:p>
          <a:p>
            <a:pPr marL="0" indent="0">
              <a:buNone/>
            </a:pPr>
            <a:endParaRPr lang="es-MX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71907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D6961B-368C-0C92-0E20-3BC3DED5D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Reglas – Actuar</a:t>
            </a:r>
            <a:r>
              <a:rPr lang="es-ES" dirty="0"/>
              <a:t> </a:t>
            </a:r>
            <a:r>
              <a:rPr lang="es-ES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ante determinados casos</a:t>
            </a: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0B86CA6C-B647-CE1A-E70F-A91017A96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en-US" sz="3500" b="1" dirty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[SIGNAL]</a:t>
            </a:r>
          </a:p>
          <a:p>
            <a:pPr marL="0" lvl="0" indent="0">
              <a:buNone/>
            </a:pPr>
            <a:r>
              <a:rPr lang="en-US" sz="35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syscall</a:t>
            </a: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=threshold/&lt;seconds&gt;</a:t>
            </a:r>
          </a:p>
          <a:p>
            <a:pPr marL="0" lvl="0" indent="0">
              <a:buNone/>
            </a:pPr>
            <a:endParaRPr lang="en-US" sz="3500" b="1" dirty="0">
              <a:latin typeface="Courier New" panose="02070309020205020404" pitchFamily="49" charset="0"/>
              <a:ea typeface="+mj-ea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sz="3500" b="1" dirty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[SUBSCRIBERS-SYSUSR1]</a:t>
            </a:r>
          </a:p>
          <a:p>
            <a:pPr marL="0" lvl="0" indent="0">
              <a:buNone/>
            </a:pP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read=10000</a:t>
            </a:r>
          </a:p>
          <a:p>
            <a:pPr marL="0" lvl="0" indent="0">
              <a:buNone/>
            </a:pP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write=10000</a:t>
            </a:r>
          </a:p>
          <a:p>
            <a:pPr marL="0" lvl="0" indent="0">
              <a:buNone/>
            </a:pP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password=&lt;password&gt;</a:t>
            </a:r>
          </a:p>
          <a:p>
            <a:pPr marL="0" lvl="0" indent="0">
              <a:buNone/>
            </a:pPr>
            <a:endParaRPr lang="en-US" sz="3500" b="1" dirty="0">
              <a:latin typeface="Courier New" panose="02070309020205020404" pitchFamily="49" charset="0"/>
              <a:ea typeface="+mj-ea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sz="3500" b="1" dirty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[SPECIAL_SETTINGS]</a:t>
            </a:r>
          </a:p>
          <a:p>
            <a:pPr marL="0" lvl="0" indent="0">
              <a:buNone/>
            </a:pPr>
            <a:r>
              <a:rPr lang="en-US" sz="35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ram_backup</a:t>
            </a: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=100M</a:t>
            </a:r>
          </a:p>
          <a:p>
            <a:pPr marL="0" lvl="0" indent="0">
              <a:buNone/>
            </a:pPr>
            <a:r>
              <a:rPr lang="en-US" sz="35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hard_disk_backup</a:t>
            </a: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=100M</a:t>
            </a:r>
          </a:p>
          <a:p>
            <a:pPr marL="0" lvl="0" indent="0">
              <a:buNone/>
            </a:pP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entropy=3</a:t>
            </a:r>
            <a:endParaRPr lang="es-AR" sz="3500" b="1" dirty="0">
              <a:solidFill>
                <a:schemeClr val="tx1">
                  <a:lumMod val="50000"/>
                  <a:lumOff val="50000"/>
                </a:schemeClr>
              </a:solidFill>
              <a:latin typeface="Courier New" panose="02070309020205020404" pitchFamily="49" charset="0"/>
              <a:ea typeface="+mj-ea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144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D6961B-368C-0C92-0E20-3BC3DED5D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Reglas – Actuar</a:t>
            </a:r>
            <a:r>
              <a:rPr lang="es-ES" dirty="0"/>
              <a:t> </a:t>
            </a:r>
            <a:r>
              <a:rPr lang="es-ES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ante determinados casos</a:t>
            </a: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0B86CA6C-B647-CE1A-E70F-A91017A96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3362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500" b="1" dirty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[SIGKILL]</a:t>
            </a:r>
          </a:p>
          <a:p>
            <a:pPr marL="0" lvl="0" indent="0">
              <a:buNone/>
            </a:pP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read=10000</a:t>
            </a:r>
          </a:p>
          <a:p>
            <a:pPr marL="0" lvl="0" indent="0">
              <a:buNone/>
            </a:pP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write=10000</a:t>
            </a:r>
          </a:p>
        </p:txBody>
      </p:sp>
    </p:spTree>
    <p:extLst>
      <p:ext uri="{BB962C8B-B14F-4D97-AF65-F5344CB8AC3E}">
        <p14:creationId xmlns:p14="http://schemas.microsoft.com/office/powerpoint/2010/main" val="1244754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D6961B-368C-0C92-0E20-3BC3DED5D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Reglas – Actuar</a:t>
            </a:r>
            <a:r>
              <a:rPr lang="es-ES" dirty="0"/>
              <a:t> </a:t>
            </a:r>
            <a:r>
              <a:rPr lang="es-ES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ante determinados casos</a:t>
            </a: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0B86CA6C-B647-CE1A-E70F-A91017A96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02749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en-US" sz="3500" b="1" dirty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[SIGKILL]</a:t>
            </a:r>
          </a:p>
          <a:p>
            <a:pPr marL="0" lvl="0" indent="0">
              <a:buNone/>
            </a:pP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read=10000/10</a:t>
            </a:r>
          </a:p>
          <a:p>
            <a:pPr marL="0" lvl="0" indent="0">
              <a:buNone/>
            </a:pP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write=10000/10</a:t>
            </a:r>
          </a:p>
          <a:p>
            <a:pPr marL="0" lvl="0" indent="0">
              <a:buNone/>
            </a:pPr>
            <a:endParaRPr lang="en-US" sz="3500" b="1" dirty="0">
              <a:solidFill>
                <a:schemeClr val="tx1">
                  <a:lumMod val="50000"/>
                  <a:lumOff val="50000"/>
                </a:schemeClr>
              </a:solidFill>
              <a:latin typeface="Courier New" panose="02070309020205020404" pitchFamily="49" charset="0"/>
              <a:ea typeface="+mj-ea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sz="3500" b="1" dirty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[SIGSTOP]</a:t>
            </a:r>
          </a:p>
          <a:p>
            <a:pPr marL="0" lvl="0" indent="0">
              <a:buNone/>
            </a:pP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read=10000/10</a:t>
            </a:r>
          </a:p>
          <a:p>
            <a:pPr marL="0" lvl="0" indent="0">
              <a:buNone/>
            </a:pPr>
            <a:r>
              <a:rPr lang="en-US" sz="3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write=10000/10</a:t>
            </a:r>
          </a:p>
        </p:txBody>
      </p:sp>
    </p:spTree>
    <p:extLst>
      <p:ext uri="{BB962C8B-B14F-4D97-AF65-F5344CB8AC3E}">
        <p14:creationId xmlns:p14="http://schemas.microsoft.com/office/powerpoint/2010/main" val="3002864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84193CF-710F-B243-AE13-89A0022E9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6955"/>
            <a:ext cx="10515600" cy="1085723"/>
          </a:xfrm>
        </p:spPr>
        <p:txBody>
          <a:bodyPr>
            <a:normAutofit/>
          </a:bodyPr>
          <a:lstStyle/>
          <a:p>
            <a:r>
              <a:rPr lang="es-AR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Procesos</a:t>
            </a:r>
            <a:r>
              <a:rPr lang="es-AR" sz="3500" dirty="0"/>
              <a:t> </a:t>
            </a:r>
            <a:r>
              <a:rPr lang="es-AR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suscriptores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EBEFB04-C5FC-FF1A-3608-8FD13FFCA9BB}"/>
              </a:ext>
            </a:extLst>
          </p:cNvPr>
          <p:cNvSpPr/>
          <p:nvPr/>
        </p:nvSpPr>
        <p:spPr>
          <a:xfrm>
            <a:off x="4831222" y="4819828"/>
            <a:ext cx="2529555" cy="752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Módulo kernel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EAFA7FE5-F75E-2047-039E-FAADDC86C991}"/>
              </a:ext>
            </a:extLst>
          </p:cNvPr>
          <p:cNvSpPr/>
          <p:nvPr/>
        </p:nvSpPr>
        <p:spPr>
          <a:xfrm>
            <a:off x="1145136" y="2375731"/>
            <a:ext cx="2144995" cy="7862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Proceso 1</a:t>
            </a:r>
          </a:p>
        </p:txBody>
      </p:sp>
      <p:cxnSp>
        <p:nvCxnSpPr>
          <p:cNvPr id="7" name="Conector: curvado 6">
            <a:extLst>
              <a:ext uri="{FF2B5EF4-FFF2-40B4-BE49-F238E27FC236}">
                <a16:creationId xmlns:a16="http://schemas.microsoft.com/office/drawing/2014/main" id="{CF918CA4-3951-7270-DC43-954092782DD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07478" y="2855009"/>
            <a:ext cx="2033899" cy="261358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21DA9ED8-35C3-5B23-759A-015CAEBEFB46}"/>
              </a:ext>
            </a:extLst>
          </p:cNvPr>
          <p:cNvSpPr txBox="1"/>
          <p:nvPr/>
        </p:nvSpPr>
        <p:spPr>
          <a:xfrm>
            <a:off x="2914116" y="4161802"/>
            <a:ext cx="2151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s-ES" dirty="0"/>
              <a:t>Suscribirse(clave)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C74C2151-372C-059D-6985-734A93DAC4DD}"/>
              </a:ext>
            </a:extLst>
          </p:cNvPr>
          <p:cNvSpPr/>
          <p:nvPr/>
        </p:nvSpPr>
        <p:spPr>
          <a:xfrm>
            <a:off x="8065805" y="2375730"/>
            <a:ext cx="2144995" cy="7862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Proceso N (malicioso)</a:t>
            </a:r>
          </a:p>
        </p:txBody>
      </p:sp>
      <p:cxnSp>
        <p:nvCxnSpPr>
          <p:cNvPr id="11" name="Conector: curvado 10">
            <a:extLst>
              <a:ext uri="{FF2B5EF4-FFF2-40B4-BE49-F238E27FC236}">
                <a16:creationId xmlns:a16="http://schemas.microsoft.com/office/drawing/2014/main" id="{E3B8DCDB-FE1E-CA76-33E7-B7E3272239CC}"/>
              </a:ext>
            </a:extLst>
          </p:cNvPr>
          <p:cNvCxnSpPr>
            <a:cxnSpLocks/>
            <a:stCxn id="2" idx="3"/>
            <a:endCxn id="10" idx="2"/>
          </p:cNvCxnSpPr>
          <p:nvPr/>
        </p:nvCxnSpPr>
        <p:spPr>
          <a:xfrm flipV="1">
            <a:off x="7360777" y="3161943"/>
            <a:ext cx="1777526" cy="203390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4EAD28B-2D07-D1B3-8A95-4DEDEC804764}"/>
              </a:ext>
            </a:extLst>
          </p:cNvPr>
          <p:cNvSpPr txBox="1"/>
          <p:nvPr/>
        </p:nvSpPr>
        <p:spPr>
          <a:xfrm>
            <a:off x="8249540" y="4732946"/>
            <a:ext cx="26022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2. Se activa regla.</a:t>
            </a:r>
            <a:br>
              <a:rPr lang="es-ES" dirty="0"/>
            </a:br>
            <a:r>
              <a:rPr lang="es-ES" dirty="0"/>
              <a:t>3. Se envía señal SIGSTOP.</a:t>
            </a:r>
          </a:p>
        </p:txBody>
      </p:sp>
      <p:cxnSp>
        <p:nvCxnSpPr>
          <p:cNvPr id="16" name="Conector: curvado 15">
            <a:extLst>
              <a:ext uri="{FF2B5EF4-FFF2-40B4-BE49-F238E27FC236}">
                <a16:creationId xmlns:a16="http://schemas.microsoft.com/office/drawing/2014/main" id="{6A0D4C25-A2ED-7F8F-902A-C327C87FEDB7}"/>
              </a:ext>
            </a:extLst>
          </p:cNvPr>
          <p:cNvCxnSpPr>
            <a:stCxn id="2" idx="0"/>
            <a:endCxn id="5" idx="3"/>
          </p:cNvCxnSpPr>
          <p:nvPr/>
        </p:nvCxnSpPr>
        <p:spPr>
          <a:xfrm rot="16200000" flipV="1">
            <a:off x="3667571" y="2391398"/>
            <a:ext cx="2050990" cy="2805869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16EDF45-7A45-188C-A028-3181154193A9}"/>
              </a:ext>
            </a:extLst>
          </p:cNvPr>
          <p:cNvSpPr txBox="1"/>
          <p:nvPr/>
        </p:nvSpPr>
        <p:spPr>
          <a:xfrm>
            <a:off x="5075188" y="3059668"/>
            <a:ext cx="2872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4. Se envía señal - </a:t>
            </a:r>
            <a:r>
              <a:rPr lang="en-US" sz="1800" b="1" dirty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SYSUSR1</a:t>
            </a:r>
            <a:endParaRPr lang="es-ES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F758F60-B282-14E4-7119-B38983FEE1EB}"/>
              </a:ext>
            </a:extLst>
          </p:cNvPr>
          <p:cNvSpPr txBox="1"/>
          <p:nvPr/>
        </p:nvSpPr>
        <p:spPr>
          <a:xfrm>
            <a:off x="9131180" y="351087"/>
            <a:ext cx="244009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0" indent="0">
              <a:buNone/>
            </a:pPr>
            <a:r>
              <a:rPr lang="en-US" sz="1400" b="1" dirty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[SIGSTOP]</a:t>
            </a:r>
          </a:p>
          <a:p>
            <a:pPr marL="0" lvl="0" indent="0"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read=10000</a:t>
            </a:r>
          </a:p>
          <a:p>
            <a:pPr marL="0" lvl="0" indent="0"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write=10000</a:t>
            </a:r>
          </a:p>
          <a:p>
            <a:pPr marL="0" lvl="0" indent="0">
              <a:buNone/>
            </a:pPr>
            <a:endParaRPr lang="en-US" sz="1400" b="1" dirty="0">
              <a:latin typeface="Courier New" panose="02070309020205020404" pitchFamily="49" charset="0"/>
              <a:ea typeface="+mj-ea"/>
              <a:cs typeface="Courier New" panose="02070309020205020404" pitchFamily="49" charset="0"/>
            </a:endParaRPr>
          </a:p>
          <a:p>
            <a:pPr marL="0" lvl="0" indent="0">
              <a:buNone/>
            </a:pPr>
            <a:r>
              <a:rPr lang="en-US" sz="1400" b="1" dirty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[SUBSCRIBERS-SYSUSR1]</a:t>
            </a:r>
          </a:p>
          <a:p>
            <a:pPr marL="0" lvl="0" indent="0"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read=10000</a:t>
            </a:r>
          </a:p>
          <a:p>
            <a:pPr marL="0" lvl="0" indent="0"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write=10000</a:t>
            </a:r>
          </a:p>
          <a:p>
            <a:pPr marL="0" lvl="0" indent="0"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password=clave123</a:t>
            </a:r>
          </a:p>
        </p:txBody>
      </p:sp>
      <p:cxnSp>
        <p:nvCxnSpPr>
          <p:cNvPr id="20" name="Conector: curvado 19">
            <a:extLst>
              <a:ext uri="{FF2B5EF4-FFF2-40B4-BE49-F238E27FC236}">
                <a16:creationId xmlns:a16="http://schemas.microsoft.com/office/drawing/2014/main" id="{23849198-4A56-B220-2377-FF3D0FB86676}"/>
              </a:ext>
            </a:extLst>
          </p:cNvPr>
          <p:cNvCxnSpPr>
            <a:stCxn id="5" idx="0"/>
          </p:cNvCxnSpPr>
          <p:nvPr/>
        </p:nvCxnSpPr>
        <p:spPr>
          <a:xfrm rot="5400000" flipH="1" flipV="1">
            <a:off x="3664009" y="365334"/>
            <a:ext cx="564023" cy="345677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tángulo 20">
            <a:extLst>
              <a:ext uri="{FF2B5EF4-FFF2-40B4-BE49-F238E27FC236}">
                <a16:creationId xmlns:a16="http://schemas.microsoft.com/office/drawing/2014/main" id="{BF1542D3-2A5D-D231-1E52-551FEC572396}"/>
              </a:ext>
            </a:extLst>
          </p:cNvPr>
          <p:cNvSpPr/>
          <p:nvPr/>
        </p:nvSpPr>
        <p:spPr>
          <a:xfrm>
            <a:off x="5674407" y="1378009"/>
            <a:ext cx="1264779" cy="752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Usuario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F78F83C-90CE-9CB3-8C5E-C8E7C0731C06}"/>
              </a:ext>
            </a:extLst>
          </p:cNvPr>
          <p:cNvSpPr txBox="1"/>
          <p:nvPr/>
        </p:nvSpPr>
        <p:spPr>
          <a:xfrm>
            <a:off x="1606919" y="1713196"/>
            <a:ext cx="1559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5. Enviar email</a:t>
            </a:r>
          </a:p>
        </p:txBody>
      </p:sp>
    </p:spTree>
    <p:extLst>
      <p:ext uri="{BB962C8B-B14F-4D97-AF65-F5344CB8AC3E}">
        <p14:creationId xmlns:p14="http://schemas.microsoft.com/office/powerpoint/2010/main" val="1236498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EFB2E-920A-B4CF-5076-059449791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44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Configuraciones especiales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EDB2E3-279A-447F-45E6-A66F67521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>
                <a:latin typeface="Nunito" pitchFamily="2" charset="0"/>
              </a:rPr>
              <a:t>Espacio de resguardo (</a:t>
            </a:r>
            <a:r>
              <a:rPr lang="es-ES" dirty="0" err="1">
                <a:latin typeface="Nunito" pitchFamily="2" charset="0"/>
              </a:rPr>
              <a:t>backup</a:t>
            </a:r>
            <a:r>
              <a:rPr lang="es-ES" dirty="0">
                <a:latin typeface="Nunito" pitchFamily="2" charset="0"/>
              </a:rPr>
              <a:t>).</a:t>
            </a:r>
          </a:p>
          <a:p>
            <a:r>
              <a:rPr lang="es-ES" dirty="0">
                <a:latin typeface="Nunito" pitchFamily="2" charset="0"/>
              </a:rPr>
              <a:t>Con esta característica podemos restaurar lo cifrado.</a:t>
            </a:r>
          </a:p>
          <a:p>
            <a:endParaRPr lang="es-ES" dirty="0">
              <a:latin typeface="Nunito" pitchFamily="2" charset="0"/>
            </a:endParaRPr>
          </a:p>
          <a:p>
            <a:pPr marL="0" lvl="0" indent="0">
              <a:buNone/>
            </a:pPr>
            <a:r>
              <a:rPr lang="en-US" sz="2800" b="1" dirty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[SPECIAL_SETTINGS]</a:t>
            </a:r>
          </a:p>
          <a:p>
            <a:pPr marL="0" lvl="0" indent="0">
              <a:buNone/>
            </a:pP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ram_backup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=100M</a:t>
            </a:r>
          </a:p>
          <a:p>
            <a:pPr marL="0" lvl="0" indent="0">
              <a:buNone/>
            </a:pPr>
            <a:r>
              <a:rPr lang="en-US" sz="28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hard_disk_backup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=100M</a:t>
            </a:r>
          </a:p>
          <a:p>
            <a:pPr marL="0" lvl="0" indent="0">
              <a:buNone/>
            </a:pP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entropy=3</a:t>
            </a:r>
            <a:endParaRPr lang="es-AR" sz="2800" b="1" dirty="0">
              <a:solidFill>
                <a:schemeClr val="tx1">
                  <a:lumMod val="50000"/>
                  <a:lumOff val="50000"/>
                </a:schemeClr>
              </a:solidFill>
              <a:latin typeface="Courier New" panose="02070309020205020404" pitchFamily="49" charset="0"/>
              <a:ea typeface="+mj-ea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96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5CF69A-62BF-C658-8445-CB556CBC8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Entropía</a:t>
            </a:r>
          </a:p>
        </p:txBody>
      </p:sp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id="{EF02E1ED-BB3B-2150-50B3-26B2315F1B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596220"/>
              </p:ext>
            </p:extLst>
          </p:nvPr>
        </p:nvGraphicFramePr>
        <p:xfrm>
          <a:off x="838200" y="1381762"/>
          <a:ext cx="10416610" cy="3550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8305">
                  <a:extLst>
                    <a:ext uri="{9D8B030D-6E8A-4147-A177-3AD203B41FA5}">
                      <a16:colId xmlns:a16="http://schemas.microsoft.com/office/drawing/2014/main" val="3377299119"/>
                    </a:ext>
                  </a:extLst>
                </a:gridCol>
                <a:gridCol w="5208305">
                  <a:extLst>
                    <a:ext uri="{9D8B030D-6E8A-4147-A177-3AD203B41FA5}">
                      <a16:colId xmlns:a16="http://schemas.microsoft.com/office/drawing/2014/main" val="33203839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Archivo no cifrado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Archivo cifrado con AES-256-CBC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554173"/>
                  </a:ext>
                </a:extLst>
              </a:tr>
              <a:tr h="2809318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075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Entropía: </a:t>
                      </a:r>
                      <a:r>
                        <a:rPr lang="es-ES" b="1" dirty="0"/>
                        <a:t>2,67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Entropía: </a:t>
                      </a:r>
                      <a:r>
                        <a:rPr lang="es-ES" b="1" dirty="0"/>
                        <a:t>3,98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616713"/>
                  </a:ext>
                </a:extLst>
              </a:tr>
            </a:tbl>
          </a:graphicData>
        </a:graphic>
      </p:graphicFrame>
      <p:pic>
        <p:nvPicPr>
          <p:cNvPr id="10" name="Imagen 9">
            <a:extLst>
              <a:ext uri="{FF2B5EF4-FFF2-40B4-BE49-F238E27FC236}">
                <a16:creationId xmlns:a16="http://schemas.microsoft.com/office/drawing/2014/main" id="{CD325C03-675C-1DAC-B241-B8C34DD69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428" y="1938061"/>
            <a:ext cx="4162425" cy="24384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8758E6E-25A4-2162-4B0E-6D79A24FF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6302" y="1852336"/>
            <a:ext cx="4114800" cy="260985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FC1DAEF3-8A9E-7106-6683-3C8910867B85}"/>
              </a:ext>
            </a:extLst>
          </p:cNvPr>
          <p:cNvSpPr txBox="1"/>
          <p:nvPr/>
        </p:nvSpPr>
        <p:spPr>
          <a:xfrm>
            <a:off x="2346998" y="5180133"/>
            <a:ext cx="7031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Los archivos cifrados siempre van a tender a tener una entropía más alta.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88A3A391-A5DE-04AB-8FA7-5B5A27FB133B}"/>
                  </a:ext>
                </a:extLst>
              </p:cNvPr>
              <p:cNvSpPr txBox="1"/>
              <p:nvPr/>
            </p:nvSpPr>
            <p:spPr>
              <a:xfrm>
                <a:off x="3891491" y="5764218"/>
                <a:ext cx="3942233" cy="3703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𝐸𝑛𝑡𝑟𝑜𝑝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í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pt-BR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pt-BR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E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pt-BR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pt-BR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E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s-ES" dirty="0"/>
                  <a:t>.</a:t>
                </a: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88A3A391-A5DE-04AB-8FA7-5B5A27FB1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491" y="5764218"/>
                <a:ext cx="3942233" cy="370358"/>
              </a:xfrm>
              <a:prstGeom prst="rect">
                <a:avLst/>
              </a:prstGeom>
              <a:blipFill>
                <a:blip r:embed="rId4"/>
                <a:stretch>
                  <a:fillRect l="-464" t="-121667" r="-464" b="-18833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7046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101E85-7690-2E88-271D-70A388854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44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Detección de otros Malware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80F56A-A69A-568B-9FA2-5D7B52073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/>
              <a:t>Mineros.</a:t>
            </a:r>
          </a:p>
          <a:p>
            <a:r>
              <a:rPr lang="es-AR" dirty="0"/>
              <a:t>Troyanos.</a:t>
            </a:r>
          </a:p>
          <a:p>
            <a:r>
              <a:rPr lang="es-AR" dirty="0"/>
              <a:t>Fuga de información.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0325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30B552-4E1F-EDC2-E4ED-ECC971317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Detección de entropía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DD058E-B703-C45B-581A-87488CA39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>
                <a:latin typeface="Courier New" panose="02070309020205020404" pitchFamily="49" charset="0"/>
                <a:cs typeface="Courier New" panose="02070309020205020404" pitchFamily="49" charset="0"/>
              </a:rPr>
              <a:t>Entropía &gt; X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	Podemos sugerir que se trata de un archivo que se está cifrando.</a:t>
            </a:r>
          </a:p>
        </p:txBody>
      </p:sp>
    </p:spTree>
    <p:extLst>
      <p:ext uri="{BB962C8B-B14F-4D97-AF65-F5344CB8AC3E}">
        <p14:creationId xmlns:p14="http://schemas.microsoft.com/office/powerpoint/2010/main" val="2891690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2C2FBCB6-18F4-AE45-8BD8-6C0892713A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1800" b="0" i="0" u="none" strike="noStrike" dirty="0">
                <a:solidFill>
                  <a:srgbClr val="202729"/>
                </a:solidFill>
                <a:effectLst/>
                <a:latin typeface="Nunito" pitchFamily="2" charset="0"/>
              </a:rPr>
              <a:t>Podemos detectar </a:t>
            </a:r>
            <a:r>
              <a:rPr lang="es-ES" sz="1800" b="0" i="0" u="none" strike="noStrike" dirty="0" err="1">
                <a:solidFill>
                  <a:srgbClr val="202729"/>
                </a:solidFill>
                <a:effectLst/>
                <a:latin typeface="Nunito" pitchFamily="2" charset="0"/>
              </a:rPr>
              <a:t>Ransomware</a:t>
            </a:r>
            <a:r>
              <a:rPr lang="es-ES" sz="1800" b="0" i="0" u="none" strike="noStrike" dirty="0">
                <a:solidFill>
                  <a:srgbClr val="202729"/>
                </a:solidFill>
                <a:effectLst/>
                <a:latin typeface="Nunito" pitchFamily="2" charset="0"/>
              </a:rPr>
              <a:t>.</a:t>
            </a:r>
          </a:p>
          <a:p>
            <a:r>
              <a:rPr lang="es-MX" sz="1800" b="0" i="0" u="none" strike="noStrike" dirty="0">
                <a:solidFill>
                  <a:srgbClr val="202729"/>
                </a:solidFill>
                <a:effectLst/>
                <a:latin typeface="Nunito" pitchFamily="2" charset="0"/>
              </a:rPr>
              <a:t>No repercute en CPU.</a:t>
            </a:r>
          </a:p>
          <a:p>
            <a:r>
              <a:rPr lang="es-MX" sz="1800" dirty="0">
                <a:solidFill>
                  <a:srgbClr val="202729"/>
                </a:solidFill>
                <a:latin typeface="Nunito" pitchFamily="2" charset="0"/>
              </a:rPr>
              <a:t>No repercute en memoria (salvo que se utilice la funcionalidad de </a:t>
            </a:r>
            <a:r>
              <a:rPr lang="es-MX" sz="1800" dirty="0" err="1">
                <a:solidFill>
                  <a:srgbClr val="202729"/>
                </a:solidFill>
                <a:latin typeface="Nunito" pitchFamily="2" charset="0"/>
              </a:rPr>
              <a:t>backup</a:t>
            </a:r>
            <a:r>
              <a:rPr lang="es-MX" sz="1800" dirty="0">
                <a:solidFill>
                  <a:srgbClr val="202729"/>
                </a:solidFill>
                <a:latin typeface="Nunito" pitchFamily="2" charset="0"/>
              </a:rPr>
              <a:t>).</a:t>
            </a:r>
          </a:p>
          <a:p>
            <a:r>
              <a:rPr lang="es-MX" sz="1800" b="0" i="0" u="none" strike="noStrike" dirty="0">
                <a:solidFill>
                  <a:srgbClr val="202729"/>
                </a:solidFill>
                <a:effectLst/>
                <a:latin typeface="Nunito" pitchFamily="2" charset="0"/>
              </a:rPr>
              <a:t>Hay algunos falsos positivos como los algoritmos de compresión.</a:t>
            </a:r>
          </a:p>
          <a:p>
            <a:r>
              <a:rPr lang="es-MX" sz="1800" b="0" i="0" u="none" strike="noStrike" dirty="0">
                <a:solidFill>
                  <a:srgbClr val="202729"/>
                </a:solidFill>
                <a:effectLst/>
                <a:latin typeface="Nunito" pitchFamily="2" charset="0"/>
              </a:rPr>
              <a:t>Complemento para usar con otras herramientas.</a:t>
            </a:r>
          </a:p>
          <a:p>
            <a:r>
              <a:rPr lang="es-MX" sz="1800" dirty="0">
                <a:solidFill>
                  <a:srgbClr val="202729"/>
                </a:solidFill>
                <a:latin typeface="Nunito" pitchFamily="2" charset="0"/>
              </a:rPr>
              <a:t>La herramienta sirve para aprender sobre Sistemas Operativos.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44C23D4C-EDF4-2447-BF56-3EE41DF8B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6955"/>
            <a:ext cx="10515600" cy="1085723"/>
          </a:xfrm>
        </p:spPr>
        <p:txBody>
          <a:bodyPr>
            <a:normAutofit/>
          </a:bodyPr>
          <a:lstStyle/>
          <a:p>
            <a:r>
              <a:rPr lang="es-AR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Conclusiones</a:t>
            </a:r>
            <a:endParaRPr lang="es-AR" sz="3500" dirty="0"/>
          </a:p>
        </p:txBody>
      </p:sp>
    </p:spTree>
    <p:extLst>
      <p:ext uri="{BB962C8B-B14F-4D97-AF65-F5344CB8AC3E}">
        <p14:creationId xmlns:p14="http://schemas.microsoft.com/office/powerpoint/2010/main" val="2519483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74D261-C46F-374C-8F87-B59F69094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6955"/>
            <a:ext cx="10515600" cy="1085723"/>
          </a:xfrm>
        </p:spPr>
        <p:txBody>
          <a:bodyPr>
            <a:normAutofit/>
          </a:bodyPr>
          <a:lstStyle/>
          <a:p>
            <a:r>
              <a:rPr lang="es-AR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Me presento…</a:t>
            </a:r>
            <a:endParaRPr lang="es-AR" sz="35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71B226-1B5D-134C-A38F-7370597706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sz="25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Ing. en Sistemas de Información de UTN-FRC.</a:t>
            </a:r>
          </a:p>
          <a:p>
            <a:r>
              <a:rPr lang="es-AR" sz="25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Docente en UTN-FRC.</a:t>
            </a:r>
          </a:p>
          <a:p>
            <a:r>
              <a:rPr lang="es-AR" sz="25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Investigador en Seguridad Informática en </a:t>
            </a:r>
            <a:r>
              <a:rPr lang="es-AR" sz="25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LabSis</a:t>
            </a:r>
            <a:r>
              <a:rPr lang="es-AR" sz="25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UTN - FRC.</a:t>
            </a:r>
          </a:p>
          <a:p>
            <a:r>
              <a:rPr lang="es-AR" sz="25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Pentester</a:t>
            </a:r>
            <a:r>
              <a:rPr lang="es-AR" sz="25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AR" sz="25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Co-Fundador de </a:t>
            </a:r>
            <a:r>
              <a:rPr lang="es-AR" sz="25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Pabex</a:t>
            </a:r>
            <a:r>
              <a:rPr lang="es-AR" sz="25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Desarrollo de software seguro.</a:t>
            </a:r>
          </a:p>
        </p:txBody>
      </p:sp>
      <p:pic>
        <p:nvPicPr>
          <p:cNvPr id="4" name="Google Shape;112;p26">
            <a:extLst>
              <a:ext uri="{FF2B5EF4-FFF2-40B4-BE49-F238E27FC236}">
                <a16:creationId xmlns:a16="http://schemas.microsoft.com/office/drawing/2014/main" id="{F7D2B27E-7B76-2643-8338-FD60308940F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96240" y="4586102"/>
            <a:ext cx="1014248" cy="106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13;p26">
            <a:extLst>
              <a:ext uri="{FF2B5EF4-FFF2-40B4-BE49-F238E27FC236}">
                <a16:creationId xmlns:a16="http://schemas.microsoft.com/office/drawing/2014/main" id="{1CB92276-AF86-7446-8DA0-361143FDCE5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8315" y="4551091"/>
            <a:ext cx="1014248" cy="122253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14;p26">
            <a:extLst>
              <a:ext uri="{FF2B5EF4-FFF2-40B4-BE49-F238E27FC236}">
                <a16:creationId xmlns:a16="http://schemas.microsoft.com/office/drawing/2014/main" id="{97F8ACFD-36C5-F34D-9548-92140341F399}"/>
              </a:ext>
            </a:extLst>
          </p:cNvPr>
          <p:cNvSpPr txBox="1"/>
          <p:nvPr/>
        </p:nvSpPr>
        <p:spPr>
          <a:xfrm>
            <a:off x="6571889" y="4515991"/>
            <a:ext cx="3754735" cy="1292631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 dirty="0">
                <a:solidFill>
                  <a:schemeClr val="accent1">
                    <a:lumMod val="50000"/>
                  </a:schemeClr>
                </a:solidFill>
                <a:latin typeface="Nunito"/>
                <a:ea typeface="Nunito"/>
                <a:cs typeface="Nunito"/>
                <a:sym typeface="Nunito"/>
              </a:rPr>
              <a:t>LabSis - UTN - FRC</a:t>
            </a:r>
            <a:endParaRPr b="1" dirty="0">
              <a:solidFill>
                <a:schemeClr val="accent1">
                  <a:lumMod val="50000"/>
                </a:schemeClr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accent1">
                    <a:lumMod val="50000"/>
                  </a:schemeClr>
                </a:solidFill>
                <a:latin typeface="Nunito"/>
                <a:ea typeface="Nunito"/>
                <a:cs typeface="Nunito"/>
                <a:sym typeface="Nunito"/>
              </a:rPr>
              <a:t/>
            </a:r>
            <a:br>
              <a:rPr lang="es" dirty="0">
                <a:solidFill>
                  <a:schemeClr val="accent1">
                    <a:lumMod val="50000"/>
                  </a:schemeClr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lang="es" dirty="0">
                <a:solidFill>
                  <a:schemeClr val="accent1">
                    <a:lumMod val="50000"/>
                  </a:schemeClr>
                </a:solidFill>
                <a:latin typeface="Nunito"/>
                <a:ea typeface="Nunito"/>
                <a:cs typeface="Nunito"/>
                <a:sym typeface="Nunito"/>
              </a:rPr>
              <a:t>Somos analistas e investigadores de ciberseguridad.</a:t>
            </a:r>
            <a:endParaRPr sz="1600" dirty="0">
              <a:solidFill>
                <a:schemeClr val="accent1">
                  <a:lumMod val="50000"/>
                </a:schemeClr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" name="Google Shape;115;p26">
            <a:extLst>
              <a:ext uri="{FF2B5EF4-FFF2-40B4-BE49-F238E27FC236}">
                <a16:creationId xmlns:a16="http://schemas.microsoft.com/office/drawing/2014/main" id="{C0661D2D-F93B-9545-BC30-3E68F74DE3BB}"/>
              </a:ext>
            </a:extLst>
          </p:cNvPr>
          <p:cNvSpPr txBox="1"/>
          <p:nvPr/>
        </p:nvSpPr>
        <p:spPr>
          <a:xfrm>
            <a:off x="1487424" y="4551091"/>
            <a:ext cx="2055455" cy="1191900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b="1" dirty="0">
                <a:solidFill>
                  <a:schemeClr val="accent1">
                    <a:lumMod val="50000"/>
                  </a:schemeClr>
                </a:solidFill>
                <a:latin typeface="Nunito"/>
                <a:ea typeface="Nunito"/>
                <a:cs typeface="Nunito"/>
                <a:sym typeface="Nunito"/>
              </a:rPr>
              <a:t>Seguinos en Twitter:</a:t>
            </a:r>
            <a:endParaRPr b="1" dirty="0">
              <a:solidFill>
                <a:schemeClr val="accent1">
                  <a:lumMod val="50000"/>
                </a:schemeClr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accent1">
                    <a:lumMod val="50000"/>
                  </a:schemeClr>
                </a:solidFill>
                <a:latin typeface="Nunito"/>
                <a:ea typeface="Nunito"/>
                <a:cs typeface="Nunito"/>
                <a:sym typeface="Nunito"/>
              </a:rPr>
              <a:t>@SecLabSis</a:t>
            </a:r>
            <a:endParaRPr dirty="0">
              <a:solidFill>
                <a:schemeClr val="accent1">
                  <a:lumMod val="50000"/>
                </a:schemeClr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accent1">
                    <a:lumMod val="50000"/>
                  </a:schemeClr>
                </a:solidFill>
                <a:latin typeface="Nunito"/>
                <a:ea typeface="Nunito"/>
                <a:cs typeface="Nunito"/>
                <a:sym typeface="Nunito"/>
              </a:rPr>
              <a:t>@GochiParisi</a:t>
            </a:r>
            <a:endParaRPr dirty="0">
              <a:solidFill>
                <a:schemeClr val="accent1">
                  <a:lumMod val="50000"/>
                </a:schemeClr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3365323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5E2828-0985-1141-BE61-A939A3336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Gracias por su atención…..</a:t>
            </a:r>
          </a:p>
        </p:txBody>
      </p:sp>
    </p:spTree>
    <p:extLst>
      <p:ext uri="{BB962C8B-B14F-4D97-AF65-F5344CB8AC3E}">
        <p14:creationId xmlns:p14="http://schemas.microsoft.com/office/powerpoint/2010/main" val="233931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530CEE-7829-3640-A6D1-77A8993E9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AR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Este trabajo está enmarcado dentro del proyecto de I+D “Sistema de detección de malware basado en patrones de llamadas al sistema en GNU/Linux.”, código SIUTNCO0007850 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BDE858A-9B32-5842-88CB-C10A38C39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6955"/>
            <a:ext cx="10515600" cy="1085723"/>
          </a:xfrm>
        </p:spPr>
        <p:txBody>
          <a:bodyPr>
            <a:normAutofit/>
          </a:bodyPr>
          <a:lstStyle/>
          <a:p>
            <a:r>
              <a:rPr lang="es-AR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Proyecto</a:t>
            </a:r>
            <a:endParaRPr lang="es-AR" sz="3500" dirty="0"/>
          </a:p>
        </p:txBody>
      </p:sp>
    </p:spTree>
    <p:extLst>
      <p:ext uri="{BB962C8B-B14F-4D97-AF65-F5344CB8AC3E}">
        <p14:creationId xmlns:p14="http://schemas.microsoft.com/office/powerpoint/2010/main" val="3695940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219D9F-11EF-738A-373C-886E6FABA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Llamadas</a:t>
            </a:r>
            <a:r>
              <a:rPr lang="es-AR" dirty="0"/>
              <a:t> </a:t>
            </a:r>
            <a:r>
              <a:rPr lang="es-AR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al Sistema</a:t>
            </a:r>
            <a:endParaRPr lang="es-ES" sz="3500" b="1" dirty="0">
              <a:solidFill>
                <a:schemeClr val="accent1">
                  <a:lumMod val="50000"/>
                </a:schemeClr>
              </a:solidFill>
              <a:cs typeface="Arial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B5D5CAE-C2DC-5A8C-81F3-CD94CD1CA420}"/>
              </a:ext>
            </a:extLst>
          </p:cNvPr>
          <p:cNvSpPr/>
          <p:nvPr/>
        </p:nvSpPr>
        <p:spPr>
          <a:xfrm>
            <a:off x="3053697" y="5580403"/>
            <a:ext cx="6084606" cy="44245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/>
              <a:t>Kernel</a:t>
            </a:r>
            <a:endParaRPr lang="es-ES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4F8AAFBE-447E-0C11-1D3E-CD698068EBB5}"/>
              </a:ext>
            </a:extLst>
          </p:cNvPr>
          <p:cNvSpPr/>
          <p:nvPr/>
        </p:nvSpPr>
        <p:spPr>
          <a:xfrm>
            <a:off x="3053697" y="5137949"/>
            <a:ext cx="6084606" cy="44245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err="1"/>
              <a:t>APIs</a:t>
            </a:r>
            <a:r>
              <a:rPr lang="es-AR" dirty="0"/>
              <a:t> de acceso a funciones del kernel</a:t>
            </a:r>
            <a:endParaRPr lang="es-ES" dirty="0"/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0FDC0F21-40F6-A3DE-09B1-664CEF2A971D}"/>
              </a:ext>
            </a:extLst>
          </p:cNvPr>
          <p:cNvSpPr/>
          <p:nvPr/>
        </p:nvSpPr>
        <p:spPr>
          <a:xfrm>
            <a:off x="1751888" y="1867507"/>
            <a:ext cx="1196412" cy="171770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err="1"/>
              <a:t>Proc</a:t>
            </a:r>
            <a:r>
              <a:rPr lang="es-AR" dirty="0"/>
              <a:t> 1</a:t>
            </a:r>
            <a:endParaRPr lang="es-ES" dirty="0"/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96E54538-406B-90D8-5C28-AA17F3CAEBD7}"/>
              </a:ext>
            </a:extLst>
          </p:cNvPr>
          <p:cNvSpPr/>
          <p:nvPr/>
        </p:nvSpPr>
        <p:spPr>
          <a:xfrm>
            <a:off x="3398378" y="1867507"/>
            <a:ext cx="1196412" cy="171770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err="1"/>
              <a:t>Proc</a:t>
            </a:r>
            <a:r>
              <a:rPr lang="es-AR" dirty="0"/>
              <a:t> 2</a:t>
            </a:r>
            <a:endParaRPr lang="es-ES" dirty="0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60AAFA85-D3B2-D7D6-05B9-8A516ADFADB4}"/>
              </a:ext>
            </a:extLst>
          </p:cNvPr>
          <p:cNvSpPr/>
          <p:nvPr/>
        </p:nvSpPr>
        <p:spPr>
          <a:xfrm>
            <a:off x="5044868" y="1867506"/>
            <a:ext cx="1196412" cy="171770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err="1"/>
              <a:t>Proc</a:t>
            </a:r>
            <a:r>
              <a:rPr lang="es-AR" dirty="0"/>
              <a:t> 3</a:t>
            </a:r>
            <a:endParaRPr lang="es-ES" dirty="0"/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C146194C-9927-B4F4-990C-2A8B1401ACE1}"/>
              </a:ext>
            </a:extLst>
          </p:cNvPr>
          <p:cNvSpPr/>
          <p:nvPr/>
        </p:nvSpPr>
        <p:spPr>
          <a:xfrm>
            <a:off x="8337848" y="1867506"/>
            <a:ext cx="1196412" cy="171770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err="1"/>
              <a:t>Proc</a:t>
            </a:r>
            <a:r>
              <a:rPr lang="es-AR" dirty="0"/>
              <a:t> N</a:t>
            </a:r>
            <a:endParaRPr lang="es-ES" dirty="0"/>
          </a:p>
        </p:txBody>
      </p:sp>
      <p:cxnSp>
        <p:nvCxnSpPr>
          <p:cNvPr id="19" name="Conector: curvado 18">
            <a:extLst>
              <a:ext uri="{FF2B5EF4-FFF2-40B4-BE49-F238E27FC236}">
                <a16:creationId xmlns:a16="http://schemas.microsoft.com/office/drawing/2014/main" id="{F6613E63-FA10-16BA-E8FF-C4B6FFCD3CA1}"/>
              </a:ext>
            </a:extLst>
          </p:cNvPr>
          <p:cNvCxnSpPr>
            <a:stCxn id="14" idx="2"/>
          </p:cNvCxnSpPr>
          <p:nvPr/>
        </p:nvCxnSpPr>
        <p:spPr>
          <a:xfrm rot="16200000" flipH="1">
            <a:off x="2060836" y="3874470"/>
            <a:ext cx="1552737" cy="97422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: curvado 20">
            <a:extLst>
              <a:ext uri="{FF2B5EF4-FFF2-40B4-BE49-F238E27FC236}">
                <a16:creationId xmlns:a16="http://schemas.microsoft.com/office/drawing/2014/main" id="{0AD9A350-5AD7-82D0-86AE-25E7614DB0DD}"/>
              </a:ext>
            </a:extLst>
          </p:cNvPr>
          <p:cNvCxnSpPr>
            <a:stCxn id="15" idx="2"/>
          </p:cNvCxnSpPr>
          <p:nvPr/>
        </p:nvCxnSpPr>
        <p:spPr>
          <a:xfrm rot="16200000" flipH="1">
            <a:off x="3597655" y="3984141"/>
            <a:ext cx="1552737" cy="75487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ector: curvado 22">
            <a:extLst>
              <a:ext uri="{FF2B5EF4-FFF2-40B4-BE49-F238E27FC236}">
                <a16:creationId xmlns:a16="http://schemas.microsoft.com/office/drawing/2014/main" id="{4FAE7E50-E03D-DD60-8A3F-2440E5F26ED0}"/>
              </a:ext>
            </a:extLst>
          </p:cNvPr>
          <p:cNvCxnSpPr>
            <a:stCxn id="16" idx="2"/>
            <a:endCxn id="13" idx="0"/>
          </p:cNvCxnSpPr>
          <p:nvPr/>
        </p:nvCxnSpPr>
        <p:spPr>
          <a:xfrm rot="16200000" flipH="1">
            <a:off x="5093168" y="4135117"/>
            <a:ext cx="1552738" cy="45292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: curvado 24">
            <a:extLst>
              <a:ext uri="{FF2B5EF4-FFF2-40B4-BE49-F238E27FC236}">
                <a16:creationId xmlns:a16="http://schemas.microsoft.com/office/drawing/2014/main" id="{D465503C-098E-A785-FED6-758C19CDB966}"/>
              </a:ext>
            </a:extLst>
          </p:cNvPr>
          <p:cNvCxnSpPr>
            <a:stCxn id="17" idx="2"/>
          </p:cNvCxnSpPr>
          <p:nvPr/>
        </p:nvCxnSpPr>
        <p:spPr>
          <a:xfrm rot="5400000">
            <a:off x="7494537" y="3696432"/>
            <a:ext cx="1552738" cy="133029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B1026CEF-1DE0-EB3F-6AAB-E8C30D7FA933}"/>
              </a:ext>
            </a:extLst>
          </p:cNvPr>
          <p:cNvSpPr txBox="1"/>
          <p:nvPr/>
        </p:nvSpPr>
        <p:spPr>
          <a:xfrm>
            <a:off x="7117882" y="2541692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…</a:t>
            </a:r>
            <a:endParaRPr lang="es-ES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AEBE106-E17E-4E14-A11F-AAC7F20F1410}"/>
              </a:ext>
            </a:extLst>
          </p:cNvPr>
          <p:cNvSpPr txBox="1"/>
          <p:nvPr/>
        </p:nvSpPr>
        <p:spPr>
          <a:xfrm>
            <a:off x="2147846" y="4222324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err="1"/>
              <a:t>read</a:t>
            </a:r>
            <a:endParaRPr lang="es-ES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8F1D526-CF71-8EAF-D45A-DBC9646AB4BF}"/>
              </a:ext>
            </a:extLst>
          </p:cNvPr>
          <p:cNvSpPr txBox="1"/>
          <p:nvPr/>
        </p:nvSpPr>
        <p:spPr>
          <a:xfrm>
            <a:off x="3544970" y="4222324"/>
            <a:ext cx="672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err="1"/>
              <a:t>write</a:t>
            </a:r>
            <a:endParaRPr lang="es-ES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91230D6C-4BE7-E678-1C32-27EFD6968BF3}"/>
              </a:ext>
            </a:extLst>
          </p:cNvPr>
          <p:cNvSpPr txBox="1"/>
          <p:nvPr/>
        </p:nvSpPr>
        <p:spPr>
          <a:xfrm>
            <a:off x="5110788" y="4222324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open</a:t>
            </a:r>
            <a:endParaRPr lang="es-ES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7A45D9E1-57BC-BDD9-52C9-6C7475FE7C33}"/>
              </a:ext>
            </a:extLst>
          </p:cNvPr>
          <p:cNvSpPr txBox="1"/>
          <p:nvPr/>
        </p:nvSpPr>
        <p:spPr>
          <a:xfrm>
            <a:off x="7132186" y="4211463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err="1"/>
              <a:t>mmap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742495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C4C43B-E008-8CF8-4841-F013B2C02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Tabla</a:t>
            </a:r>
            <a:r>
              <a:rPr lang="es-AR" dirty="0"/>
              <a:t> </a:t>
            </a:r>
            <a:r>
              <a:rPr lang="es-AR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de </a:t>
            </a:r>
            <a:r>
              <a:rPr lang="es-AR" sz="3500" b="1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syscalls</a:t>
            </a:r>
            <a:endParaRPr lang="es-ES" sz="3500" b="1" dirty="0">
              <a:solidFill>
                <a:schemeClr val="accent1">
                  <a:lumMod val="50000"/>
                </a:schemeClr>
              </a:solidFill>
              <a:cs typeface="Arial"/>
            </a:endParaRP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AA6AD5A0-222F-F7EA-68AD-50C18E2046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685878"/>
              </p:ext>
            </p:extLst>
          </p:nvPr>
        </p:nvGraphicFramePr>
        <p:xfrm>
          <a:off x="1597113" y="1704739"/>
          <a:ext cx="899777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7772">
                  <a:extLst>
                    <a:ext uri="{9D8B030D-6E8A-4147-A177-3AD203B41FA5}">
                      <a16:colId xmlns:a16="http://schemas.microsoft.com/office/drawing/2014/main" val="20105248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AR" dirty="0"/>
                        <a:t>Firmas de </a:t>
                      </a:r>
                      <a:r>
                        <a:rPr lang="es-AR" dirty="0" err="1"/>
                        <a:t>syscalls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447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int</a:t>
                      </a:r>
                      <a:r>
                        <a:rPr lang="fr-FR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open(</a:t>
                      </a:r>
                      <a:r>
                        <a:rPr lang="fr-FR" sz="1800" b="1" i="0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const</a:t>
                      </a:r>
                      <a:r>
                        <a:rPr lang="fr-FR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char</a:t>
                      </a:r>
                      <a:r>
                        <a:rPr lang="fr-FR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*path,</a:t>
                      </a:r>
                      <a:r>
                        <a:rPr lang="fr-FR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</a:t>
                      </a:r>
                      <a:r>
                        <a:rPr lang="fr-FR" sz="1800" b="1" i="0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int</a:t>
                      </a:r>
                      <a:r>
                        <a:rPr lang="fr-FR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flags,... /* </a:t>
                      </a:r>
                      <a:r>
                        <a:rPr lang="fr-FR" sz="1800" b="0" i="0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mode_t</a:t>
                      </a:r>
                      <a:r>
                        <a:rPr lang="fr-FR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mod */);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865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int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close(int fd);</a:t>
                      </a:r>
                      <a:endParaRPr lang="es-E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184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ssize_t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read(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int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fd, 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void*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buf, 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size_t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noct);</a:t>
                      </a:r>
                      <a:endParaRPr lang="fr-FR" sz="1800" b="0" i="0" kern="1200" dirty="0">
                        <a:solidFill>
                          <a:schemeClr val="dk1"/>
                        </a:solidFill>
                        <a:effectLst/>
                        <a:latin typeface="Courier New" panose="02070309020205020404" pitchFamily="49" charset="0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676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ssize_t 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write(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int 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fd,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const void* 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buf, 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size_t 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noct);</a:t>
                      </a:r>
                      <a:endParaRPr lang="es-E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3295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off_t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lseek(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int 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fd, 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off_t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offset, 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int 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ref);</a:t>
                      </a:r>
                      <a:endParaRPr lang="es-E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662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int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stat(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const char*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path, 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struct stat*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buf);</a:t>
                      </a:r>
                      <a:endParaRPr lang="es-E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343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int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access(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const char*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path, </a:t>
                      </a:r>
                      <a:r>
                        <a:rPr lang="ro-RO" sz="1800" b="1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int</a:t>
                      </a:r>
                      <a:r>
                        <a:rPr lang="ro-RO" sz="18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mod);</a:t>
                      </a:r>
                      <a:endParaRPr lang="es-E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36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b="1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ssize_t</a:t>
                      </a:r>
                      <a:r>
                        <a:rPr lang="es-ES" sz="1800" b="1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s-ES" sz="1800" b="0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getrandom</a:t>
                      </a:r>
                      <a:r>
                        <a:rPr lang="es-ES" sz="1800" b="1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s-ES" sz="1800" b="1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void</a:t>
                      </a:r>
                      <a:r>
                        <a:rPr lang="es-ES" sz="1800" b="1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*</a:t>
                      </a:r>
                      <a:r>
                        <a:rPr lang="es-ES" sz="1800" i="1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buf</a:t>
                      </a:r>
                      <a:r>
                        <a:rPr lang="es-ES" sz="1800" b="1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, </a:t>
                      </a:r>
                      <a:r>
                        <a:rPr lang="es-ES" sz="1800" b="1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size_t</a:t>
                      </a:r>
                      <a:r>
                        <a:rPr lang="es-ES" sz="1800" b="1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s-ES" sz="1800" i="1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buflen</a:t>
                      </a:r>
                      <a:r>
                        <a:rPr lang="es-ES" sz="1800" b="1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, </a:t>
                      </a:r>
                      <a:r>
                        <a:rPr lang="es-ES" sz="1800" b="1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unsigned</a:t>
                      </a:r>
                      <a:r>
                        <a:rPr lang="es-ES" sz="1800" b="1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s-ES" sz="1800" b="1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int</a:t>
                      </a:r>
                      <a:r>
                        <a:rPr lang="es-ES" sz="1800" b="1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s-ES" sz="1800" i="1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flags</a:t>
                      </a:r>
                      <a:r>
                        <a:rPr lang="es-ES" sz="1800" b="1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);</a:t>
                      </a:r>
                      <a:endParaRPr lang="es-E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603177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2367ECC3-74BA-6BF5-8BFF-76097ADABE3B}"/>
              </a:ext>
            </a:extLst>
          </p:cNvPr>
          <p:cNvSpPr txBox="1"/>
          <p:nvPr/>
        </p:nvSpPr>
        <p:spPr>
          <a:xfrm>
            <a:off x="4107677" y="5332576"/>
            <a:ext cx="3976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s-A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strace</a:t>
            </a:r>
            <a:r>
              <a:rPr lang="es-AR" dirty="0">
                <a:latin typeface="Courier New" panose="02070309020205020404" pitchFamily="49" charset="0"/>
                <a:cs typeface="Courier New" panose="02070309020205020404" pitchFamily="49" charset="0"/>
              </a:rPr>
              <a:t> –c </a:t>
            </a:r>
            <a:r>
              <a:rPr lang="es-AR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</a:t>
            </a:r>
            <a:r>
              <a:rPr lang="es-AR" dirty="0">
                <a:latin typeface="Courier New" panose="02070309020205020404" pitchFamily="49" charset="0"/>
                <a:cs typeface="Courier New" panose="02070309020205020404" pitchFamily="49" charset="0"/>
              </a:rPr>
              <a:t> &gt; /</a:t>
            </a:r>
            <a:r>
              <a:rPr lang="es-A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dev</a:t>
            </a:r>
            <a:r>
              <a:rPr lang="es-AR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s-AR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endParaRPr lang="es-E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314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B4D73F-481D-F8F2-08E4-741E60FF5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Tipos de </a:t>
            </a:r>
            <a:r>
              <a:rPr lang="es-AR" sz="3500" b="1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syscalls</a:t>
            </a:r>
            <a:endParaRPr lang="es-ES" sz="3500" b="1" dirty="0">
              <a:solidFill>
                <a:schemeClr val="accent1">
                  <a:lumMod val="50000"/>
                </a:schemeClr>
              </a:solidFill>
              <a:cs typeface="Arial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FFEA7C1-8B4D-281E-5983-414A6B9302DF}"/>
              </a:ext>
            </a:extLst>
          </p:cNvPr>
          <p:cNvSpPr txBox="1"/>
          <p:nvPr/>
        </p:nvSpPr>
        <p:spPr>
          <a:xfrm>
            <a:off x="354563" y="1362269"/>
            <a:ext cx="1144866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clock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that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modify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clocks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creds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that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modify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user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group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identifiers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capability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sets.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desc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file descriptor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related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%file  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which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take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 file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as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argument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fstat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fstat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fstatat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syscall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variants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fstatfs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fstatfs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fstatfs64,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fstatvfs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osf_fstatfs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and osf_fstatfs64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ipc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IPC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related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lstat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lstat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syscall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variants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memory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memory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mapping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related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network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network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related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process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which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involve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process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management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%pure  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that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always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succeed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have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no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arguments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signal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signal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related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syscall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variants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statfs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statfs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statfs64,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statvfs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osf_statfs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and osf_statfs64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used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requesting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file status.</a:t>
            </a:r>
          </a:p>
          <a:p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%%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statfs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Trace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syscalls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related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file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s-E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statistics</a:t>
            </a:r>
            <a:r>
              <a:rPr lang="es-E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0980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5ADD1B-F3CB-7A40-B61E-7A13C4FB3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AR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Malware que solicita un rescate para poder acceder a datos o a ciertas funcionalidades del sistema.</a:t>
            </a:r>
          </a:p>
          <a:p>
            <a:pPr lvl="0"/>
            <a:r>
              <a:rPr lang="es-AR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Hay diferentes tipos de 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ransomware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. En este trabajo nos enfocamos solo en aquellos que cifran datos.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1E0F27F5-27BE-2542-8FC7-6054A4D64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6955"/>
            <a:ext cx="10515600" cy="1085723"/>
          </a:xfrm>
        </p:spPr>
        <p:txBody>
          <a:bodyPr>
            <a:normAutofit/>
          </a:bodyPr>
          <a:lstStyle/>
          <a:p>
            <a:r>
              <a:rPr lang="es-AR" sz="35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Detección de Malware: </a:t>
            </a:r>
            <a:r>
              <a:rPr lang="es-AR" sz="3500" b="1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Ransomware</a:t>
            </a:r>
            <a:endParaRPr lang="es-AR" sz="3500" dirty="0"/>
          </a:p>
        </p:txBody>
      </p:sp>
    </p:spTree>
    <p:extLst>
      <p:ext uri="{BB962C8B-B14F-4D97-AF65-F5344CB8AC3E}">
        <p14:creationId xmlns:p14="http://schemas.microsoft.com/office/powerpoint/2010/main" val="1501193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F64EC9-D087-4707-97AE-69F0E21B2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36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En general, ¿cómo funciona un </a:t>
            </a:r>
            <a:r>
              <a:rPr lang="es-AR" sz="3600" b="1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Ransomware</a:t>
            </a:r>
            <a:r>
              <a:rPr lang="es-AR" sz="36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?</a:t>
            </a:r>
            <a:endParaRPr lang="es-ES" sz="36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DAABCFD-6B23-5060-221D-8D5DAD25C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77" y="2170659"/>
            <a:ext cx="11186445" cy="356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46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5A2EC4-8C87-E822-A6CE-1415B3066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sz="4400" b="1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Procedimiento</a:t>
            </a:r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5A20A29-89B9-BCF9-E22D-E5DBE945F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673" y="1437076"/>
            <a:ext cx="10688653" cy="449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4932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3759</TotalTime>
  <Words>905</Words>
  <Application>Microsoft Office PowerPoint</Application>
  <PresentationFormat>Panorámica</PresentationFormat>
  <Paragraphs>145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Courier New</vt:lpstr>
      <vt:lpstr>Nunito</vt:lpstr>
      <vt:lpstr>Tema de Office</vt:lpstr>
      <vt:lpstr>Presentación de PowerPoint</vt:lpstr>
      <vt:lpstr>Me presento…</vt:lpstr>
      <vt:lpstr>Proyecto</vt:lpstr>
      <vt:lpstr>Llamadas al Sistema</vt:lpstr>
      <vt:lpstr>Tabla de syscalls</vt:lpstr>
      <vt:lpstr>Tipos de syscalls</vt:lpstr>
      <vt:lpstr>Detección de Malware: Ransomware</vt:lpstr>
      <vt:lpstr>En general, ¿cómo funciona un Ransomware?</vt:lpstr>
      <vt:lpstr>Procedimiento</vt:lpstr>
      <vt:lpstr>Objetivo</vt:lpstr>
      <vt:lpstr>Reglas – Actuar ante determinados casos</vt:lpstr>
      <vt:lpstr>Reglas – Actuar ante determinados casos</vt:lpstr>
      <vt:lpstr>Reglas – Actuar ante determinados casos</vt:lpstr>
      <vt:lpstr>Procesos suscriptores</vt:lpstr>
      <vt:lpstr>Configuraciones especiales</vt:lpstr>
      <vt:lpstr>Entropía</vt:lpstr>
      <vt:lpstr>Detección de otros Malware</vt:lpstr>
      <vt:lpstr>Detección de entropía</vt:lpstr>
      <vt:lpstr>Conclusiones</vt:lpstr>
      <vt:lpstr>Gracias por su atención…..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Alejandra</dc:creator>
  <cp:lastModifiedBy>Usuario</cp:lastModifiedBy>
  <cp:revision>23</cp:revision>
  <dcterms:created xsi:type="dcterms:W3CDTF">2022-09-22T12:29:06Z</dcterms:created>
  <dcterms:modified xsi:type="dcterms:W3CDTF">2025-10-28T14:31:06Z</dcterms:modified>
</cp:coreProperties>
</file>