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30"/>
  </p:notesMasterIdLst>
  <p:sldIdLst>
    <p:sldId id="256" r:id="rId2"/>
    <p:sldId id="257" r:id="rId3"/>
    <p:sldId id="258" r:id="rId4"/>
    <p:sldId id="259" r:id="rId5"/>
    <p:sldId id="260" r:id="rId6"/>
    <p:sldId id="283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embeddedFontLst>
    <p:embeddedFont>
      <p:font typeface="Roboto" panose="020B0604020202020204" charset="0"/>
      <p:regular r:id="rId31"/>
      <p:bold r:id="rId32"/>
      <p:italic r:id="rId33"/>
      <p:boldItalic r:id="rId34"/>
    </p:embeddedFont>
    <p:embeddedFont>
      <p:font typeface="Calibri" panose="020F0502020204030204" pitchFamily="34" charset="0"/>
      <p:regular r:id="rId35"/>
      <p:bold r:id="rId36"/>
      <p:italic r:id="rId37"/>
      <p:boldItalic r:id="rId3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84" d="100"/>
          <a:sy n="84" d="100"/>
        </p:scale>
        <p:origin x="-96" y="-16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4.fntdata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3.fntdata"/><Relationship Id="rId38" Type="http://schemas.openxmlformats.org/officeDocument/2006/relationships/font" Target="fonts/font8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2.fntdata"/><Relationship Id="rId37" Type="http://schemas.openxmlformats.org/officeDocument/2006/relationships/font" Target="fonts/font7.fntdata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6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font" Target="fonts/font5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48780599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1e9744a0813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1e9744a0813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1e9744a0813_0_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1e9744a0813_0_6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1e9744a0813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1e9744a0813_0_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1e9744a0813_0_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Google Shape;110;g1e9744a0813_0_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1e9744a0813_0_7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1e9744a0813_0_7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1e9744a0813_0_8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Google Shape;121;g1e9744a0813_0_8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1e9744a0813_0_8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Google Shape;127;g1e9744a0813_0_8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1e9744a0813_0_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1e9744a0813_0_9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1e9744a0813_0_1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1e9744a0813_0_10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1e9744a0813_0_1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1e9744a0813_0_1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1e9744a0813_0_1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1e9744a0813_0_1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1e9744a0813_0_1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Google Shape;159;g1e9744a0813_0_10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1e9744a0813_0_1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" name="Google Shape;166;g1e9744a0813_0_1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1e97d161eca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" name="Google Shape;172;g1e97d161eca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1e97d161eca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" name="Google Shape;179;g1e97d161eca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1e97d161eca_0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Google Shape;185;g1e97d161eca_0_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1e97d161eca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Google Shape;191;g1e97d161eca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1e97d161eca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" name="Google Shape;197;g1e97d161eca_0_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1e97d161eca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Google Shape;203;g1e97d161eca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1e9744a0813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g1e9744a0813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1e9744a0813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Google Shape;67;g1e9744a0813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1e9744a0813_0_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1e9744a0813_0_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1e9744a0813_0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1e9744a0813_0_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1e9744a0813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1e9744a0813_0_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1e9744a0813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1e9744a0813_0_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1e9744a0813_0_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1e9744a0813_0_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x-none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x-none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x-none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x-none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x-none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x-none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x-none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x-none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x-none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x-none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x-none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x-none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ria.utn.edu.ar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00"/>
        </a:solid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40700" y="1647825"/>
            <a:ext cx="2619375" cy="1847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152400"/>
            <a:ext cx="6102851" cy="4838702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1 CuadroTexto"/>
          <p:cNvSpPr txBox="1"/>
          <p:nvPr/>
        </p:nvSpPr>
        <p:spPr>
          <a:xfrm>
            <a:off x="6340700" y="3804356"/>
            <a:ext cx="248721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u="sng" dirty="0" smtClean="0"/>
              <a:t>Autoras</a:t>
            </a:r>
            <a:r>
              <a:rPr lang="es-ES" dirty="0" smtClean="0"/>
              <a:t>: </a:t>
            </a:r>
          </a:p>
          <a:p>
            <a:r>
              <a:rPr lang="es-ES" b="1" dirty="0" smtClean="0"/>
              <a:t>Lic. Marta Liliana </a:t>
            </a:r>
            <a:r>
              <a:rPr lang="es-ES" b="1" dirty="0" err="1" smtClean="0"/>
              <a:t>Ekertt</a:t>
            </a:r>
            <a:r>
              <a:rPr lang="es-ES" b="1" dirty="0" smtClean="0"/>
              <a:t>.</a:t>
            </a:r>
          </a:p>
          <a:p>
            <a:r>
              <a:rPr lang="es-ES" b="1" dirty="0" err="1" smtClean="0"/>
              <a:t>Tec</a:t>
            </a:r>
            <a:r>
              <a:rPr lang="es-ES" b="1" dirty="0" smtClean="0"/>
              <a:t>. </a:t>
            </a:r>
            <a:r>
              <a:rPr lang="es-ES" b="1" dirty="0" err="1" smtClean="0"/>
              <a:t>Bib</a:t>
            </a:r>
            <a:r>
              <a:rPr lang="es-ES" b="1" dirty="0" smtClean="0"/>
              <a:t>. María de las Mercedes </a:t>
            </a:r>
            <a:r>
              <a:rPr lang="es-ES" b="1" dirty="0" err="1" smtClean="0"/>
              <a:t>Contard</a:t>
            </a:r>
            <a:r>
              <a:rPr lang="es-ES" b="1" dirty="0" smtClean="0"/>
              <a:t>.</a:t>
            </a:r>
            <a:endParaRPr lang="es-ES" b="1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00"/>
        </a:solidFill>
        <a:effectLst/>
      </p:bgPr>
    </p:bg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x-none" sz="2450" b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El RIA se basa en los estándares, políticas y protocolos comunes del Sistema Nacional de Repositorios Digitales (SNRD) del Ministerio de Ciencia Tecnología e Innovación Productiva de la República Argentina. </a:t>
            </a:r>
            <a:endParaRPr sz="2450" b="1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ctr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x-none" sz="2450" b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Desde el 2019 adherido oficialmente al SNRD.</a:t>
            </a:r>
            <a:endParaRPr sz="2450" b="1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ctr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x-none" sz="2450" b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Esto potencia la integración de las producciones de UTN en el sistema educativo y científico de nivel superior.</a:t>
            </a:r>
            <a:endParaRPr sz="3200" b="1">
              <a:solidFill>
                <a:schemeClr val="dk1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00"/>
        </a:solidFill>
        <a:effectLst/>
      </p:bgPr>
    </p:bg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2"/>
          <p:cNvSpPr txBox="1">
            <a:spLocks noGrp="1"/>
          </p:cNvSpPr>
          <p:nvPr>
            <p:ph type="title"/>
          </p:nvPr>
        </p:nvSpPr>
        <p:spPr>
          <a:xfrm>
            <a:off x="311700" y="1154925"/>
            <a:ext cx="8520600" cy="302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x-none" sz="6719" b="1"/>
              <a:t>¿Cómo contribuimos desde FRCU?</a:t>
            </a:r>
            <a:endParaRPr sz="50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00"/>
        </a:solidFill>
        <a:effectLst/>
      </p:bgPr>
    </p:bg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3"/>
          <p:cNvSpPr txBox="1">
            <a:spLocks noGrp="1"/>
          </p:cNvSpPr>
          <p:nvPr>
            <p:ph type="title"/>
          </p:nvPr>
        </p:nvSpPr>
        <p:spPr>
          <a:xfrm>
            <a:off x="418850" y="846850"/>
            <a:ext cx="8520600" cy="373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483869" algn="l" rtl="0">
              <a:spcBef>
                <a:spcPts val="0"/>
              </a:spcBef>
              <a:spcAft>
                <a:spcPts val="0"/>
              </a:spcAft>
              <a:buSzPts val="4020"/>
              <a:buChar char="●"/>
            </a:pPr>
            <a:r>
              <a:rPr lang="x-none" sz="4020" b="1"/>
              <a:t>Incorporando la fecha al calendario académico.</a:t>
            </a:r>
            <a:endParaRPr sz="4020" b="1"/>
          </a:p>
          <a:p>
            <a:pPr marL="457200" lvl="0" indent="-483869" algn="l" rtl="0">
              <a:spcBef>
                <a:spcPts val="0"/>
              </a:spcBef>
              <a:spcAft>
                <a:spcPts val="0"/>
              </a:spcAft>
              <a:buSzPts val="4020"/>
              <a:buChar char="●"/>
            </a:pPr>
            <a:r>
              <a:rPr lang="x-none" sz="4020" b="1"/>
              <a:t>Difundiendo el producido en el Repositorio.</a:t>
            </a:r>
            <a:endParaRPr sz="4020" b="1"/>
          </a:p>
          <a:p>
            <a:pPr marL="457200" lvl="0" indent="-483869" algn="l" rtl="0">
              <a:spcBef>
                <a:spcPts val="0"/>
              </a:spcBef>
              <a:spcAft>
                <a:spcPts val="0"/>
              </a:spcAft>
              <a:buSzPts val="4020"/>
              <a:buChar char="●"/>
            </a:pPr>
            <a:r>
              <a:rPr lang="x-none" sz="4020" b="1"/>
              <a:t>Festejando.</a:t>
            </a:r>
            <a:endParaRPr sz="4020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6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00"/>
        </a:solidFill>
        <a:effectLst/>
      </p:bgPr>
    </p:bg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x-none" sz="5378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Desde  2015, en FRCU se conmemora la Semana Internacional de Acceso Abierto de forma continua. </a:t>
            </a:r>
            <a:endParaRPr sz="5378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00"/>
        </a:solidFill>
        <a:effectLst/>
      </p:bgPr>
    </p:bg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5"/>
          <p:cNvSpPr txBox="1"/>
          <p:nvPr/>
        </p:nvSpPr>
        <p:spPr>
          <a:xfrm>
            <a:off x="361650" y="1995775"/>
            <a:ext cx="17814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x-none" sz="5000" b="1"/>
              <a:t>2015</a:t>
            </a:r>
            <a:endParaRPr sz="5000" b="1"/>
          </a:p>
        </p:txBody>
      </p:sp>
      <p:pic>
        <p:nvPicPr>
          <p:cNvPr id="118" name="Google Shape;118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95450" y="152400"/>
            <a:ext cx="5125125" cy="48387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6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00"/>
        </a:solidFill>
        <a:effectLst/>
      </p:bgPr>
    </p:bg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6"/>
          <p:cNvSpPr txBox="1"/>
          <p:nvPr/>
        </p:nvSpPr>
        <p:spPr>
          <a:xfrm>
            <a:off x="401825" y="1962325"/>
            <a:ext cx="1888800" cy="87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x-none" sz="5000" b="1"/>
              <a:t>2016</a:t>
            </a:r>
            <a:endParaRPr sz="5000" b="1"/>
          </a:p>
        </p:txBody>
      </p:sp>
      <p:pic>
        <p:nvPicPr>
          <p:cNvPr id="124" name="Google Shape;124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43025" y="107150"/>
            <a:ext cx="5057925" cy="48839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6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00"/>
        </a:solidFill>
        <a:effectLst/>
      </p:bgPr>
    </p:bg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7"/>
          <p:cNvSpPr txBox="1"/>
          <p:nvPr/>
        </p:nvSpPr>
        <p:spPr>
          <a:xfrm>
            <a:off x="321475" y="1888625"/>
            <a:ext cx="1754700" cy="105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x-none" sz="5000" b="1"/>
              <a:t>2017</a:t>
            </a:r>
            <a:endParaRPr sz="5000" b="1"/>
          </a:p>
        </p:txBody>
      </p:sp>
      <p:pic>
        <p:nvPicPr>
          <p:cNvPr id="130" name="Google Shape;130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28575" y="152400"/>
            <a:ext cx="4838702" cy="48387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00"/>
        </a:solidFill>
        <a:effectLst/>
      </p:bgPr>
    </p:bg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8"/>
          <p:cNvSpPr txBox="1"/>
          <p:nvPr/>
        </p:nvSpPr>
        <p:spPr>
          <a:xfrm>
            <a:off x="321450" y="1835050"/>
            <a:ext cx="1754700" cy="93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x-none" sz="5000" b="1"/>
              <a:t>2018</a:t>
            </a:r>
            <a:endParaRPr sz="5000" b="1"/>
          </a:p>
        </p:txBody>
      </p:sp>
      <p:pic>
        <p:nvPicPr>
          <p:cNvPr id="136" name="Google Shape;136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28550" y="152400"/>
            <a:ext cx="5138452" cy="4910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00"/>
        </a:solidFill>
        <a:effectLst/>
      </p:bgPr>
    </p:bg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9"/>
          <p:cNvSpPr txBox="1"/>
          <p:nvPr/>
        </p:nvSpPr>
        <p:spPr>
          <a:xfrm>
            <a:off x="308075" y="1942200"/>
            <a:ext cx="1607400" cy="73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x-none" sz="5000" b="1"/>
              <a:t>2019</a:t>
            </a:r>
            <a:endParaRPr sz="5000" b="1"/>
          </a:p>
        </p:txBody>
      </p:sp>
      <p:pic>
        <p:nvPicPr>
          <p:cNvPr id="142" name="Google Shape;142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67875" y="66975"/>
            <a:ext cx="4924124" cy="49241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00"/>
        </a:solidFill>
        <a:effectLst/>
      </p:bgPr>
    </p:bg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30"/>
          <p:cNvSpPr txBox="1"/>
          <p:nvPr/>
        </p:nvSpPr>
        <p:spPr>
          <a:xfrm>
            <a:off x="327338" y="1919650"/>
            <a:ext cx="1660800" cy="93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x-none" sz="5000" b="1"/>
              <a:t>2020</a:t>
            </a:r>
            <a:endParaRPr sz="5000" b="1"/>
          </a:p>
        </p:txBody>
      </p:sp>
      <p:pic>
        <p:nvPicPr>
          <p:cNvPr id="148" name="Google Shape;148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1998" y="76200"/>
            <a:ext cx="3692426" cy="4991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" name="Google Shape;149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500" y="2964300"/>
            <a:ext cx="1756474" cy="1616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00"/>
        </a:solidFill>
        <a:effectLst/>
      </p:bgPr>
    </p:bg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31"/>
          <p:cNvSpPr txBox="1"/>
          <p:nvPr/>
        </p:nvSpPr>
        <p:spPr>
          <a:xfrm>
            <a:off x="281275" y="1875225"/>
            <a:ext cx="17949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x-none" sz="5000" b="1"/>
              <a:t>2021</a:t>
            </a:r>
            <a:endParaRPr sz="5000" b="1"/>
          </a:p>
        </p:txBody>
      </p:sp>
      <p:pic>
        <p:nvPicPr>
          <p:cNvPr id="155" name="Google Shape;155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43325" y="121450"/>
            <a:ext cx="3429000" cy="48387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56" name="Google Shape;156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0300" y="3259025"/>
            <a:ext cx="1396850" cy="17011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00"/>
        </a:solidFill>
        <a:effectLst/>
      </p:bgPr>
    </p:bg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32"/>
          <p:cNvSpPr txBox="1"/>
          <p:nvPr/>
        </p:nvSpPr>
        <p:spPr>
          <a:xfrm>
            <a:off x="0" y="1942200"/>
            <a:ext cx="1620900" cy="96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x-none" sz="4500" b="1"/>
              <a:t>2022</a:t>
            </a:r>
            <a:endParaRPr sz="4500" b="1"/>
          </a:p>
        </p:txBody>
      </p:sp>
      <p:pic>
        <p:nvPicPr>
          <p:cNvPr id="162" name="Google Shape;162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20775" y="399763"/>
            <a:ext cx="3710223" cy="46118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63" name="Google Shape;163;p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98000" y="399775"/>
            <a:ext cx="3593600" cy="46118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00"/>
        </a:solidFill>
        <a:effectLst/>
      </p:bgPr>
    </p:bg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33"/>
          <p:cNvSpPr txBox="1">
            <a:spLocks noGrp="1"/>
          </p:cNvSpPr>
          <p:nvPr>
            <p:ph type="title"/>
          </p:nvPr>
        </p:nvSpPr>
        <p:spPr>
          <a:xfrm>
            <a:off x="349750" y="1851750"/>
            <a:ext cx="1804500" cy="84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x-none" sz="5020" b="1"/>
              <a:t>2023</a:t>
            </a:r>
            <a:endParaRPr sz="5020" b="1"/>
          </a:p>
        </p:txBody>
      </p:sp>
      <p:pic>
        <p:nvPicPr>
          <p:cNvPr id="169" name="Google Shape;169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06650" y="84900"/>
            <a:ext cx="4436149" cy="490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6" dur="1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00"/>
        </a:solidFill>
        <a:effectLst/>
      </p:bgPr>
    </p:bg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34"/>
          <p:cNvSpPr txBox="1">
            <a:spLocks noGrp="1"/>
          </p:cNvSpPr>
          <p:nvPr>
            <p:ph type="title"/>
          </p:nvPr>
        </p:nvSpPr>
        <p:spPr>
          <a:xfrm>
            <a:off x="451500" y="335800"/>
            <a:ext cx="4120500" cy="87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x-none" sz="5000" b="1">
                <a:latin typeface="Calibri"/>
                <a:ea typeface="Calibri"/>
                <a:cs typeface="Calibri"/>
                <a:sym typeface="Calibri"/>
              </a:rPr>
              <a:t>Para pensar…</a:t>
            </a:r>
            <a:endParaRPr sz="5000" b="1"/>
          </a:p>
        </p:txBody>
      </p:sp>
      <p:sp>
        <p:nvSpPr>
          <p:cNvPr id="175" name="Google Shape;175;p34"/>
          <p:cNvSpPr txBox="1">
            <a:spLocks noGrp="1"/>
          </p:cNvSpPr>
          <p:nvPr>
            <p:ph type="body" idx="1"/>
          </p:nvPr>
        </p:nvSpPr>
        <p:spPr>
          <a:xfrm>
            <a:off x="451500" y="2441100"/>
            <a:ext cx="8520600" cy="270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70000" lnSpcReduction="2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x-none" sz="3500" b="1">
                <a:solidFill>
                  <a:srgbClr val="4D4D4D"/>
                </a:solidFill>
              </a:rPr>
              <a:t>¿</a:t>
            </a:r>
            <a:r>
              <a:rPr lang="x-none" sz="5163" b="1">
                <a:solidFill>
                  <a:srgbClr val="4D4D4D"/>
                </a:solidFill>
              </a:rPr>
              <a:t>Qué se pierde cuando cada vez menos empresas controlan la producción de conocimientos, en lugar de los propios investigadores?</a:t>
            </a:r>
            <a:r>
              <a:rPr lang="x-none" sz="5163" b="1">
                <a:solidFill>
                  <a:srgbClr val="4D4D4D"/>
                </a:solidFill>
                <a:highlight>
                  <a:srgbClr val="FFFFFF"/>
                </a:highlight>
              </a:rPr>
              <a:t> </a:t>
            </a:r>
            <a:endParaRPr sz="5163" b="1">
              <a:solidFill>
                <a:srgbClr val="4D4D4D"/>
              </a:solidFill>
              <a:highlight>
                <a:srgbClr val="FFFFFF"/>
              </a:highlight>
            </a:endParaRPr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350">
              <a:solidFill>
                <a:srgbClr val="4D4D4D"/>
              </a:solidFill>
              <a:highlight>
                <a:srgbClr val="FFFFFF"/>
              </a:highlight>
            </a:endParaRPr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81481"/>
              <a:buFont typeface="Arial"/>
              <a:buNone/>
            </a:pPr>
            <a:endParaRPr sz="1350">
              <a:solidFill>
                <a:srgbClr val="4D4D4D"/>
              </a:solidFill>
              <a:highlight>
                <a:srgbClr val="FFFFFF"/>
              </a:highlight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176" name="Google Shape;176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64250" y="0"/>
            <a:ext cx="2727900" cy="22546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00"/>
        </a:solidFill>
        <a:effectLst/>
      </p:bgPr>
    </p:bg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35"/>
          <p:cNvSpPr txBox="1">
            <a:spLocks noGrp="1"/>
          </p:cNvSpPr>
          <p:nvPr>
            <p:ph type="title"/>
          </p:nvPr>
        </p:nvSpPr>
        <p:spPr>
          <a:xfrm>
            <a:off x="427575" y="2571750"/>
            <a:ext cx="8520600" cy="180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27731"/>
              <a:buFont typeface="Arial"/>
              <a:buNone/>
            </a:pPr>
            <a:r>
              <a:rPr lang="x-none" sz="3966" b="1">
                <a:solidFill>
                  <a:srgbClr val="4D4D4D"/>
                </a:solidFill>
              </a:rPr>
              <a:t>¿Cuál es el costo de los modelos de negocio que afianzan niveles de ganancias extremas?</a:t>
            </a:r>
            <a:endParaRPr sz="3966" b="1">
              <a:solidFill>
                <a:srgbClr val="4D4D4D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82" name="Google Shape;182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10450" y="173275"/>
            <a:ext cx="2723100" cy="1977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00"/>
        </a:solidFill>
        <a:effectLst/>
      </p:bgPr>
    </p:bg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36"/>
          <p:cNvSpPr txBox="1">
            <a:spLocks noGrp="1"/>
          </p:cNvSpPr>
          <p:nvPr>
            <p:ph type="body" idx="1"/>
          </p:nvPr>
        </p:nvSpPr>
        <p:spPr>
          <a:xfrm>
            <a:off x="311700" y="2571750"/>
            <a:ext cx="8520600" cy="244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x-none" sz="1350">
                <a:solidFill>
                  <a:srgbClr val="4D4D4D"/>
                </a:solidFill>
              </a:rPr>
              <a:t> </a:t>
            </a:r>
            <a:r>
              <a:rPr lang="x-none" sz="3000" b="1">
                <a:solidFill>
                  <a:srgbClr val="4D4D4D"/>
                </a:solidFill>
              </a:rPr>
              <a:t>¿</a:t>
            </a:r>
            <a:r>
              <a:rPr lang="x-none" sz="3500" b="1">
                <a:solidFill>
                  <a:srgbClr val="4D4D4D"/>
                </a:solidFill>
              </a:rPr>
              <a:t>Cuándo la recopilación y el uso de datos personales comienza a socavar la libertad académica? </a:t>
            </a:r>
            <a:endParaRPr sz="3500" b="1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188" name="Google Shape;188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01850" y="375775"/>
            <a:ext cx="3006249" cy="21085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00"/>
        </a:solidFill>
        <a:effectLst/>
      </p:bgPr>
    </p:bg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37"/>
          <p:cNvSpPr txBox="1">
            <a:spLocks noGrp="1"/>
          </p:cNvSpPr>
          <p:nvPr>
            <p:ph type="title"/>
          </p:nvPr>
        </p:nvSpPr>
        <p:spPr>
          <a:xfrm>
            <a:off x="396600" y="3027125"/>
            <a:ext cx="8520600" cy="174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x-none" sz="3500" b="1">
                <a:solidFill>
                  <a:srgbClr val="4D4D4D"/>
                </a:solidFill>
              </a:rPr>
              <a:t>¿Puede la comercialización realmente favorecer el interés público? </a:t>
            </a:r>
            <a:endParaRPr sz="3500" b="1"/>
          </a:p>
        </p:txBody>
      </p:sp>
      <p:pic>
        <p:nvPicPr>
          <p:cNvPr id="194" name="Google Shape;194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68650" y="304800"/>
            <a:ext cx="2476825" cy="2266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00"/>
        </a:solidFill>
        <a:effectLst/>
      </p:bgPr>
    </p:bg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38"/>
          <p:cNvSpPr txBox="1">
            <a:spLocks noGrp="1"/>
          </p:cNvSpPr>
          <p:nvPr>
            <p:ph type="body" idx="1"/>
          </p:nvPr>
        </p:nvSpPr>
        <p:spPr>
          <a:xfrm>
            <a:off x="311700" y="2798900"/>
            <a:ext cx="8520600" cy="221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x-none" sz="3500" b="1">
                <a:solidFill>
                  <a:srgbClr val="4D4D4D"/>
                </a:solidFill>
              </a:rPr>
              <a:t>¿Cómo podemos cambiar las tendencias existentes hacia el uso de estas opciones comunitarias?</a:t>
            </a:r>
            <a:endParaRPr sz="35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200" name="Google Shape;200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49325" y="101100"/>
            <a:ext cx="2742300" cy="2049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00"/>
        </a:solidFill>
        <a:effectLst/>
      </p:bgPr>
    </p:bg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39"/>
          <p:cNvSpPr txBox="1">
            <a:spLocks noGrp="1"/>
          </p:cNvSpPr>
          <p:nvPr>
            <p:ph type="body" idx="1"/>
          </p:nvPr>
        </p:nvSpPr>
        <p:spPr>
          <a:xfrm>
            <a:off x="440275" y="188075"/>
            <a:ext cx="8520600" cy="288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77500" lnSpcReduction="2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853"/>
              <a:buFont typeface="Arial"/>
              <a:buNone/>
            </a:pPr>
            <a:r>
              <a:rPr lang="x-none" sz="5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“Unámonos, actuemos y generemos conciencia sobre la importancia del control comunitario de los sistemas de intercambio de conocimiento”</a:t>
            </a:r>
            <a:r>
              <a:rPr lang="x-none" sz="6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6000"/>
          </a:p>
        </p:txBody>
      </p:sp>
      <p:pic>
        <p:nvPicPr>
          <p:cNvPr id="206" name="Google Shape;206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47850" y="3073175"/>
            <a:ext cx="2648300" cy="1941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0" dur="10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00"/>
        </a:solid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5"/>
          <p:cNvSpPr txBox="1">
            <a:spLocks noGrp="1"/>
          </p:cNvSpPr>
          <p:nvPr>
            <p:ph type="title"/>
          </p:nvPr>
        </p:nvSpPr>
        <p:spPr>
          <a:xfrm>
            <a:off x="311700" y="1816500"/>
            <a:ext cx="8520600" cy="151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x-none" sz="6719" b="1"/>
              <a:t>¿De qué se trata?</a:t>
            </a:r>
            <a:endParaRPr sz="6719" b="1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flip dir="l"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00"/>
        </a:solidFill>
        <a:effectLst/>
      </p:bgPr>
    </p:bg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6"/>
          <p:cNvSpPr txBox="1">
            <a:spLocks noGrp="1"/>
          </p:cNvSpPr>
          <p:nvPr>
            <p:ph type="body" idx="1"/>
          </p:nvPr>
        </p:nvSpPr>
        <p:spPr>
          <a:xfrm>
            <a:off x="396625" y="642750"/>
            <a:ext cx="8520600" cy="346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25000" lnSpcReduction="20000"/>
          </a:bodyPr>
          <a:lstStyle/>
          <a:p>
            <a:pPr marL="0" lvl="0" indent="0" algn="ctr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x-none" sz="13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 Semana Internacional de Acceso Abierto es una semana de acción global, manejada por la comunidad, para abrir el acceso a la investigación y a la información.</a:t>
            </a:r>
            <a:endParaRPr sz="132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32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x-none" sz="13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Este año se celebra entre el 23 y 29 de octubre.</a:t>
            </a:r>
            <a:endParaRPr sz="132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lnSpc>
                <a:spcPct val="107916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96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96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lnSpc>
                <a:spcPct val="107916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5378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7916"/>
              </a:lnSpc>
              <a:spcBef>
                <a:spcPts val="800"/>
              </a:spcBef>
              <a:spcAft>
                <a:spcPts val="0"/>
              </a:spcAft>
              <a:buNone/>
            </a:pPr>
            <a:endParaRPr sz="5378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4442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just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37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lnSpc>
                <a:spcPct val="107916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36666"/>
              <a:buFont typeface="Arial"/>
              <a:buNone/>
            </a:pPr>
            <a:endParaRPr sz="30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800"/>
              </a:spcBef>
              <a:spcAft>
                <a:spcPts val="1200"/>
              </a:spcAft>
              <a:buNone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gallery dir="l"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00"/>
        </a:solidFill>
        <a:effectLst/>
      </p:bgPr>
    </p:bg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7"/>
          <p:cNvSpPr txBox="1">
            <a:spLocks noGrp="1"/>
          </p:cNvSpPr>
          <p:nvPr>
            <p:ph type="title"/>
          </p:nvPr>
        </p:nvSpPr>
        <p:spPr>
          <a:xfrm>
            <a:off x="311700" y="178225"/>
            <a:ext cx="8520600" cy="84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x-none" sz="5040" b="1">
                <a:latin typeface="Calibri"/>
                <a:ea typeface="Calibri"/>
                <a:cs typeface="Calibri"/>
                <a:sym typeface="Calibri"/>
              </a:rPr>
              <a:t>Acceso Abierto</a:t>
            </a:r>
            <a:endParaRPr sz="5040" b="1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5" name="Google Shape;75;p1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25000" lnSpcReduction="2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358"/>
              <a:buFont typeface="Arial"/>
              <a:buNone/>
            </a:pPr>
            <a:r>
              <a:rPr lang="x-none" sz="9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Movimiento que promueve el acceso libre y gratuito a la literatura científica, fomentando su  libre disponibilidad en internet y permitiendo a cualquier usuario su lectura, copia, descarga, impresión, distribución o cualquier otro uso legal de la misma, sin barrera alguna. Siendo la única obligación el reconocer los derechos de autor, siendo debidamente citado.</a:t>
            </a:r>
            <a:endParaRPr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flip dir="l"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ES" sz="3600" b="1" dirty="0" smtClean="0"/>
              <a:t>10 años de la Ley 26899</a:t>
            </a:r>
            <a:endParaRPr lang="es-ES" sz="3600" b="1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marL="114300" indent="0" algn="just">
              <a:buNone/>
            </a:pPr>
            <a:r>
              <a:rPr lang="es-ES" sz="2400" b="1" dirty="0" smtClean="0">
                <a:solidFill>
                  <a:schemeClr val="tx1"/>
                </a:solidFill>
              </a:rPr>
              <a:t>“Los </a:t>
            </a:r>
            <a:r>
              <a:rPr lang="es-ES" sz="2400" b="1" dirty="0">
                <a:solidFill>
                  <a:schemeClr val="tx1"/>
                </a:solidFill>
              </a:rPr>
              <a:t>organismos e instituciones públicas que componen el Sistema Nacional de Ciencia, Tecnología e Innovación </a:t>
            </a:r>
            <a:r>
              <a:rPr lang="es-ES" sz="2400" b="1" dirty="0" smtClean="0">
                <a:solidFill>
                  <a:schemeClr val="tx1"/>
                </a:solidFill>
              </a:rPr>
              <a:t>que </a:t>
            </a:r>
            <a:r>
              <a:rPr lang="es-ES" sz="2400" b="1" dirty="0">
                <a:solidFill>
                  <a:schemeClr val="tx1"/>
                </a:solidFill>
              </a:rPr>
              <a:t>reciben financiamiento del Estado nacional, deberán desarrollar repositorios digitales institucionales de acceso abierto, propios o compartidos, en los que se depositará la producción </a:t>
            </a:r>
            <a:r>
              <a:rPr lang="es-ES" sz="2400" b="1" dirty="0" smtClean="0">
                <a:solidFill>
                  <a:schemeClr val="tx1"/>
                </a:solidFill>
              </a:rPr>
              <a:t>científico-tecnológica…”</a:t>
            </a:r>
            <a:endParaRPr lang="es-ES" sz="2400" b="1" dirty="0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65836620"/>
      </p:ext>
    </p:extLst>
  </p:cSld>
  <p:clrMapOvr>
    <a:overrideClrMapping bg1="lt1" tx1="dk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00"/>
        </a:solidFill>
        <a:effectLst/>
      </p:bgPr>
    </p:bg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8"/>
          <p:cNvSpPr txBox="1">
            <a:spLocks noGrp="1"/>
          </p:cNvSpPr>
          <p:nvPr>
            <p:ph type="title"/>
          </p:nvPr>
        </p:nvSpPr>
        <p:spPr>
          <a:xfrm>
            <a:off x="311700" y="806675"/>
            <a:ext cx="8520600" cy="307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990"/>
              <a:buFont typeface="Arial"/>
              <a:buNone/>
            </a:pPr>
            <a:r>
              <a:rPr lang="x-none" sz="6719" b="1"/>
              <a:t>¿Cómo adhiere nuestra universidad al acceso abierto? </a:t>
            </a:r>
            <a:endParaRPr sz="6719" b="1" dirty="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6719" b="1" dirty="0"/>
          </a:p>
        </p:txBody>
      </p:sp>
    </p:spTree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00"/>
        </a:solidFill>
        <a:effectLst/>
      </p:bgPr>
    </p:bg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9"/>
          <p:cNvSpPr txBox="1">
            <a:spLocks noGrp="1"/>
          </p:cNvSpPr>
          <p:nvPr>
            <p:ph type="title"/>
          </p:nvPr>
        </p:nvSpPr>
        <p:spPr>
          <a:xfrm>
            <a:off x="204525" y="203925"/>
            <a:ext cx="8520600" cy="460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2833" b="1"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410650" algn="ctr" rtl="0">
              <a:spcBef>
                <a:spcPts val="1200"/>
              </a:spcBef>
              <a:spcAft>
                <a:spcPts val="0"/>
              </a:spcAft>
              <a:buSzPts val="2867"/>
              <a:buFont typeface="Calibri"/>
              <a:buChar char="●"/>
            </a:pPr>
            <a:r>
              <a:rPr lang="x-none" sz="2866" b="1">
                <a:latin typeface="Calibri"/>
                <a:ea typeface="Calibri"/>
                <a:cs typeface="Calibri"/>
                <a:sym typeface="Calibri"/>
              </a:rPr>
              <a:t>Creando en 2014 el Repositorio Institucional Abierto (RIA).</a:t>
            </a:r>
            <a:endParaRPr sz="2866" b="1"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0" algn="ctr" rtl="0">
              <a:spcBef>
                <a:spcPts val="1200"/>
              </a:spcBef>
              <a:spcAft>
                <a:spcPts val="0"/>
              </a:spcAft>
              <a:buNone/>
            </a:pPr>
            <a:endParaRPr sz="2866" b="1"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2866" b="1"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x-none" sz="2866" b="1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ria.utn.edu.ar</a:t>
            </a:r>
            <a:endParaRPr sz="2866" b="1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86" name="Google Shape;86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513825" y="2277075"/>
            <a:ext cx="4966615" cy="2303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00"/>
        </a:solidFill>
        <a:effectLst/>
      </p:bgPr>
    </p:bg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0"/>
          <p:cNvSpPr txBox="1">
            <a:spLocks noGrp="1"/>
          </p:cNvSpPr>
          <p:nvPr>
            <p:ph type="body" idx="1"/>
          </p:nvPr>
        </p:nvSpPr>
        <p:spPr>
          <a:xfrm>
            <a:off x="418850" y="2826250"/>
            <a:ext cx="8520600" cy="194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x-none" sz="25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 un gran archivo digital cuyo objetivo principal es brindar acceso abierto a producciones científicas y académicas elaboradas por docentes, investigadores y tecnólogos de toda la Universidad.</a:t>
            </a:r>
            <a:endParaRPr sz="2400" b="1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92" name="Google Shape;92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77075" y="208075"/>
            <a:ext cx="4202500" cy="2363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Simple Light">
    <a:dk1>
      <a:srgbClr val="000000"/>
    </a:dk1>
    <a:lt1>
      <a:srgbClr val="FFFFFF"/>
    </a:lt1>
    <a:dk2>
      <a:srgbClr val="595959"/>
    </a:dk2>
    <a:lt2>
      <a:srgbClr val="EEEEEE"/>
    </a:lt2>
    <a:accent1>
      <a:srgbClr val="4285F4"/>
    </a:accent1>
    <a:accent2>
      <a:srgbClr val="212121"/>
    </a:accent2>
    <a:accent3>
      <a:srgbClr val="78909C"/>
    </a:accent3>
    <a:accent4>
      <a:srgbClr val="FFAB40"/>
    </a:accent4>
    <a:accent5>
      <a:srgbClr val="0097A7"/>
    </a:accent5>
    <a:accent6>
      <a:srgbClr val="EEFF41"/>
    </a:accent6>
    <a:hlink>
      <a:srgbClr val="0097A7"/>
    </a:hlink>
    <a:folHlink>
      <a:srgbClr val="0097A7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</TotalTime>
  <Words>446</Words>
  <Application>Microsoft Office PowerPoint</Application>
  <PresentationFormat>Presentación en pantalla (16:9)</PresentationFormat>
  <Paragraphs>49</Paragraphs>
  <Slides>28</Slides>
  <Notes>27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28</vt:i4>
      </vt:variant>
    </vt:vector>
  </HeadingPairs>
  <TitlesOfParts>
    <vt:vector size="33" baseType="lpstr">
      <vt:lpstr>Arial</vt:lpstr>
      <vt:lpstr>Roboto</vt:lpstr>
      <vt:lpstr>Times New Roman</vt:lpstr>
      <vt:lpstr>Calibri</vt:lpstr>
      <vt:lpstr>Simple Light</vt:lpstr>
      <vt:lpstr>Presentación de PowerPoint</vt:lpstr>
      <vt:lpstr>Presentación de PowerPoint</vt:lpstr>
      <vt:lpstr>¿De qué se trata?</vt:lpstr>
      <vt:lpstr>Presentación de PowerPoint</vt:lpstr>
      <vt:lpstr>Acceso Abierto</vt:lpstr>
      <vt:lpstr>10 años de la Ley 26899</vt:lpstr>
      <vt:lpstr>¿Cómo adhiere nuestra universidad al acceso abierto?  </vt:lpstr>
      <vt:lpstr> Creando en 2014 el Repositorio Institucional Abierto (RIA).   ria.utn.edu.ar </vt:lpstr>
      <vt:lpstr>Presentación de PowerPoint</vt:lpstr>
      <vt:lpstr>Presentación de PowerPoint</vt:lpstr>
      <vt:lpstr>¿Cómo contribuimos desde FRCU?</vt:lpstr>
      <vt:lpstr>Incorporando la fecha al calendario académico. Difundiendo el producido en el Repositorio. Festejando.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2023</vt:lpstr>
      <vt:lpstr>Para pensar…</vt:lpstr>
      <vt:lpstr>¿Cuál es el costo de los modelos de negocio que afianzan niveles de ganancias extremas? </vt:lpstr>
      <vt:lpstr>Presentación de PowerPoint</vt:lpstr>
      <vt:lpstr>¿Puede la comercialización realmente favorecer el interés público? 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cp:lastModifiedBy>maria</cp:lastModifiedBy>
  <cp:revision>6</cp:revision>
  <dcterms:modified xsi:type="dcterms:W3CDTF">2023-10-30T12:47:08Z</dcterms:modified>
</cp:coreProperties>
</file>