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78dabb98b3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78dabb98b3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78dabb98b3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78dabb98b3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78dabb98b3_0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78dabb98b3_0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78dabb98b3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78dabb98b3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78dabb98b3_0_2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78dabb98b3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78dabb98b3_0_2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78dabb98b3_0_2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gradFill>
          <a:gsLst>
            <a:gs pos="0">
              <a:srgbClr val="DCECD5"/>
            </a:gs>
            <a:gs pos="100000">
              <a:srgbClr val="93BC81"/>
            </a:gs>
          </a:gsLst>
          <a:lin ang="5400012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17.png"/><Relationship Id="rId5" Type="http://schemas.openxmlformats.org/officeDocument/2006/relationships/image" Target="../media/image6.png"/><Relationship Id="rId6" Type="http://schemas.openxmlformats.org/officeDocument/2006/relationships/image" Target="../media/image2.png"/><Relationship Id="rId7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18.png"/><Relationship Id="rId5" Type="http://schemas.openxmlformats.org/officeDocument/2006/relationships/image" Target="../media/image15.png"/><Relationship Id="rId6" Type="http://schemas.openxmlformats.org/officeDocument/2006/relationships/image" Target="../media/image2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9.png"/><Relationship Id="rId6" Type="http://schemas.openxmlformats.org/officeDocument/2006/relationships/image" Target="../media/image5.png"/><Relationship Id="rId7" Type="http://schemas.openxmlformats.org/officeDocument/2006/relationships/image" Target="../media/image14.png"/><Relationship Id="rId8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2.png"/><Relationship Id="rId4" Type="http://schemas.openxmlformats.org/officeDocument/2006/relationships/image" Target="../media/image3.png"/><Relationship Id="rId5" Type="http://schemas.openxmlformats.org/officeDocument/2006/relationships/image" Target="../media/image12.png"/><Relationship Id="rId6" Type="http://schemas.openxmlformats.org/officeDocument/2006/relationships/image" Target="../media/image2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30850" y="1513838"/>
            <a:ext cx="8682300" cy="1234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500"/>
              <a:t>Experiencias de Aprendizaje Autónomo y</a:t>
            </a:r>
            <a:endParaRPr sz="3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3500"/>
              <a:t>Cooperativo en el Laboratorio de Química</a:t>
            </a:r>
            <a:endParaRPr sz="35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951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434343"/>
                </a:solidFill>
              </a:rPr>
              <a:t>Gabriela Leiva, Marina Sánchez, Bettina L. Marchisio, Pablo C. V. Sánchez, Analía V. Russo, M. Fernanda Lopolito, Ayelén García Federico, E. Graciela De Seta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75" y="69400"/>
            <a:ext cx="2756750" cy="144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84275" y="381775"/>
            <a:ext cx="2154125" cy="61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32750" y="154653"/>
            <a:ext cx="3116500" cy="107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480000" y="3834900"/>
            <a:ext cx="8184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rgbClr val="434343"/>
                </a:solidFill>
              </a:rPr>
              <a:t>Unidad Docente Basica quimica</a:t>
            </a:r>
            <a:endParaRPr sz="1700">
              <a:solidFill>
                <a:srgbClr val="434343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rgbClr val="434343"/>
                </a:solidFill>
              </a:rPr>
              <a:t>Universidad </a:t>
            </a:r>
            <a:r>
              <a:rPr lang="es" sz="1700">
                <a:solidFill>
                  <a:srgbClr val="434343"/>
                </a:solidFill>
              </a:rPr>
              <a:t>Tecnológica</a:t>
            </a:r>
            <a:r>
              <a:rPr lang="es" sz="1700">
                <a:solidFill>
                  <a:srgbClr val="434343"/>
                </a:solidFill>
              </a:rPr>
              <a:t> Nacional - Facultad Regional Buenos Aires</a:t>
            </a:r>
            <a:endParaRPr sz="1700">
              <a:solidFill>
                <a:srgbClr val="434343"/>
              </a:solidFill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3834900"/>
            <a:ext cx="1364375" cy="13643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383030">
                <a:alpha val="50000"/>
              </a:srgbClr>
            </a:outerShdw>
          </a:effectLst>
        </p:spPr>
      </p:pic>
      <p:pic>
        <p:nvPicPr>
          <p:cNvPr id="61" name="Google Shape;61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578975" y="3552150"/>
            <a:ext cx="1565025" cy="15650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38303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/>
          <p:nvPr/>
        </p:nvSpPr>
        <p:spPr>
          <a:xfrm>
            <a:off x="708685" y="3648083"/>
            <a:ext cx="656101" cy="568211"/>
          </a:xfrm>
          <a:custGeom>
            <a:rect b="b" l="l" r="r" t="t"/>
            <a:pathLst>
              <a:path extrusionOk="0" h="13150" w="15184">
                <a:moveTo>
                  <a:pt x="3796" y="1"/>
                </a:moveTo>
                <a:lnTo>
                  <a:pt x="1" y="6576"/>
                </a:lnTo>
                <a:lnTo>
                  <a:pt x="3796" y="13150"/>
                </a:lnTo>
                <a:lnTo>
                  <a:pt x="11389" y="13150"/>
                </a:lnTo>
                <a:lnTo>
                  <a:pt x="15183" y="6576"/>
                </a:lnTo>
                <a:lnTo>
                  <a:pt x="11389" y="1"/>
                </a:lnTo>
                <a:close/>
              </a:path>
            </a:pathLst>
          </a:custGeom>
          <a:solidFill>
            <a:srgbClr val="004717">
              <a:alpha val="215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/>
          <p:nvPr/>
        </p:nvSpPr>
        <p:spPr>
          <a:xfrm>
            <a:off x="1782355" y="3648083"/>
            <a:ext cx="656187" cy="568211"/>
          </a:xfrm>
          <a:custGeom>
            <a:rect b="b" l="l" r="r" t="t"/>
            <a:pathLst>
              <a:path extrusionOk="0" h="13150" w="15186">
                <a:moveTo>
                  <a:pt x="3796" y="1"/>
                </a:moveTo>
                <a:lnTo>
                  <a:pt x="1" y="6576"/>
                </a:lnTo>
                <a:lnTo>
                  <a:pt x="3796" y="13150"/>
                </a:lnTo>
                <a:lnTo>
                  <a:pt x="11389" y="13150"/>
                </a:lnTo>
                <a:lnTo>
                  <a:pt x="15186" y="6576"/>
                </a:lnTo>
                <a:lnTo>
                  <a:pt x="11389" y="1"/>
                </a:lnTo>
                <a:close/>
              </a:path>
            </a:pathLst>
          </a:custGeom>
          <a:solidFill>
            <a:srgbClr val="004717">
              <a:alpha val="215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/>
          <p:nvPr/>
        </p:nvSpPr>
        <p:spPr>
          <a:xfrm>
            <a:off x="2319240" y="3957400"/>
            <a:ext cx="656187" cy="568168"/>
          </a:xfrm>
          <a:custGeom>
            <a:rect b="b" l="l" r="r" t="t"/>
            <a:pathLst>
              <a:path extrusionOk="0" h="13149" w="15186">
                <a:moveTo>
                  <a:pt x="3797" y="0"/>
                </a:moveTo>
                <a:lnTo>
                  <a:pt x="1" y="6573"/>
                </a:lnTo>
                <a:lnTo>
                  <a:pt x="3797" y="13148"/>
                </a:lnTo>
                <a:lnTo>
                  <a:pt x="11389" y="13148"/>
                </a:lnTo>
                <a:lnTo>
                  <a:pt x="15185" y="6573"/>
                </a:lnTo>
                <a:lnTo>
                  <a:pt x="11389" y="0"/>
                </a:lnTo>
                <a:close/>
              </a:path>
            </a:pathLst>
          </a:custGeom>
          <a:solidFill>
            <a:srgbClr val="BB945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/>
          <p:nvPr/>
        </p:nvSpPr>
        <p:spPr>
          <a:xfrm>
            <a:off x="708633" y="4291747"/>
            <a:ext cx="656187" cy="568211"/>
          </a:xfrm>
          <a:custGeom>
            <a:rect b="b" l="l" r="r" t="t"/>
            <a:pathLst>
              <a:path extrusionOk="0" h="13150" w="15186">
                <a:moveTo>
                  <a:pt x="3797" y="1"/>
                </a:moveTo>
                <a:lnTo>
                  <a:pt x="0" y="6576"/>
                </a:lnTo>
                <a:lnTo>
                  <a:pt x="3797" y="13150"/>
                </a:lnTo>
                <a:lnTo>
                  <a:pt x="11389" y="13150"/>
                </a:lnTo>
                <a:lnTo>
                  <a:pt x="15185" y="6576"/>
                </a:lnTo>
                <a:lnTo>
                  <a:pt x="11389" y="1"/>
                </a:lnTo>
                <a:close/>
              </a:path>
            </a:pathLst>
          </a:custGeom>
          <a:solidFill>
            <a:srgbClr val="004717">
              <a:alpha val="5885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4"/>
          <p:cNvSpPr/>
          <p:nvPr/>
        </p:nvSpPr>
        <p:spPr>
          <a:xfrm>
            <a:off x="1245520" y="3957377"/>
            <a:ext cx="656187" cy="568211"/>
          </a:xfrm>
          <a:custGeom>
            <a:rect b="b" l="l" r="r" t="t"/>
            <a:pathLst>
              <a:path extrusionOk="0" h="13150" w="15186">
                <a:moveTo>
                  <a:pt x="3797" y="0"/>
                </a:moveTo>
                <a:lnTo>
                  <a:pt x="0" y="6576"/>
                </a:lnTo>
                <a:lnTo>
                  <a:pt x="3797" y="13150"/>
                </a:lnTo>
                <a:lnTo>
                  <a:pt x="11389" y="13150"/>
                </a:lnTo>
                <a:lnTo>
                  <a:pt x="15185" y="6576"/>
                </a:lnTo>
                <a:lnTo>
                  <a:pt x="11389" y="0"/>
                </a:lnTo>
                <a:close/>
              </a:path>
            </a:pathLst>
          </a:custGeom>
          <a:solidFill>
            <a:srgbClr val="004717">
              <a:alpha val="215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4"/>
          <p:cNvSpPr/>
          <p:nvPr/>
        </p:nvSpPr>
        <p:spPr>
          <a:xfrm>
            <a:off x="171850" y="3338875"/>
            <a:ext cx="656144" cy="568168"/>
          </a:xfrm>
          <a:custGeom>
            <a:rect b="b" l="l" r="r" t="t"/>
            <a:pathLst>
              <a:path extrusionOk="0" h="13149" w="15185">
                <a:moveTo>
                  <a:pt x="3796" y="0"/>
                </a:moveTo>
                <a:lnTo>
                  <a:pt x="0" y="6573"/>
                </a:lnTo>
                <a:lnTo>
                  <a:pt x="3796" y="13148"/>
                </a:lnTo>
                <a:lnTo>
                  <a:pt x="11388" y="13148"/>
                </a:lnTo>
                <a:lnTo>
                  <a:pt x="15185" y="6573"/>
                </a:lnTo>
                <a:lnTo>
                  <a:pt x="11388" y="0"/>
                </a:lnTo>
                <a:close/>
              </a:path>
            </a:pathLst>
          </a:custGeom>
          <a:solidFill>
            <a:srgbClr val="467E4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4"/>
          <p:cNvSpPr/>
          <p:nvPr/>
        </p:nvSpPr>
        <p:spPr>
          <a:xfrm>
            <a:off x="171885" y="3957383"/>
            <a:ext cx="656101" cy="568211"/>
          </a:xfrm>
          <a:custGeom>
            <a:rect b="b" l="l" r="r" t="t"/>
            <a:pathLst>
              <a:path extrusionOk="0" h="13150" w="15184">
                <a:moveTo>
                  <a:pt x="3796" y="0"/>
                </a:moveTo>
                <a:lnTo>
                  <a:pt x="1" y="6575"/>
                </a:lnTo>
                <a:lnTo>
                  <a:pt x="3796" y="13149"/>
                </a:lnTo>
                <a:lnTo>
                  <a:pt x="11389" y="13149"/>
                </a:lnTo>
                <a:lnTo>
                  <a:pt x="15183" y="6575"/>
                </a:lnTo>
                <a:lnTo>
                  <a:pt x="11389" y="0"/>
                </a:lnTo>
                <a:close/>
              </a:path>
            </a:pathLst>
          </a:custGeom>
          <a:solidFill>
            <a:srgbClr val="004717">
              <a:alpha val="215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4"/>
          <p:cNvSpPr/>
          <p:nvPr/>
        </p:nvSpPr>
        <p:spPr>
          <a:xfrm>
            <a:off x="1782353" y="4291763"/>
            <a:ext cx="656187" cy="568168"/>
          </a:xfrm>
          <a:custGeom>
            <a:rect b="b" l="l" r="r" t="t"/>
            <a:pathLst>
              <a:path extrusionOk="0" h="13149" w="15186">
                <a:moveTo>
                  <a:pt x="3797" y="0"/>
                </a:moveTo>
                <a:lnTo>
                  <a:pt x="1" y="6573"/>
                </a:lnTo>
                <a:lnTo>
                  <a:pt x="3797" y="13148"/>
                </a:lnTo>
                <a:lnTo>
                  <a:pt x="11389" y="13148"/>
                </a:lnTo>
                <a:lnTo>
                  <a:pt x="15185" y="6573"/>
                </a:lnTo>
                <a:lnTo>
                  <a:pt x="11389" y="0"/>
                </a:lnTo>
                <a:close/>
              </a:path>
            </a:pathLst>
          </a:custGeom>
          <a:solidFill>
            <a:srgbClr val="6D563C">
              <a:alpha val="544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4"/>
          <p:cNvPicPr preferRelativeResize="0"/>
          <p:nvPr/>
        </p:nvPicPr>
        <p:blipFill rotWithShape="1">
          <a:blip r:embed="rId3">
            <a:alphaModFix/>
          </a:blip>
          <a:srcRect b="2114" l="2229" r="0" t="0"/>
          <a:stretch/>
        </p:blipFill>
        <p:spPr>
          <a:xfrm>
            <a:off x="312575" y="266075"/>
            <a:ext cx="3782300" cy="22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 txBox="1"/>
          <p:nvPr/>
        </p:nvSpPr>
        <p:spPr>
          <a:xfrm>
            <a:off x="384975" y="2656975"/>
            <a:ext cx="3637500" cy="6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dk2"/>
                </a:solidFill>
              </a:rPr>
              <a:t> </a:t>
            </a:r>
            <a:r>
              <a:rPr lang="es" sz="2400">
                <a:solidFill>
                  <a:schemeClr val="dk2"/>
                </a:solidFill>
              </a:rPr>
              <a:t>Aplicación</a:t>
            </a:r>
            <a:r>
              <a:rPr lang="es" sz="2400">
                <a:solidFill>
                  <a:schemeClr val="dk2"/>
                </a:solidFill>
              </a:rPr>
              <a:t> de a</a:t>
            </a:r>
            <a:r>
              <a:rPr lang="es" sz="2400">
                <a:solidFill>
                  <a:schemeClr val="dk2"/>
                </a:solidFill>
              </a:rPr>
              <a:t>ula invertida</a:t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id="76" name="Google Shape;7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0375" y="193925"/>
            <a:ext cx="3991299" cy="2278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08900" y="2933575"/>
            <a:ext cx="3461101" cy="2072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92025" y="1889600"/>
            <a:ext cx="3048999" cy="171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/>
          <p:nvPr>
            <p:ph type="title"/>
          </p:nvPr>
        </p:nvSpPr>
        <p:spPr>
          <a:xfrm>
            <a:off x="311700" y="3313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2"/>
                </a:solidFill>
              </a:rPr>
              <a:t>Desarrollo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1406025" y="934525"/>
            <a:ext cx="1947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700">
                <a:solidFill>
                  <a:schemeClr val="dk2"/>
                </a:solidFill>
              </a:rPr>
              <a:t>Preparación</a:t>
            </a:r>
            <a:endParaRPr b="1" sz="1700">
              <a:solidFill>
                <a:schemeClr val="dk2"/>
              </a:solidFill>
            </a:endParaRPr>
          </a:p>
        </p:txBody>
      </p:sp>
      <p:sp>
        <p:nvSpPr>
          <p:cNvPr id="85" name="Google Shape;85;p15"/>
          <p:cNvSpPr txBox="1"/>
          <p:nvPr/>
        </p:nvSpPr>
        <p:spPr>
          <a:xfrm>
            <a:off x="5374525" y="934513"/>
            <a:ext cx="25149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700">
                <a:solidFill>
                  <a:schemeClr val="dk2"/>
                </a:solidFill>
              </a:rPr>
              <a:t>Selección</a:t>
            </a:r>
            <a:r>
              <a:rPr b="1" lang="es" sz="1700">
                <a:solidFill>
                  <a:schemeClr val="dk2"/>
                </a:solidFill>
              </a:rPr>
              <a:t> de grupos</a:t>
            </a:r>
            <a:endParaRPr b="1" sz="1700">
              <a:solidFill>
                <a:schemeClr val="dk2"/>
              </a:solidFill>
            </a:endParaRPr>
          </a:p>
        </p:txBody>
      </p:sp>
      <p:sp>
        <p:nvSpPr>
          <p:cNvPr id="86" name="Google Shape;86;p15"/>
          <p:cNvSpPr txBox="1"/>
          <p:nvPr/>
        </p:nvSpPr>
        <p:spPr>
          <a:xfrm>
            <a:off x="3209697" y="3281313"/>
            <a:ext cx="2724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700">
                <a:solidFill>
                  <a:schemeClr val="dk2"/>
                </a:solidFill>
              </a:rPr>
              <a:t>Encuentros realizados</a:t>
            </a:r>
            <a:endParaRPr b="1" sz="1700">
              <a:solidFill>
                <a:schemeClr val="dk2"/>
              </a:solidFill>
            </a:endParaRPr>
          </a:p>
        </p:txBody>
      </p:sp>
      <p:grpSp>
        <p:nvGrpSpPr>
          <p:cNvPr id="87" name="Google Shape;87;p15"/>
          <p:cNvGrpSpPr/>
          <p:nvPr/>
        </p:nvGrpSpPr>
        <p:grpSpPr>
          <a:xfrm>
            <a:off x="430348" y="3774853"/>
            <a:ext cx="3789442" cy="1122676"/>
            <a:chOff x="608577" y="3867925"/>
            <a:chExt cx="3611400" cy="1029600"/>
          </a:xfrm>
        </p:grpSpPr>
        <p:sp>
          <p:nvSpPr>
            <p:cNvPr id="88" name="Google Shape;88;p15"/>
            <p:cNvSpPr/>
            <p:nvPr/>
          </p:nvSpPr>
          <p:spPr>
            <a:xfrm>
              <a:off x="608577" y="3867925"/>
              <a:ext cx="3611400" cy="1029600"/>
            </a:xfrm>
            <a:prstGeom prst="rect">
              <a:avLst/>
            </a:prstGeom>
            <a:solidFill>
              <a:srgbClr val="BB945E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5"/>
            <p:cNvSpPr/>
            <p:nvPr/>
          </p:nvSpPr>
          <p:spPr>
            <a:xfrm>
              <a:off x="787375" y="4007675"/>
              <a:ext cx="3253800" cy="738900"/>
            </a:xfrm>
            <a:prstGeom prst="roundRect">
              <a:avLst>
                <a:gd fmla="val 16667" name="adj"/>
              </a:avLst>
            </a:prstGeom>
            <a:solidFill>
              <a:srgbClr val="004717">
                <a:alpha val="21520"/>
              </a:srgbClr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5"/>
            <p:cNvSpPr txBox="1"/>
            <p:nvPr/>
          </p:nvSpPr>
          <p:spPr>
            <a:xfrm>
              <a:off x="787375" y="4028725"/>
              <a:ext cx="3253800" cy="64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700">
                  <a:solidFill>
                    <a:srgbClr val="383030"/>
                  </a:solidFill>
                </a:rPr>
                <a:t>Laboratorio 1: Seguridad e higiene y Sistemas materiales</a:t>
              </a:r>
              <a:endParaRPr sz="1700">
                <a:solidFill>
                  <a:srgbClr val="383030"/>
                </a:solidFill>
              </a:endParaRPr>
            </a:p>
          </p:txBody>
        </p:sp>
      </p:grpSp>
      <p:grpSp>
        <p:nvGrpSpPr>
          <p:cNvPr id="91" name="Google Shape;91;p15"/>
          <p:cNvGrpSpPr/>
          <p:nvPr/>
        </p:nvGrpSpPr>
        <p:grpSpPr>
          <a:xfrm>
            <a:off x="4646432" y="3774853"/>
            <a:ext cx="3971095" cy="1122676"/>
            <a:chOff x="4916175" y="3867925"/>
            <a:chExt cx="3611400" cy="1029600"/>
          </a:xfrm>
        </p:grpSpPr>
        <p:sp>
          <p:nvSpPr>
            <p:cNvPr id="92" name="Google Shape;92;p15"/>
            <p:cNvSpPr/>
            <p:nvPr/>
          </p:nvSpPr>
          <p:spPr>
            <a:xfrm>
              <a:off x="4916175" y="3867925"/>
              <a:ext cx="3611400" cy="1029600"/>
            </a:xfrm>
            <a:prstGeom prst="rect">
              <a:avLst/>
            </a:prstGeom>
            <a:solidFill>
              <a:srgbClr val="82876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5"/>
            <p:cNvSpPr/>
            <p:nvPr/>
          </p:nvSpPr>
          <p:spPr>
            <a:xfrm>
              <a:off x="5144775" y="4013275"/>
              <a:ext cx="3154200" cy="738900"/>
            </a:xfrm>
            <a:prstGeom prst="roundRect">
              <a:avLst>
                <a:gd fmla="val 16667" name="adj"/>
              </a:avLst>
            </a:prstGeom>
            <a:solidFill>
              <a:srgbClr val="BB945E">
                <a:alpha val="55060"/>
              </a:srgbClr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5"/>
            <p:cNvSpPr txBox="1"/>
            <p:nvPr/>
          </p:nvSpPr>
          <p:spPr>
            <a:xfrm>
              <a:off x="5094975" y="4013275"/>
              <a:ext cx="3253800" cy="67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800">
                  <a:solidFill>
                    <a:srgbClr val="383030"/>
                  </a:solidFill>
                </a:rPr>
                <a:t>Laboratorio 2: Gases y Solubilidad</a:t>
              </a:r>
              <a:endParaRPr sz="1800">
                <a:solidFill>
                  <a:srgbClr val="383030"/>
                </a:solidFill>
              </a:endParaRPr>
            </a:p>
          </p:txBody>
        </p:sp>
      </p:grpSp>
      <p:pic>
        <p:nvPicPr>
          <p:cNvPr id="95" name="Google Shape;9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2430919">
            <a:off x="7564606" y="-126468"/>
            <a:ext cx="1624868" cy="162486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383030">
                <a:alpha val="50000"/>
              </a:srgbClr>
            </a:outerShdw>
          </a:effectLst>
        </p:spPr>
      </p:pic>
      <p:pic>
        <p:nvPicPr>
          <p:cNvPr id="96" name="Google Shape;96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1709737">
            <a:off x="139303" y="-176471"/>
            <a:ext cx="1465140" cy="146514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383030">
                <a:alpha val="50000"/>
              </a:srgbClr>
            </a:outerShdw>
          </a:effectLst>
        </p:spPr>
      </p:pic>
      <p:grpSp>
        <p:nvGrpSpPr>
          <p:cNvPr id="97" name="Google Shape;97;p15"/>
          <p:cNvGrpSpPr/>
          <p:nvPr/>
        </p:nvGrpSpPr>
        <p:grpSpPr>
          <a:xfrm>
            <a:off x="4596637" y="1411324"/>
            <a:ext cx="4070677" cy="1822744"/>
            <a:chOff x="4668430" y="1491900"/>
            <a:chExt cx="3998700" cy="1648200"/>
          </a:xfrm>
        </p:grpSpPr>
        <p:sp>
          <p:nvSpPr>
            <p:cNvPr id="98" name="Google Shape;98;p15"/>
            <p:cNvSpPr/>
            <p:nvPr/>
          </p:nvSpPr>
          <p:spPr>
            <a:xfrm>
              <a:off x="4759875" y="1491900"/>
              <a:ext cx="3879000" cy="1648200"/>
            </a:xfrm>
            <a:prstGeom prst="rect">
              <a:avLst/>
            </a:prstGeom>
            <a:solidFill>
              <a:srgbClr val="004717">
                <a:alpha val="58859"/>
              </a:srgbClr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15"/>
            <p:cNvSpPr/>
            <p:nvPr/>
          </p:nvSpPr>
          <p:spPr>
            <a:xfrm>
              <a:off x="4873525" y="1607700"/>
              <a:ext cx="3608700" cy="1435200"/>
            </a:xfrm>
            <a:prstGeom prst="roundRect">
              <a:avLst>
                <a:gd fmla="val 16667" name="adj"/>
              </a:avLst>
            </a:prstGeom>
            <a:solidFill>
              <a:srgbClr val="82876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15"/>
            <p:cNvSpPr txBox="1"/>
            <p:nvPr/>
          </p:nvSpPr>
          <p:spPr>
            <a:xfrm>
              <a:off x="4668430" y="1606016"/>
              <a:ext cx="3998700" cy="1435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32385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3030"/>
                </a:buClr>
                <a:buSzPts val="1500"/>
                <a:buChar char="-"/>
              </a:pPr>
              <a:r>
                <a:rPr lang="es" sz="1500">
                  <a:solidFill>
                    <a:srgbClr val="383030"/>
                  </a:solidFill>
                </a:rPr>
                <a:t>Curso de 15 estudiantes</a:t>
              </a:r>
              <a:endParaRPr sz="1500">
                <a:solidFill>
                  <a:srgbClr val="383030"/>
                </a:solidFill>
              </a:endParaRPr>
            </a:p>
            <a:p>
              <a:pPr indent="-32385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3030"/>
                </a:buClr>
                <a:buSzPts val="1500"/>
                <a:buChar char="-"/>
              </a:pPr>
              <a:r>
                <a:rPr lang="es" sz="1500">
                  <a:solidFill>
                    <a:srgbClr val="383030"/>
                  </a:solidFill>
                </a:rPr>
                <a:t>grupos de 5 al azar asignados por el docente</a:t>
              </a:r>
              <a:endParaRPr sz="1500">
                <a:solidFill>
                  <a:srgbClr val="383030"/>
                </a:solidFill>
              </a:endParaRPr>
            </a:p>
            <a:p>
              <a:pPr indent="-32385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3030"/>
                </a:buClr>
                <a:buSzPts val="1500"/>
                <a:buChar char="-"/>
              </a:pPr>
              <a:r>
                <a:rPr lang="es" sz="1500">
                  <a:solidFill>
                    <a:srgbClr val="383030"/>
                  </a:solidFill>
                </a:rPr>
                <a:t>cuentan con mesada de trabajo, con todos los materiales y un docente </a:t>
              </a:r>
              <a:r>
                <a:rPr lang="es" sz="1500">
                  <a:solidFill>
                    <a:srgbClr val="383030"/>
                  </a:solidFill>
                </a:rPr>
                <a:t>guía</a:t>
              </a:r>
              <a:endParaRPr sz="1500">
                <a:solidFill>
                  <a:srgbClr val="383030"/>
                </a:solidFill>
              </a:endParaRPr>
            </a:p>
          </p:txBody>
        </p:sp>
      </p:grpSp>
      <p:sp>
        <p:nvSpPr>
          <p:cNvPr id="101" name="Google Shape;101;p15"/>
          <p:cNvSpPr/>
          <p:nvPr/>
        </p:nvSpPr>
        <p:spPr>
          <a:xfrm>
            <a:off x="539925" y="1411375"/>
            <a:ext cx="3679800" cy="1822800"/>
          </a:xfrm>
          <a:prstGeom prst="rect">
            <a:avLst/>
          </a:prstGeom>
          <a:solidFill>
            <a:srgbClr val="707F5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5"/>
          <p:cNvSpPr/>
          <p:nvPr/>
        </p:nvSpPr>
        <p:spPr>
          <a:xfrm>
            <a:off x="738675" y="1556825"/>
            <a:ext cx="3282300" cy="1548600"/>
          </a:xfrm>
          <a:prstGeom prst="roundRect">
            <a:avLst>
              <a:gd fmla="val 16667" name="adj"/>
            </a:avLst>
          </a:prstGeom>
          <a:solidFill>
            <a:srgbClr val="BB945E">
              <a:alpha val="5506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5"/>
          <p:cNvSpPr txBox="1"/>
          <p:nvPr/>
        </p:nvSpPr>
        <p:spPr>
          <a:xfrm>
            <a:off x="1017525" y="1623125"/>
            <a:ext cx="27246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383030"/>
                </a:solidFill>
              </a:rPr>
              <a:t>La jefa de trabajos </a:t>
            </a:r>
            <a:r>
              <a:rPr lang="es" sz="1600">
                <a:solidFill>
                  <a:srgbClr val="383030"/>
                </a:solidFill>
              </a:rPr>
              <a:t>prácticos</a:t>
            </a:r>
            <a:r>
              <a:rPr lang="es" sz="1600">
                <a:solidFill>
                  <a:srgbClr val="383030"/>
                </a:solidFill>
              </a:rPr>
              <a:t> </a:t>
            </a:r>
            <a:r>
              <a:rPr lang="es" sz="1600">
                <a:solidFill>
                  <a:srgbClr val="383030"/>
                </a:solidFill>
              </a:rPr>
              <a:t>envía</a:t>
            </a:r>
            <a:r>
              <a:rPr lang="es" sz="1600">
                <a:solidFill>
                  <a:srgbClr val="383030"/>
                </a:solidFill>
              </a:rPr>
              <a:t> un mensaje al foro del aula virtual y por mail con una semana de </a:t>
            </a:r>
            <a:r>
              <a:rPr lang="es" sz="1600">
                <a:solidFill>
                  <a:srgbClr val="383030"/>
                </a:solidFill>
              </a:rPr>
              <a:t>anticipación</a:t>
            </a:r>
            <a:endParaRPr sz="1600">
              <a:solidFill>
                <a:srgbClr val="38303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>
            <p:ph type="title"/>
          </p:nvPr>
        </p:nvSpPr>
        <p:spPr>
          <a:xfrm>
            <a:off x="311700" y="132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383030"/>
                </a:solidFill>
              </a:rPr>
              <a:t>Evaluación</a:t>
            </a:r>
            <a:r>
              <a:rPr lang="es">
                <a:solidFill>
                  <a:srgbClr val="383030"/>
                </a:solidFill>
              </a:rPr>
              <a:t> de la </a:t>
            </a:r>
            <a:r>
              <a:rPr lang="es">
                <a:solidFill>
                  <a:srgbClr val="383030"/>
                </a:solidFill>
              </a:rPr>
              <a:t>metodología y resultados</a:t>
            </a:r>
            <a:endParaRPr>
              <a:solidFill>
                <a:srgbClr val="383030"/>
              </a:solidFill>
            </a:endParaRPr>
          </a:p>
        </p:txBody>
      </p:sp>
      <p:pic>
        <p:nvPicPr>
          <p:cNvPr id="109" name="Google Shape;10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250" y="931625"/>
            <a:ext cx="3790950" cy="2009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6"/>
          <p:cNvSpPr txBox="1"/>
          <p:nvPr/>
        </p:nvSpPr>
        <p:spPr>
          <a:xfrm>
            <a:off x="169625" y="571550"/>
            <a:ext cx="3694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solidFill>
                  <a:srgbClr val="383030"/>
                </a:solidFill>
              </a:rPr>
              <a:t>Lista de cotejo</a:t>
            </a:r>
            <a:endParaRPr b="1" sz="1600">
              <a:solidFill>
                <a:srgbClr val="383030"/>
              </a:solidFill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8850" y="1136213"/>
            <a:ext cx="4024950" cy="1742650"/>
          </a:xfrm>
          <a:prstGeom prst="rect">
            <a:avLst/>
          </a:prstGeom>
          <a:noFill/>
          <a:ln cap="flat" cmpd="sng" w="254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sp>
        <p:nvSpPr>
          <p:cNvPr id="112" name="Google Shape;112;p16"/>
          <p:cNvSpPr txBox="1"/>
          <p:nvPr/>
        </p:nvSpPr>
        <p:spPr>
          <a:xfrm>
            <a:off x="4794225" y="705125"/>
            <a:ext cx="3694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solidFill>
                  <a:srgbClr val="383030"/>
                </a:solidFill>
              </a:rPr>
              <a:t>Encuesta a docentes</a:t>
            </a:r>
            <a:endParaRPr b="1" sz="1600">
              <a:solidFill>
                <a:srgbClr val="383030"/>
              </a:solidFill>
            </a:endParaRPr>
          </a:p>
        </p:txBody>
      </p:sp>
      <p:pic>
        <p:nvPicPr>
          <p:cNvPr id="113" name="Google Shape;113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13540" y="3012425"/>
            <a:ext cx="2773160" cy="201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58637" y="3012423"/>
            <a:ext cx="2698675" cy="2013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6"/>
          <p:cNvPicPr preferRelativeResize="0"/>
          <p:nvPr/>
        </p:nvPicPr>
        <p:blipFill rotWithShape="1">
          <a:blip r:embed="rId7">
            <a:alphaModFix/>
          </a:blip>
          <a:srcRect b="4619" l="4220" r="4220" t="4628"/>
          <a:stretch/>
        </p:blipFill>
        <p:spPr>
          <a:xfrm>
            <a:off x="0" y="3167898"/>
            <a:ext cx="1941100" cy="192400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383030">
                <a:alpha val="50000"/>
              </a:srgbClr>
            </a:outerShdw>
          </a:effectLst>
        </p:spPr>
      </p:pic>
      <p:pic>
        <p:nvPicPr>
          <p:cNvPr id="116" name="Google Shape;116;p16"/>
          <p:cNvPicPr preferRelativeResize="0"/>
          <p:nvPr/>
        </p:nvPicPr>
        <p:blipFill rotWithShape="1">
          <a:blip r:embed="rId8">
            <a:alphaModFix/>
          </a:blip>
          <a:srcRect b="18756" l="0" r="0" t="18743"/>
          <a:stretch/>
        </p:blipFill>
        <p:spPr>
          <a:xfrm>
            <a:off x="1734850" y="3949565"/>
            <a:ext cx="1578701" cy="98671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38303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 txBox="1"/>
          <p:nvPr>
            <p:ph type="title"/>
          </p:nvPr>
        </p:nvSpPr>
        <p:spPr>
          <a:xfrm>
            <a:off x="311700" y="613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383030"/>
                </a:solidFill>
              </a:rPr>
              <a:t>Resultados de encuestas a estudiantes</a:t>
            </a:r>
            <a:endParaRPr>
              <a:solidFill>
                <a:srgbClr val="383030"/>
              </a:solidFill>
            </a:endParaRPr>
          </a:p>
        </p:txBody>
      </p:sp>
      <p:sp>
        <p:nvSpPr>
          <p:cNvPr id="122" name="Google Shape;122;p17"/>
          <p:cNvSpPr/>
          <p:nvPr/>
        </p:nvSpPr>
        <p:spPr>
          <a:xfrm>
            <a:off x="723335" y="335683"/>
            <a:ext cx="656101" cy="568212"/>
          </a:xfrm>
          <a:custGeom>
            <a:rect b="b" l="l" r="r" t="t"/>
            <a:pathLst>
              <a:path extrusionOk="0" h="13150" w="15184">
                <a:moveTo>
                  <a:pt x="3796" y="1"/>
                </a:moveTo>
                <a:lnTo>
                  <a:pt x="1" y="6576"/>
                </a:lnTo>
                <a:lnTo>
                  <a:pt x="3796" y="13150"/>
                </a:lnTo>
                <a:lnTo>
                  <a:pt x="11389" y="13150"/>
                </a:lnTo>
                <a:lnTo>
                  <a:pt x="15183" y="6576"/>
                </a:lnTo>
                <a:lnTo>
                  <a:pt x="11389" y="1"/>
                </a:lnTo>
                <a:close/>
              </a:path>
            </a:pathLst>
          </a:custGeom>
          <a:solidFill>
            <a:srgbClr val="004717">
              <a:alpha val="215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7"/>
          <p:cNvSpPr/>
          <p:nvPr/>
        </p:nvSpPr>
        <p:spPr>
          <a:xfrm>
            <a:off x="67153" y="776175"/>
            <a:ext cx="656187" cy="568168"/>
          </a:xfrm>
          <a:custGeom>
            <a:rect b="b" l="l" r="r" t="t"/>
            <a:pathLst>
              <a:path extrusionOk="0" h="13149" w="15186">
                <a:moveTo>
                  <a:pt x="3797" y="0"/>
                </a:moveTo>
                <a:lnTo>
                  <a:pt x="1" y="6573"/>
                </a:lnTo>
                <a:lnTo>
                  <a:pt x="3797" y="13148"/>
                </a:lnTo>
                <a:lnTo>
                  <a:pt x="11389" y="13148"/>
                </a:lnTo>
                <a:lnTo>
                  <a:pt x="15185" y="6573"/>
                </a:lnTo>
                <a:lnTo>
                  <a:pt x="11389" y="0"/>
                </a:lnTo>
                <a:close/>
              </a:path>
            </a:pathLst>
          </a:custGeom>
          <a:solidFill>
            <a:srgbClr val="BB945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4" name="Google Shape;124;p17" title="Gráfic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513" y="631800"/>
            <a:ext cx="3840749" cy="216890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7"/>
          <p:cNvSpPr/>
          <p:nvPr/>
        </p:nvSpPr>
        <p:spPr>
          <a:xfrm>
            <a:off x="7898465" y="335700"/>
            <a:ext cx="656187" cy="568168"/>
          </a:xfrm>
          <a:custGeom>
            <a:rect b="b" l="l" r="r" t="t"/>
            <a:pathLst>
              <a:path extrusionOk="0" h="13149" w="15186">
                <a:moveTo>
                  <a:pt x="3797" y="0"/>
                </a:moveTo>
                <a:lnTo>
                  <a:pt x="1" y="6573"/>
                </a:lnTo>
                <a:lnTo>
                  <a:pt x="3797" y="13148"/>
                </a:lnTo>
                <a:lnTo>
                  <a:pt x="11389" y="13148"/>
                </a:lnTo>
                <a:lnTo>
                  <a:pt x="15185" y="6573"/>
                </a:lnTo>
                <a:lnTo>
                  <a:pt x="11389" y="0"/>
                </a:lnTo>
                <a:close/>
              </a:path>
            </a:pathLst>
          </a:custGeom>
          <a:solidFill>
            <a:srgbClr val="BB945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7"/>
          <p:cNvSpPr/>
          <p:nvPr/>
        </p:nvSpPr>
        <p:spPr>
          <a:xfrm>
            <a:off x="8487860" y="704945"/>
            <a:ext cx="656101" cy="568212"/>
          </a:xfrm>
          <a:custGeom>
            <a:rect b="b" l="l" r="r" t="t"/>
            <a:pathLst>
              <a:path extrusionOk="0" h="13150" w="15184">
                <a:moveTo>
                  <a:pt x="3796" y="1"/>
                </a:moveTo>
                <a:lnTo>
                  <a:pt x="1" y="6576"/>
                </a:lnTo>
                <a:lnTo>
                  <a:pt x="3796" y="13150"/>
                </a:lnTo>
                <a:lnTo>
                  <a:pt x="11389" y="13150"/>
                </a:lnTo>
                <a:lnTo>
                  <a:pt x="15183" y="6576"/>
                </a:lnTo>
                <a:lnTo>
                  <a:pt x="11389" y="1"/>
                </a:lnTo>
                <a:close/>
              </a:path>
            </a:pathLst>
          </a:custGeom>
          <a:solidFill>
            <a:srgbClr val="004717">
              <a:alpha val="215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7" name="Google Shape;127;p17" title="Gráfico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9750" y="631800"/>
            <a:ext cx="3840749" cy="2168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7" title="Gráfico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3500" y="2863950"/>
            <a:ext cx="3840777" cy="2168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7" title="Gráfico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89750" y="2863950"/>
            <a:ext cx="3840762" cy="2168901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7"/>
          <p:cNvSpPr/>
          <p:nvPr/>
        </p:nvSpPr>
        <p:spPr>
          <a:xfrm>
            <a:off x="67175" y="63638"/>
            <a:ext cx="656144" cy="568168"/>
          </a:xfrm>
          <a:custGeom>
            <a:rect b="b" l="l" r="r" t="t"/>
            <a:pathLst>
              <a:path extrusionOk="0" h="13149" w="15185">
                <a:moveTo>
                  <a:pt x="3796" y="0"/>
                </a:moveTo>
                <a:lnTo>
                  <a:pt x="0" y="6573"/>
                </a:lnTo>
                <a:lnTo>
                  <a:pt x="3796" y="13148"/>
                </a:lnTo>
                <a:lnTo>
                  <a:pt x="11388" y="13148"/>
                </a:lnTo>
                <a:lnTo>
                  <a:pt x="15185" y="6573"/>
                </a:lnTo>
                <a:lnTo>
                  <a:pt x="11388" y="0"/>
                </a:lnTo>
                <a:close/>
              </a:path>
            </a:pathLst>
          </a:custGeom>
          <a:solidFill>
            <a:srgbClr val="467E4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7"/>
          <p:cNvSpPr/>
          <p:nvPr/>
        </p:nvSpPr>
        <p:spPr>
          <a:xfrm>
            <a:off x="8487803" y="63638"/>
            <a:ext cx="656187" cy="568168"/>
          </a:xfrm>
          <a:custGeom>
            <a:rect b="b" l="l" r="r" t="t"/>
            <a:pathLst>
              <a:path extrusionOk="0" h="13149" w="15186">
                <a:moveTo>
                  <a:pt x="3797" y="0"/>
                </a:moveTo>
                <a:lnTo>
                  <a:pt x="1" y="6573"/>
                </a:lnTo>
                <a:lnTo>
                  <a:pt x="3797" y="13148"/>
                </a:lnTo>
                <a:lnTo>
                  <a:pt x="11389" y="13148"/>
                </a:lnTo>
                <a:lnTo>
                  <a:pt x="15185" y="6573"/>
                </a:lnTo>
                <a:lnTo>
                  <a:pt x="11389" y="0"/>
                </a:lnTo>
                <a:close/>
              </a:path>
            </a:pathLst>
          </a:custGeom>
          <a:solidFill>
            <a:srgbClr val="6D563C">
              <a:alpha val="544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8"/>
          <p:cNvSpPr/>
          <p:nvPr/>
        </p:nvSpPr>
        <p:spPr>
          <a:xfrm rot="10223416">
            <a:off x="3177469" y="1469387"/>
            <a:ext cx="2587813" cy="2204746"/>
          </a:xfrm>
          <a:prstGeom prst="pentagon">
            <a:avLst>
              <a:gd fmla="val 105146" name="hf"/>
              <a:gd fmla="val 110557" name="vf"/>
            </a:avLst>
          </a:prstGeom>
          <a:solidFill>
            <a:srgbClr val="00471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8"/>
          <p:cNvSpPr txBox="1"/>
          <p:nvPr>
            <p:ph type="title"/>
          </p:nvPr>
        </p:nvSpPr>
        <p:spPr>
          <a:xfrm>
            <a:off x="3160975" y="2178450"/>
            <a:ext cx="262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B7B7B7"/>
                </a:solidFill>
              </a:rPr>
              <a:t>Conclusiones</a:t>
            </a:r>
            <a:endParaRPr>
              <a:solidFill>
                <a:srgbClr val="B7B7B7"/>
              </a:solidFill>
            </a:endParaRPr>
          </a:p>
        </p:txBody>
      </p:sp>
      <p:cxnSp>
        <p:nvCxnSpPr>
          <p:cNvPr id="138" name="Google Shape;138;p18"/>
          <p:cNvCxnSpPr>
            <a:stCxn id="136" idx="2"/>
          </p:cNvCxnSpPr>
          <p:nvPr/>
        </p:nvCxnSpPr>
        <p:spPr>
          <a:xfrm flipH="1" rot="10800000">
            <a:off x="5075781" y="721670"/>
            <a:ext cx="627300" cy="629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" name="Google Shape;139;p18"/>
          <p:cNvCxnSpPr/>
          <p:nvPr/>
        </p:nvCxnSpPr>
        <p:spPr>
          <a:xfrm flipH="1" rot="10800000">
            <a:off x="5697625" y="724025"/>
            <a:ext cx="541200" cy="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0" name="Google Shape;140;p18"/>
          <p:cNvSpPr/>
          <p:nvPr/>
        </p:nvSpPr>
        <p:spPr>
          <a:xfrm>
            <a:off x="6237550" y="539925"/>
            <a:ext cx="2301900" cy="1179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1" name="Google Shape;141;p18"/>
          <p:cNvCxnSpPr/>
          <p:nvPr/>
        </p:nvCxnSpPr>
        <p:spPr>
          <a:xfrm flipH="1" rot="10800000">
            <a:off x="5779300" y="2303225"/>
            <a:ext cx="1328700" cy="311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2" name="Google Shape;142;p18"/>
          <p:cNvCxnSpPr/>
          <p:nvPr/>
        </p:nvCxnSpPr>
        <p:spPr>
          <a:xfrm>
            <a:off x="7100900" y="2300300"/>
            <a:ext cx="31800" cy="370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3" name="Google Shape;143;p18"/>
          <p:cNvSpPr/>
          <p:nvPr/>
        </p:nvSpPr>
        <p:spPr>
          <a:xfrm>
            <a:off x="6237550" y="2671150"/>
            <a:ext cx="2301900" cy="1179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4" name="Google Shape;144;p18"/>
          <p:cNvCxnSpPr>
            <a:stCxn id="136" idx="4"/>
          </p:cNvCxnSpPr>
          <p:nvPr/>
        </p:nvCxnSpPr>
        <p:spPr>
          <a:xfrm flipH="1" rot="10800000">
            <a:off x="3498871" y="714461"/>
            <a:ext cx="77700" cy="90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5" name="Google Shape;145;p18"/>
          <p:cNvCxnSpPr/>
          <p:nvPr/>
        </p:nvCxnSpPr>
        <p:spPr>
          <a:xfrm rot="10800000">
            <a:off x="2926850" y="710425"/>
            <a:ext cx="653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6" name="Google Shape;146;p18"/>
          <p:cNvSpPr/>
          <p:nvPr/>
        </p:nvSpPr>
        <p:spPr>
          <a:xfrm>
            <a:off x="624950" y="266075"/>
            <a:ext cx="2301900" cy="1179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7" name="Google Shape;147;p18"/>
          <p:cNvCxnSpPr>
            <a:stCxn id="136" idx="5"/>
          </p:cNvCxnSpPr>
          <p:nvPr/>
        </p:nvCxnSpPr>
        <p:spPr>
          <a:xfrm rot="10800000">
            <a:off x="2885976" y="2514544"/>
            <a:ext cx="353100" cy="529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8" name="Google Shape;148;p18"/>
          <p:cNvCxnSpPr/>
          <p:nvPr/>
        </p:nvCxnSpPr>
        <p:spPr>
          <a:xfrm rot="10800000">
            <a:off x="2401225" y="2387075"/>
            <a:ext cx="492000" cy="13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9" name="Google Shape;149;p18"/>
          <p:cNvSpPr/>
          <p:nvPr/>
        </p:nvSpPr>
        <p:spPr>
          <a:xfrm>
            <a:off x="99325" y="1875150"/>
            <a:ext cx="2301900" cy="1179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0" name="Google Shape;150;p18"/>
          <p:cNvCxnSpPr>
            <a:stCxn id="136" idx="0"/>
          </p:cNvCxnSpPr>
          <p:nvPr/>
        </p:nvCxnSpPr>
        <p:spPr>
          <a:xfrm>
            <a:off x="4655425" y="3658660"/>
            <a:ext cx="42900" cy="837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1" name="Google Shape;151;p18"/>
          <p:cNvCxnSpPr/>
          <p:nvPr/>
        </p:nvCxnSpPr>
        <p:spPr>
          <a:xfrm rot="10800000">
            <a:off x="3526725" y="4460150"/>
            <a:ext cx="1169100" cy="30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2" name="Google Shape;152;p18"/>
          <p:cNvSpPr/>
          <p:nvPr/>
        </p:nvSpPr>
        <p:spPr>
          <a:xfrm>
            <a:off x="1221825" y="3665800"/>
            <a:ext cx="2301900" cy="1179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8"/>
          <p:cNvSpPr txBox="1"/>
          <p:nvPr/>
        </p:nvSpPr>
        <p:spPr>
          <a:xfrm>
            <a:off x="833800" y="332375"/>
            <a:ext cx="18714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383030"/>
                </a:solidFill>
              </a:rPr>
              <a:t>Modificación</a:t>
            </a:r>
            <a:r>
              <a:rPr lang="es">
                <a:solidFill>
                  <a:srgbClr val="383030"/>
                </a:solidFill>
              </a:rPr>
              <a:t> del enfoque tradicional a centrado en el estudiante</a:t>
            </a:r>
            <a:endParaRPr>
              <a:solidFill>
                <a:srgbClr val="383030"/>
              </a:solidFill>
            </a:endParaRPr>
          </a:p>
        </p:txBody>
      </p:sp>
      <p:sp>
        <p:nvSpPr>
          <p:cNvPr id="154" name="Google Shape;154;p18"/>
          <p:cNvSpPr txBox="1"/>
          <p:nvPr/>
        </p:nvSpPr>
        <p:spPr>
          <a:xfrm>
            <a:off x="6452800" y="643050"/>
            <a:ext cx="18714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383030"/>
                </a:solidFill>
              </a:rPr>
              <a:t>Buen desempeño y </a:t>
            </a:r>
            <a:r>
              <a:rPr lang="es">
                <a:solidFill>
                  <a:srgbClr val="383030"/>
                </a:solidFill>
              </a:rPr>
              <a:t>organización</a:t>
            </a:r>
            <a:r>
              <a:rPr lang="es">
                <a:solidFill>
                  <a:srgbClr val="383030"/>
                </a:solidFill>
              </a:rPr>
              <a:t> del tiempo de los estudiantes</a:t>
            </a:r>
            <a:endParaRPr>
              <a:solidFill>
                <a:srgbClr val="383030"/>
              </a:solidFill>
            </a:endParaRPr>
          </a:p>
        </p:txBody>
      </p:sp>
      <p:sp>
        <p:nvSpPr>
          <p:cNvPr id="155" name="Google Shape;155;p18"/>
          <p:cNvSpPr txBox="1"/>
          <p:nvPr/>
        </p:nvSpPr>
        <p:spPr>
          <a:xfrm>
            <a:off x="183900" y="2037563"/>
            <a:ext cx="2014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383030"/>
                </a:solidFill>
              </a:rPr>
              <a:t>Incentivación</a:t>
            </a:r>
            <a:r>
              <a:rPr lang="es">
                <a:solidFill>
                  <a:srgbClr val="383030"/>
                </a:solidFill>
              </a:rPr>
              <a:t> del aprendizaje </a:t>
            </a:r>
            <a:r>
              <a:rPr lang="es">
                <a:solidFill>
                  <a:srgbClr val="383030"/>
                </a:solidFill>
              </a:rPr>
              <a:t>autónomo</a:t>
            </a:r>
            <a:r>
              <a:rPr lang="es">
                <a:solidFill>
                  <a:srgbClr val="383030"/>
                </a:solidFill>
              </a:rPr>
              <a:t> y cooperativo</a:t>
            </a:r>
            <a:endParaRPr>
              <a:solidFill>
                <a:srgbClr val="383030"/>
              </a:solidFill>
            </a:endParaRPr>
          </a:p>
        </p:txBody>
      </p:sp>
      <p:sp>
        <p:nvSpPr>
          <p:cNvPr id="156" name="Google Shape;156;p18"/>
          <p:cNvSpPr txBox="1"/>
          <p:nvPr/>
        </p:nvSpPr>
        <p:spPr>
          <a:xfrm>
            <a:off x="6238825" y="2737450"/>
            <a:ext cx="23019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383030"/>
                </a:solidFill>
              </a:rPr>
              <a:t>Detección</a:t>
            </a:r>
            <a:r>
              <a:rPr lang="es">
                <a:solidFill>
                  <a:srgbClr val="383030"/>
                </a:solidFill>
              </a:rPr>
              <a:t> de mejoras a implementar en los recursos del aula virtual y </a:t>
            </a:r>
            <a:r>
              <a:rPr lang="es">
                <a:solidFill>
                  <a:srgbClr val="383030"/>
                </a:solidFill>
              </a:rPr>
              <a:t>guía</a:t>
            </a:r>
            <a:r>
              <a:rPr lang="es">
                <a:solidFill>
                  <a:srgbClr val="383030"/>
                </a:solidFill>
              </a:rPr>
              <a:t> de trabajos </a:t>
            </a:r>
            <a:r>
              <a:rPr lang="es">
                <a:solidFill>
                  <a:srgbClr val="383030"/>
                </a:solidFill>
              </a:rPr>
              <a:t>prácticos</a:t>
            </a:r>
            <a:endParaRPr>
              <a:solidFill>
                <a:srgbClr val="383030"/>
              </a:solidFill>
            </a:endParaRPr>
          </a:p>
        </p:txBody>
      </p:sp>
      <p:sp>
        <p:nvSpPr>
          <p:cNvPr id="157" name="Google Shape;157;p18"/>
          <p:cNvSpPr txBox="1"/>
          <p:nvPr/>
        </p:nvSpPr>
        <p:spPr>
          <a:xfrm>
            <a:off x="1365675" y="3839800"/>
            <a:ext cx="2014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383030"/>
                </a:solidFill>
              </a:rPr>
              <a:t>Buena </a:t>
            </a:r>
            <a:r>
              <a:rPr lang="es">
                <a:solidFill>
                  <a:srgbClr val="383030"/>
                </a:solidFill>
              </a:rPr>
              <a:t>recepción</a:t>
            </a:r>
            <a:r>
              <a:rPr lang="es">
                <a:solidFill>
                  <a:srgbClr val="383030"/>
                </a:solidFill>
              </a:rPr>
              <a:t> de la </a:t>
            </a:r>
            <a:r>
              <a:rPr lang="es">
                <a:solidFill>
                  <a:srgbClr val="383030"/>
                </a:solidFill>
              </a:rPr>
              <a:t>metodología</a:t>
            </a:r>
            <a:r>
              <a:rPr lang="es">
                <a:solidFill>
                  <a:srgbClr val="383030"/>
                </a:solidFill>
              </a:rPr>
              <a:t> en docentes y estudiantes</a:t>
            </a:r>
            <a:endParaRPr>
              <a:solidFill>
                <a:srgbClr val="38303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" name="Google Shape;162;p19"/>
          <p:cNvGrpSpPr/>
          <p:nvPr/>
        </p:nvGrpSpPr>
        <p:grpSpPr>
          <a:xfrm>
            <a:off x="5370375" y="1701622"/>
            <a:ext cx="3424042" cy="3244078"/>
            <a:chOff x="3900825" y="1701622"/>
            <a:chExt cx="3424042" cy="3244078"/>
          </a:xfrm>
        </p:grpSpPr>
        <p:sp>
          <p:nvSpPr>
            <p:cNvPr id="163" name="Google Shape;163;p19"/>
            <p:cNvSpPr/>
            <p:nvPr/>
          </p:nvSpPr>
          <p:spPr>
            <a:xfrm>
              <a:off x="5058528" y="2010869"/>
              <a:ext cx="655993" cy="568075"/>
            </a:xfrm>
            <a:custGeom>
              <a:rect b="b" l="l" r="r" t="t"/>
              <a:pathLst>
                <a:path extrusionOk="0" h="13149" w="15184">
                  <a:moveTo>
                    <a:pt x="3796" y="0"/>
                  </a:moveTo>
                  <a:lnTo>
                    <a:pt x="1" y="6574"/>
                  </a:lnTo>
                  <a:lnTo>
                    <a:pt x="3796" y="13148"/>
                  </a:lnTo>
                  <a:lnTo>
                    <a:pt x="11389" y="13148"/>
                  </a:lnTo>
                  <a:lnTo>
                    <a:pt x="15183" y="6574"/>
                  </a:lnTo>
                  <a:lnTo>
                    <a:pt x="11389" y="0"/>
                  </a:lnTo>
                  <a:close/>
                </a:path>
              </a:pathLst>
            </a:custGeom>
            <a:solidFill>
              <a:srgbClr val="6D563C">
                <a:alpha val="544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19"/>
            <p:cNvSpPr/>
            <p:nvPr/>
          </p:nvSpPr>
          <p:spPr>
            <a:xfrm>
              <a:off x="6132034" y="2010869"/>
              <a:ext cx="656080" cy="568075"/>
            </a:xfrm>
            <a:custGeom>
              <a:rect b="b" l="l" r="r" t="t"/>
              <a:pathLst>
                <a:path extrusionOk="0" h="13149" w="15186">
                  <a:moveTo>
                    <a:pt x="3796" y="0"/>
                  </a:moveTo>
                  <a:lnTo>
                    <a:pt x="1" y="6574"/>
                  </a:lnTo>
                  <a:lnTo>
                    <a:pt x="3796" y="13148"/>
                  </a:lnTo>
                  <a:lnTo>
                    <a:pt x="11389" y="13148"/>
                  </a:lnTo>
                  <a:lnTo>
                    <a:pt x="15186" y="6574"/>
                  </a:lnTo>
                  <a:lnTo>
                    <a:pt x="11389" y="0"/>
                  </a:lnTo>
                  <a:close/>
                </a:path>
              </a:pathLst>
            </a:custGeom>
            <a:solidFill>
              <a:srgbClr val="004717">
                <a:alpha val="215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19"/>
            <p:cNvSpPr/>
            <p:nvPr/>
          </p:nvSpPr>
          <p:spPr>
            <a:xfrm>
              <a:off x="6668788" y="1701622"/>
              <a:ext cx="656080" cy="568118"/>
            </a:xfrm>
            <a:custGeom>
              <a:rect b="b" l="l" r="r" t="t"/>
              <a:pathLst>
                <a:path extrusionOk="0" h="13150" w="15186">
                  <a:moveTo>
                    <a:pt x="3797" y="0"/>
                  </a:moveTo>
                  <a:lnTo>
                    <a:pt x="1" y="6576"/>
                  </a:lnTo>
                  <a:lnTo>
                    <a:pt x="3797" y="13150"/>
                  </a:lnTo>
                  <a:lnTo>
                    <a:pt x="11389" y="13150"/>
                  </a:lnTo>
                  <a:lnTo>
                    <a:pt x="15185" y="6576"/>
                  </a:lnTo>
                  <a:lnTo>
                    <a:pt x="11389" y="0"/>
                  </a:lnTo>
                  <a:close/>
                </a:path>
              </a:pathLst>
            </a:custGeom>
            <a:solidFill>
              <a:srgbClr val="6D563C">
                <a:alpha val="544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19"/>
            <p:cNvSpPr/>
            <p:nvPr/>
          </p:nvSpPr>
          <p:spPr>
            <a:xfrm>
              <a:off x="6132034" y="2629275"/>
              <a:ext cx="656080" cy="568162"/>
            </a:xfrm>
            <a:custGeom>
              <a:rect b="b" l="l" r="r" t="t"/>
              <a:pathLst>
                <a:path extrusionOk="0" h="13151" w="15186">
                  <a:moveTo>
                    <a:pt x="3796" y="0"/>
                  </a:moveTo>
                  <a:lnTo>
                    <a:pt x="1" y="6575"/>
                  </a:lnTo>
                  <a:lnTo>
                    <a:pt x="3796" y="13150"/>
                  </a:lnTo>
                  <a:lnTo>
                    <a:pt x="11389" y="13150"/>
                  </a:lnTo>
                  <a:lnTo>
                    <a:pt x="15186" y="6575"/>
                  </a:lnTo>
                  <a:lnTo>
                    <a:pt x="11389" y="0"/>
                  </a:lnTo>
                  <a:close/>
                </a:path>
              </a:pathLst>
            </a:custGeom>
            <a:solidFill>
              <a:srgbClr val="004717">
                <a:alpha val="215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19"/>
            <p:cNvSpPr/>
            <p:nvPr/>
          </p:nvSpPr>
          <p:spPr>
            <a:xfrm>
              <a:off x="5058528" y="3247725"/>
              <a:ext cx="655993" cy="568162"/>
            </a:xfrm>
            <a:custGeom>
              <a:rect b="b" l="l" r="r" t="t"/>
              <a:pathLst>
                <a:path extrusionOk="0" h="13151" w="15184">
                  <a:moveTo>
                    <a:pt x="3796" y="0"/>
                  </a:moveTo>
                  <a:lnTo>
                    <a:pt x="1" y="6575"/>
                  </a:lnTo>
                  <a:lnTo>
                    <a:pt x="3796" y="13151"/>
                  </a:lnTo>
                  <a:lnTo>
                    <a:pt x="11389" y="13151"/>
                  </a:lnTo>
                  <a:lnTo>
                    <a:pt x="15183" y="6575"/>
                  </a:lnTo>
                  <a:lnTo>
                    <a:pt x="11389" y="0"/>
                  </a:lnTo>
                  <a:close/>
                </a:path>
              </a:pathLst>
            </a:custGeom>
            <a:solidFill>
              <a:srgbClr val="004717">
                <a:alpha val="215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19"/>
            <p:cNvSpPr/>
            <p:nvPr/>
          </p:nvSpPr>
          <p:spPr>
            <a:xfrm>
              <a:off x="5595281" y="2938479"/>
              <a:ext cx="656080" cy="568162"/>
            </a:xfrm>
            <a:custGeom>
              <a:rect b="b" l="l" r="r" t="t"/>
              <a:pathLst>
                <a:path extrusionOk="0" h="13151" w="15186">
                  <a:moveTo>
                    <a:pt x="3797" y="1"/>
                  </a:moveTo>
                  <a:lnTo>
                    <a:pt x="0" y="6576"/>
                  </a:lnTo>
                  <a:lnTo>
                    <a:pt x="3797" y="13151"/>
                  </a:lnTo>
                  <a:lnTo>
                    <a:pt x="11389" y="13151"/>
                  </a:lnTo>
                  <a:lnTo>
                    <a:pt x="15185" y="6576"/>
                  </a:lnTo>
                  <a:lnTo>
                    <a:pt x="11389" y="1"/>
                  </a:lnTo>
                  <a:close/>
                </a:path>
              </a:pathLst>
            </a:custGeom>
            <a:solidFill>
              <a:srgbClr val="6D563C">
                <a:alpha val="544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19"/>
            <p:cNvSpPr/>
            <p:nvPr/>
          </p:nvSpPr>
          <p:spPr>
            <a:xfrm>
              <a:off x="6668788" y="2938479"/>
              <a:ext cx="656080" cy="568162"/>
            </a:xfrm>
            <a:custGeom>
              <a:rect b="b" l="l" r="r" t="t"/>
              <a:pathLst>
                <a:path extrusionOk="0" h="13151" w="15186">
                  <a:moveTo>
                    <a:pt x="3797" y="1"/>
                  </a:moveTo>
                  <a:lnTo>
                    <a:pt x="1" y="6576"/>
                  </a:lnTo>
                  <a:lnTo>
                    <a:pt x="3797" y="13151"/>
                  </a:lnTo>
                  <a:lnTo>
                    <a:pt x="11389" y="13151"/>
                  </a:lnTo>
                  <a:lnTo>
                    <a:pt x="15185" y="6576"/>
                  </a:lnTo>
                  <a:lnTo>
                    <a:pt x="11389" y="1"/>
                  </a:lnTo>
                  <a:close/>
                </a:path>
              </a:pathLst>
            </a:custGeom>
            <a:solidFill>
              <a:srgbClr val="6D563C">
                <a:alpha val="544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19"/>
            <p:cNvSpPr/>
            <p:nvPr/>
          </p:nvSpPr>
          <p:spPr>
            <a:xfrm>
              <a:off x="6668788" y="3556929"/>
              <a:ext cx="656080" cy="568205"/>
            </a:xfrm>
            <a:custGeom>
              <a:rect b="b" l="l" r="r" t="t"/>
              <a:pathLst>
                <a:path extrusionOk="0" h="13152" w="15186">
                  <a:moveTo>
                    <a:pt x="3797" y="1"/>
                  </a:moveTo>
                  <a:lnTo>
                    <a:pt x="1" y="6576"/>
                  </a:lnTo>
                  <a:lnTo>
                    <a:pt x="3797" y="13151"/>
                  </a:lnTo>
                  <a:lnTo>
                    <a:pt x="11389" y="13151"/>
                  </a:lnTo>
                  <a:lnTo>
                    <a:pt x="15185" y="6576"/>
                  </a:lnTo>
                  <a:lnTo>
                    <a:pt x="11389" y="1"/>
                  </a:lnTo>
                  <a:close/>
                </a:path>
              </a:pathLst>
            </a:custGeom>
            <a:solidFill>
              <a:srgbClr val="004717">
                <a:alpha val="215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19"/>
            <p:cNvSpPr/>
            <p:nvPr/>
          </p:nvSpPr>
          <p:spPr>
            <a:xfrm>
              <a:off x="6132034" y="2629275"/>
              <a:ext cx="656080" cy="568162"/>
            </a:xfrm>
            <a:custGeom>
              <a:rect b="b" l="l" r="r" t="t"/>
              <a:pathLst>
                <a:path extrusionOk="0" h="13151" w="15186">
                  <a:moveTo>
                    <a:pt x="3796" y="0"/>
                  </a:moveTo>
                  <a:lnTo>
                    <a:pt x="1" y="6575"/>
                  </a:lnTo>
                  <a:lnTo>
                    <a:pt x="3796" y="13150"/>
                  </a:lnTo>
                  <a:lnTo>
                    <a:pt x="11389" y="13150"/>
                  </a:lnTo>
                  <a:lnTo>
                    <a:pt x="15186" y="6575"/>
                  </a:lnTo>
                  <a:lnTo>
                    <a:pt x="11389" y="0"/>
                  </a:lnTo>
                  <a:close/>
                </a:path>
              </a:pathLst>
            </a:custGeom>
            <a:solidFill>
              <a:srgbClr val="004717">
                <a:alpha val="215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19"/>
            <p:cNvSpPr/>
            <p:nvPr/>
          </p:nvSpPr>
          <p:spPr>
            <a:xfrm>
              <a:off x="6668788" y="3556929"/>
              <a:ext cx="656080" cy="568205"/>
            </a:xfrm>
            <a:custGeom>
              <a:rect b="b" l="l" r="r" t="t"/>
              <a:pathLst>
                <a:path extrusionOk="0" h="13152" w="15186">
                  <a:moveTo>
                    <a:pt x="3797" y="1"/>
                  </a:moveTo>
                  <a:lnTo>
                    <a:pt x="1" y="6576"/>
                  </a:lnTo>
                  <a:lnTo>
                    <a:pt x="3797" y="13151"/>
                  </a:lnTo>
                  <a:lnTo>
                    <a:pt x="11389" y="13151"/>
                  </a:lnTo>
                  <a:lnTo>
                    <a:pt x="15185" y="6576"/>
                  </a:lnTo>
                  <a:lnTo>
                    <a:pt x="11389" y="1"/>
                  </a:lnTo>
                  <a:close/>
                </a:path>
              </a:pathLst>
            </a:custGeom>
            <a:solidFill>
              <a:srgbClr val="004717">
                <a:alpha val="215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19"/>
            <p:cNvSpPr/>
            <p:nvPr/>
          </p:nvSpPr>
          <p:spPr>
            <a:xfrm>
              <a:off x="5595281" y="2320077"/>
              <a:ext cx="656080" cy="568118"/>
            </a:xfrm>
            <a:custGeom>
              <a:rect b="b" l="l" r="r" t="t"/>
              <a:pathLst>
                <a:path extrusionOk="0" h="13150" w="15186">
                  <a:moveTo>
                    <a:pt x="3797" y="0"/>
                  </a:moveTo>
                  <a:lnTo>
                    <a:pt x="0" y="6576"/>
                  </a:lnTo>
                  <a:lnTo>
                    <a:pt x="3797" y="13150"/>
                  </a:lnTo>
                  <a:lnTo>
                    <a:pt x="11389" y="13150"/>
                  </a:lnTo>
                  <a:lnTo>
                    <a:pt x="15185" y="6576"/>
                  </a:lnTo>
                  <a:lnTo>
                    <a:pt x="11389" y="0"/>
                  </a:lnTo>
                  <a:close/>
                </a:path>
              </a:pathLst>
            </a:custGeom>
            <a:solidFill>
              <a:srgbClr val="004717">
                <a:alpha val="215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19"/>
            <p:cNvSpPr/>
            <p:nvPr/>
          </p:nvSpPr>
          <p:spPr>
            <a:xfrm>
              <a:off x="6668788" y="2320029"/>
              <a:ext cx="656080" cy="568162"/>
            </a:xfrm>
            <a:custGeom>
              <a:rect b="b" l="l" r="r" t="t"/>
              <a:pathLst>
                <a:path extrusionOk="0" h="13151" w="15186">
                  <a:moveTo>
                    <a:pt x="3797" y="1"/>
                  </a:moveTo>
                  <a:lnTo>
                    <a:pt x="1" y="6576"/>
                  </a:lnTo>
                  <a:lnTo>
                    <a:pt x="3797" y="13151"/>
                  </a:lnTo>
                  <a:lnTo>
                    <a:pt x="11389" y="13151"/>
                  </a:lnTo>
                  <a:lnTo>
                    <a:pt x="15185" y="6576"/>
                  </a:lnTo>
                  <a:lnTo>
                    <a:pt x="11389" y="1"/>
                  </a:lnTo>
                  <a:close/>
                </a:path>
              </a:pathLst>
            </a:custGeom>
            <a:solidFill>
              <a:srgbClr val="004717">
                <a:alpha val="215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19"/>
            <p:cNvSpPr/>
            <p:nvPr/>
          </p:nvSpPr>
          <p:spPr>
            <a:xfrm>
              <a:off x="5595281" y="3556929"/>
              <a:ext cx="656080" cy="568205"/>
            </a:xfrm>
            <a:custGeom>
              <a:rect b="b" l="l" r="r" t="t"/>
              <a:pathLst>
                <a:path extrusionOk="0" h="13152" w="15186">
                  <a:moveTo>
                    <a:pt x="3797" y="1"/>
                  </a:moveTo>
                  <a:lnTo>
                    <a:pt x="0" y="6576"/>
                  </a:lnTo>
                  <a:lnTo>
                    <a:pt x="3797" y="13151"/>
                  </a:lnTo>
                  <a:lnTo>
                    <a:pt x="11389" y="13151"/>
                  </a:lnTo>
                  <a:lnTo>
                    <a:pt x="15185" y="6576"/>
                  </a:lnTo>
                  <a:lnTo>
                    <a:pt x="11389" y="1"/>
                  </a:lnTo>
                  <a:close/>
                </a:path>
              </a:pathLst>
            </a:custGeom>
            <a:solidFill>
              <a:srgbClr val="004717">
                <a:alpha val="215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19"/>
            <p:cNvSpPr/>
            <p:nvPr/>
          </p:nvSpPr>
          <p:spPr>
            <a:xfrm>
              <a:off x="5058528" y="2629275"/>
              <a:ext cx="655993" cy="568162"/>
            </a:xfrm>
            <a:custGeom>
              <a:rect b="b" l="l" r="r" t="t"/>
              <a:pathLst>
                <a:path extrusionOk="0" h="13151" w="15184">
                  <a:moveTo>
                    <a:pt x="3796" y="0"/>
                  </a:moveTo>
                  <a:lnTo>
                    <a:pt x="1" y="6575"/>
                  </a:lnTo>
                  <a:lnTo>
                    <a:pt x="3796" y="13150"/>
                  </a:lnTo>
                  <a:lnTo>
                    <a:pt x="11389" y="13150"/>
                  </a:lnTo>
                  <a:lnTo>
                    <a:pt x="15183" y="6575"/>
                  </a:lnTo>
                  <a:lnTo>
                    <a:pt x="11389" y="0"/>
                  </a:lnTo>
                  <a:close/>
                </a:path>
              </a:pathLst>
            </a:custGeom>
            <a:solidFill>
              <a:srgbClr val="004717">
                <a:alpha val="215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19"/>
            <p:cNvSpPr/>
            <p:nvPr/>
          </p:nvSpPr>
          <p:spPr>
            <a:xfrm>
              <a:off x="6132034" y="3247725"/>
              <a:ext cx="656080" cy="568162"/>
            </a:xfrm>
            <a:custGeom>
              <a:rect b="b" l="l" r="r" t="t"/>
              <a:pathLst>
                <a:path extrusionOk="0" h="13151" w="15186">
                  <a:moveTo>
                    <a:pt x="3796" y="0"/>
                  </a:moveTo>
                  <a:lnTo>
                    <a:pt x="1" y="6575"/>
                  </a:lnTo>
                  <a:lnTo>
                    <a:pt x="3796" y="13151"/>
                  </a:lnTo>
                  <a:lnTo>
                    <a:pt x="11389" y="13151"/>
                  </a:lnTo>
                  <a:lnTo>
                    <a:pt x="15186" y="6575"/>
                  </a:lnTo>
                  <a:lnTo>
                    <a:pt x="11389" y="0"/>
                  </a:lnTo>
                  <a:close/>
                </a:path>
              </a:pathLst>
            </a:custGeom>
            <a:solidFill>
              <a:srgbClr val="004717">
                <a:alpha val="215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19"/>
            <p:cNvSpPr/>
            <p:nvPr/>
          </p:nvSpPr>
          <p:spPr>
            <a:xfrm>
              <a:off x="3900825" y="4534700"/>
              <a:ext cx="2938200" cy="411000"/>
            </a:xfrm>
            <a:prstGeom prst="ellipse">
              <a:avLst/>
            </a:prstGeom>
            <a:solidFill>
              <a:srgbClr val="383030">
                <a:alpha val="177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79" name="Google Shape;179;p19"/>
            <p:cNvPicPr preferRelativeResize="0"/>
            <p:nvPr/>
          </p:nvPicPr>
          <p:blipFill rotWithShape="1">
            <a:blip r:embed="rId3">
              <a:alphaModFix/>
            </a:blip>
            <a:srcRect b="11455" l="11737" r="11745" t="11455"/>
            <a:stretch/>
          </p:blipFill>
          <p:spPr>
            <a:xfrm>
              <a:off x="4200575" y="2010863"/>
              <a:ext cx="2638451" cy="26582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383030">
                  <a:alpha val="50000"/>
                </a:srgbClr>
              </a:outerShdw>
            </a:effectLst>
          </p:spPr>
        </p:pic>
      </p:grpSp>
      <p:sp>
        <p:nvSpPr>
          <p:cNvPr id="180" name="Google Shape;180;p19"/>
          <p:cNvSpPr txBox="1"/>
          <p:nvPr/>
        </p:nvSpPr>
        <p:spPr>
          <a:xfrm>
            <a:off x="1973550" y="208225"/>
            <a:ext cx="5196900" cy="1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4400">
                <a:solidFill>
                  <a:srgbClr val="383030"/>
                </a:solidFill>
              </a:rPr>
              <a:t>Agradecimientos</a:t>
            </a:r>
            <a:endParaRPr b="1" sz="4400">
              <a:solidFill>
                <a:srgbClr val="383030"/>
              </a:solidFill>
            </a:endParaRPr>
          </a:p>
        </p:txBody>
      </p:sp>
      <p:sp>
        <p:nvSpPr>
          <p:cNvPr id="181" name="Google Shape;181;p19"/>
          <p:cNvSpPr txBox="1"/>
          <p:nvPr/>
        </p:nvSpPr>
        <p:spPr>
          <a:xfrm flipH="1">
            <a:off x="353200" y="1150525"/>
            <a:ext cx="2020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rgbClr val="383030"/>
                </a:solidFill>
              </a:rPr>
              <a:t>A la UDB </a:t>
            </a:r>
            <a:r>
              <a:rPr lang="es" sz="1700">
                <a:solidFill>
                  <a:srgbClr val="383030"/>
                </a:solidFill>
              </a:rPr>
              <a:t>Química</a:t>
            </a:r>
            <a:endParaRPr sz="1700">
              <a:solidFill>
                <a:srgbClr val="383030"/>
              </a:solidFill>
            </a:endParaRPr>
          </a:p>
        </p:txBody>
      </p:sp>
      <p:sp>
        <p:nvSpPr>
          <p:cNvPr id="182" name="Google Shape;182;p19"/>
          <p:cNvSpPr txBox="1"/>
          <p:nvPr/>
        </p:nvSpPr>
        <p:spPr>
          <a:xfrm>
            <a:off x="353200" y="1550725"/>
            <a:ext cx="5765400" cy="30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rgbClr val="383030"/>
                </a:solidFill>
              </a:rPr>
              <a:t>A la </a:t>
            </a:r>
            <a:r>
              <a:rPr lang="es" sz="1700">
                <a:solidFill>
                  <a:srgbClr val="383030"/>
                </a:solidFill>
              </a:rPr>
              <a:t>Secretaría</a:t>
            </a:r>
            <a:r>
              <a:rPr lang="es" sz="1700">
                <a:solidFill>
                  <a:srgbClr val="383030"/>
                </a:solidFill>
              </a:rPr>
              <a:t> de Ciencia, </a:t>
            </a:r>
            <a:r>
              <a:rPr lang="es" sz="1700">
                <a:solidFill>
                  <a:srgbClr val="383030"/>
                </a:solidFill>
              </a:rPr>
              <a:t>Tecnología</a:t>
            </a:r>
            <a:r>
              <a:rPr lang="es" sz="1700">
                <a:solidFill>
                  <a:srgbClr val="383030"/>
                </a:solidFill>
              </a:rPr>
              <a:t> e </a:t>
            </a:r>
            <a:r>
              <a:rPr lang="es" sz="1700">
                <a:solidFill>
                  <a:srgbClr val="383030"/>
                </a:solidFill>
              </a:rPr>
              <a:t>Innovación</a:t>
            </a:r>
            <a:r>
              <a:rPr lang="es" sz="1700">
                <a:solidFill>
                  <a:srgbClr val="383030"/>
                </a:solidFill>
              </a:rPr>
              <a:t> Productiva (SeCTIP)</a:t>
            </a:r>
            <a:endParaRPr sz="1700">
              <a:solidFill>
                <a:srgbClr val="38303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38303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rgbClr val="383030"/>
                </a:solidFill>
              </a:rPr>
              <a:t>Y a todo el equipo del Proyecto de </a:t>
            </a:r>
            <a:r>
              <a:rPr lang="es" sz="1700">
                <a:solidFill>
                  <a:srgbClr val="383030"/>
                </a:solidFill>
              </a:rPr>
              <a:t>Investigación</a:t>
            </a:r>
            <a:r>
              <a:rPr lang="es" sz="1700">
                <a:solidFill>
                  <a:srgbClr val="383030"/>
                </a:solidFill>
              </a:rPr>
              <a:t> “Factores motivacionales y metodologías activas para mejorar el abordaje teórico-práctico de química básica para estudiantes de ingeniería”</a:t>
            </a:r>
            <a:endParaRPr sz="1700">
              <a:solidFill>
                <a:srgbClr val="38303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38303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rgbClr val="383030"/>
                </a:solidFill>
              </a:rPr>
              <a:t>Y a los organizadores de JEIN 2023</a:t>
            </a:r>
            <a:endParaRPr sz="1700">
              <a:solidFill>
                <a:srgbClr val="38303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38303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rgbClr val="383030"/>
                </a:solidFill>
              </a:rPr>
              <a:t>Que hicieron posible esta </a:t>
            </a:r>
            <a:r>
              <a:rPr lang="es" sz="1700">
                <a:solidFill>
                  <a:srgbClr val="383030"/>
                </a:solidFill>
              </a:rPr>
              <a:t>presentación</a:t>
            </a:r>
            <a:endParaRPr sz="1700">
              <a:solidFill>
                <a:srgbClr val="383030"/>
              </a:solidFill>
            </a:endParaRPr>
          </a:p>
        </p:txBody>
      </p:sp>
      <p:grpSp>
        <p:nvGrpSpPr>
          <p:cNvPr id="183" name="Google Shape;183;p19"/>
          <p:cNvGrpSpPr/>
          <p:nvPr/>
        </p:nvGrpSpPr>
        <p:grpSpPr>
          <a:xfrm rot="-6097810">
            <a:off x="338805" y="-237215"/>
            <a:ext cx="1698731" cy="2076501"/>
            <a:chOff x="6439968" y="352437"/>
            <a:chExt cx="1698678" cy="2076436"/>
          </a:xfrm>
        </p:grpSpPr>
        <p:sp>
          <p:nvSpPr>
            <p:cNvPr id="184" name="Google Shape;184;p19"/>
            <p:cNvSpPr/>
            <p:nvPr/>
          </p:nvSpPr>
          <p:spPr>
            <a:xfrm flipH="1">
              <a:off x="7494389" y="352437"/>
              <a:ext cx="644257" cy="557955"/>
            </a:xfrm>
            <a:custGeom>
              <a:rect b="b" l="l" r="r" t="t"/>
              <a:pathLst>
                <a:path extrusionOk="0" h="13150" w="15184">
                  <a:moveTo>
                    <a:pt x="3796" y="1"/>
                  </a:moveTo>
                  <a:lnTo>
                    <a:pt x="1" y="6576"/>
                  </a:lnTo>
                  <a:lnTo>
                    <a:pt x="3796" y="13150"/>
                  </a:lnTo>
                  <a:lnTo>
                    <a:pt x="11389" y="13150"/>
                  </a:lnTo>
                  <a:lnTo>
                    <a:pt x="15183" y="6576"/>
                  </a:lnTo>
                  <a:lnTo>
                    <a:pt x="11389" y="1"/>
                  </a:lnTo>
                  <a:close/>
                </a:path>
              </a:pathLst>
            </a:custGeom>
            <a:solidFill>
              <a:srgbClr val="BB94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19"/>
            <p:cNvSpPr/>
            <p:nvPr/>
          </p:nvSpPr>
          <p:spPr>
            <a:xfrm flipH="1">
              <a:off x="6439968" y="352437"/>
              <a:ext cx="644342" cy="557955"/>
            </a:xfrm>
            <a:custGeom>
              <a:rect b="b" l="l" r="r" t="t"/>
              <a:pathLst>
                <a:path extrusionOk="0" h="13150" w="15186">
                  <a:moveTo>
                    <a:pt x="3796" y="1"/>
                  </a:moveTo>
                  <a:lnTo>
                    <a:pt x="1" y="6576"/>
                  </a:lnTo>
                  <a:lnTo>
                    <a:pt x="3796" y="13150"/>
                  </a:lnTo>
                  <a:lnTo>
                    <a:pt x="11389" y="13150"/>
                  </a:lnTo>
                  <a:lnTo>
                    <a:pt x="15186" y="6576"/>
                  </a:lnTo>
                  <a:lnTo>
                    <a:pt x="11389" y="1"/>
                  </a:lnTo>
                  <a:close/>
                </a:path>
              </a:pathLst>
            </a:custGeom>
            <a:solidFill>
              <a:srgbClr val="004717">
                <a:alpha val="215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19"/>
            <p:cNvSpPr/>
            <p:nvPr/>
          </p:nvSpPr>
          <p:spPr>
            <a:xfrm flipH="1">
              <a:off x="6967136" y="1263560"/>
              <a:ext cx="644342" cy="557955"/>
            </a:xfrm>
            <a:custGeom>
              <a:rect b="b" l="l" r="r" t="t"/>
              <a:pathLst>
                <a:path extrusionOk="0" h="13150" w="15186">
                  <a:moveTo>
                    <a:pt x="3797" y="1"/>
                  </a:moveTo>
                  <a:lnTo>
                    <a:pt x="0" y="6576"/>
                  </a:lnTo>
                  <a:lnTo>
                    <a:pt x="3797" y="13150"/>
                  </a:lnTo>
                  <a:lnTo>
                    <a:pt x="11389" y="13150"/>
                  </a:lnTo>
                  <a:lnTo>
                    <a:pt x="15185" y="6576"/>
                  </a:lnTo>
                  <a:lnTo>
                    <a:pt x="11389" y="1"/>
                  </a:lnTo>
                  <a:close/>
                </a:path>
              </a:pathLst>
            </a:custGeom>
            <a:solidFill>
              <a:srgbClr val="004717">
                <a:alpha val="215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19"/>
            <p:cNvSpPr/>
            <p:nvPr/>
          </p:nvSpPr>
          <p:spPr>
            <a:xfrm flipH="1">
              <a:off x="7494389" y="959880"/>
              <a:ext cx="644257" cy="557955"/>
            </a:xfrm>
            <a:custGeom>
              <a:rect b="b" l="l" r="r" t="t"/>
              <a:pathLst>
                <a:path extrusionOk="0" h="13150" w="15184">
                  <a:moveTo>
                    <a:pt x="3796" y="0"/>
                  </a:moveTo>
                  <a:lnTo>
                    <a:pt x="1" y="6575"/>
                  </a:lnTo>
                  <a:lnTo>
                    <a:pt x="3796" y="13149"/>
                  </a:lnTo>
                  <a:lnTo>
                    <a:pt x="11389" y="13149"/>
                  </a:lnTo>
                  <a:lnTo>
                    <a:pt x="15183" y="6575"/>
                  </a:lnTo>
                  <a:lnTo>
                    <a:pt x="11389" y="0"/>
                  </a:lnTo>
                  <a:close/>
                </a:path>
              </a:pathLst>
            </a:custGeom>
            <a:solidFill>
              <a:srgbClr val="004717">
                <a:alpha val="5885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19"/>
            <p:cNvSpPr/>
            <p:nvPr/>
          </p:nvSpPr>
          <p:spPr>
            <a:xfrm flipH="1">
              <a:off x="6967136" y="1870961"/>
              <a:ext cx="644342" cy="557912"/>
            </a:xfrm>
            <a:custGeom>
              <a:rect b="b" l="l" r="r" t="t"/>
              <a:pathLst>
                <a:path extrusionOk="0" h="13149" w="15186">
                  <a:moveTo>
                    <a:pt x="3797" y="1"/>
                  </a:moveTo>
                  <a:lnTo>
                    <a:pt x="0" y="6574"/>
                  </a:lnTo>
                  <a:lnTo>
                    <a:pt x="3797" y="13149"/>
                  </a:lnTo>
                  <a:lnTo>
                    <a:pt x="11389" y="13149"/>
                  </a:lnTo>
                  <a:lnTo>
                    <a:pt x="15185" y="6574"/>
                  </a:lnTo>
                  <a:lnTo>
                    <a:pt x="11389" y="1"/>
                  </a:lnTo>
                  <a:close/>
                </a:path>
              </a:pathLst>
            </a:custGeom>
            <a:solidFill>
              <a:srgbClr val="004717">
                <a:alpha val="215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19"/>
            <p:cNvSpPr/>
            <p:nvPr/>
          </p:nvSpPr>
          <p:spPr>
            <a:xfrm flipH="1">
              <a:off x="6967136" y="656159"/>
              <a:ext cx="644342" cy="557954"/>
            </a:xfrm>
            <a:custGeom>
              <a:rect b="b" l="l" r="r" t="t"/>
              <a:pathLst>
                <a:path extrusionOk="0" h="13150" w="15186">
                  <a:moveTo>
                    <a:pt x="3797" y="0"/>
                  </a:moveTo>
                  <a:lnTo>
                    <a:pt x="0" y="6576"/>
                  </a:lnTo>
                  <a:lnTo>
                    <a:pt x="3797" y="13150"/>
                  </a:lnTo>
                  <a:lnTo>
                    <a:pt x="11389" y="13150"/>
                  </a:lnTo>
                  <a:lnTo>
                    <a:pt x="15185" y="6576"/>
                  </a:lnTo>
                  <a:lnTo>
                    <a:pt x="11389" y="0"/>
                  </a:lnTo>
                  <a:close/>
                </a:path>
              </a:pathLst>
            </a:custGeom>
            <a:solidFill>
              <a:srgbClr val="004717">
                <a:alpha val="215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