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4"/>
  </p:notesMasterIdLst>
  <p:sldIdLst>
    <p:sldId id="257" r:id="rId2"/>
    <p:sldId id="283" r:id="rId3"/>
    <p:sldId id="258" r:id="rId4"/>
    <p:sldId id="276" r:id="rId5"/>
    <p:sldId id="277" r:id="rId6"/>
    <p:sldId id="284" r:id="rId7"/>
    <p:sldId id="279" r:id="rId8"/>
    <p:sldId id="285" r:id="rId9"/>
    <p:sldId id="278" r:id="rId10"/>
    <p:sldId id="280" r:id="rId11"/>
    <p:sldId id="259" r:id="rId12"/>
    <p:sldId id="265" r:id="rId13"/>
    <p:sldId id="266" r:id="rId14"/>
    <p:sldId id="267" r:id="rId15"/>
    <p:sldId id="260" r:id="rId16"/>
    <p:sldId id="281" r:id="rId17"/>
    <p:sldId id="269" r:id="rId18"/>
    <p:sldId id="270" r:id="rId19"/>
    <p:sldId id="261" r:id="rId20"/>
    <p:sldId id="272" r:id="rId21"/>
    <p:sldId id="271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3-07-14T23:59:06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9772 9878 0,'0'0'0,"-71"-18"15,-158 0 32,123 18-31,-123 0 31,176 0-47,-88 36 15,70-19 1,-17 19 15,0 17 0,53-18-15,-1 0 0,19 0-16,-1 18 31,0-17-15,1-1-16,17 0 15,-18 18 1,18-18-1,0 18 1,0 0 0,0 0-1,0 0 17,0-18-32,35 1 31,-35 17-16,18-36-15,0 1 16,-18 17 0,17 0-1,1 1 1,0 17 0,-18-36-1,35 18 1,-35-17-1,18 17 1,-1-17 0,1-18-1,17 18 1,0-1-16,-17 1 31,17 0-31,36 17 16,-36-18-1,-17 1-15,17 0 16,53 17 0,-52 0-1,-1-35 1,35 36 0,-17-36-1,18 0 1,-1 35-1,19-17 1,-54 17 0,18-18-16,-18-17 15,36 18 1,-1-18 0,1 18 15,-36-18-16,18 0 1,-18 0 0,1 0-1,-1 0-15,0 0 16,-17-18 0,17 0-1,0 1-15,1 17 16,16-35-1,19 17 17,-18 0-17,-18 1 1,1-19 0,-19 19 15,18-19-16,1 19 1,-1-1 0,0 0-1,18-17 1,-35 18-16,17-19 16,-17 19-1,17-36 1,-17 17-1,-1 1 1,19-18 0,-36 18-1,17 0 1,-17-1 0,0-16 15,0 16-16,0 19 1,0-36 0,0 35-1,0-17 1,0 17 0,0-17-1,0 17 1,0-17-1,0 0 1,-17 17 0,17 0-1,-36 1 1,-17-19 0,18 1 15,17 35-31,-17-17 15,-18-1 1,0 0 0,0 1-1,-17 17 1,17-18 0,0 0-1,0 18 1,18-35-1,0 17 1,17 1 0,-17 17-1,17 0 17,18-18-17,-18 18 16,1 0-15,-1-17 0,0-1-1,1 0 17,-1 18-17,1-17 1,-1 17-1,18-18 1,-18 0 0,1 18-1,-1 0 17,0-17 61,1 17 32,-19 0-93,19 0-1,-1 0 16,-35 0-16,36-18 0,-1 18 282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57928-A5F6-43D5-8D47-60A39DCBA648}" type="datetimeFigureOut">
              <a:rPr lang="es-AR" smtClean="0"/>
              <a:t>25/3/2024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8C2CF-B4A5-4294-8D56-CD50BD135AA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209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A021B-8236-455A-969C-1901E848137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3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Las tunas tiene dos efluentes; los arroyos Saucecito y Las Piedras. Desemboca en el arroyo Las Conchas en las proximidades del Río Paraná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94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Tal es el caso de </a:t>
            </a:r>
            <a:r>
              <a:rPr lang="es-ES_tradnl" sz="12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criadero de cerdos y anteriormente hubo una planta de harina para alimento balanceado que volcaba como efluentes líquidos con  una enorme cantidad de grasa y aceites.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954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31F20"/>
                </a:solidFill>
                <a:effectLst/>
                <a:latin typeface="roboto" panose="02000000000000000000" pitchFamily="2" charset="0"/>
              </a:rPr>
              <a:t>La construcción del complejo de </a:t>
            </a:r>
            <a:r>
              <a:rPr lang="es-ES" b="0" i="0" dirty="0" err="1">
                <a:solidFill>
                  <a:srgbClr val="231F20"/>
                </a:solidFill>
                <a:effectLst/>
                <a:latin typeface="roboto" panose="02000000000000000000" pitchFamily="2" charset="0"/>
              </a:rPr>
              <a:t>Sadesa</a:t>
            </a:r>
            <a:r>
              <a:rPr lang="es-ES" b="0" i="0" dirty="0">
                <a:solidFill>
                  <a:srgbClr val="231F20"/>
                </a:solidFill>
                <a:effectLst/>
                <a:latin typeface="roboto" panose="02000000000000000000" pitchFamily="2" charset="0"/>
              </a:rPr>
              <a:t> fue encomendada a la empresa francesa </a:t>
            </a:r>
            <a:r>
              <a:rPr lang="es-ES" b="0" i="0" dirty="0" err="1">
                <a:solidFill>
                  <a:srgbClr val="231F20"/>
                </a:solidFill>
                <a:effectLst/>
                <a:latin typeface="roboto" panose="02000000000000000000" pitchFamily="2" charset="0"/>
              </a:rPr>
              <a:t>Dregemond</a:t>
            </a:r>
            <a:r>
              <a:rPr lang="es-ES" b="0" i="0" dirty="0">
                <a:solidFill>
                  <a:srgbClr val="231F20"/>
                </a:solidFill>
                <a:effectLst/>
                <a:latin typeface="roboto" panose="02000000000000000000" pitchFamily="2" charset="0"/>
              </a:rPr>
              <a:t>, demandó una inversión de 7,2 millones de dólares y desde 1999 opera en forma óptima.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217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Antes del </a:t>
            </a:r>
            <a:r>
              <a:rPr lang="es-AR" dirty="0" err="1"/>
              <a:t>Design</a:t>
            </a:r>
            <a:r>
              <a:rPr lang="es-AR" dirty="0"/>
              <a:t> </a:t>
            </a:r>
            <a:r>
              <a:rPr lang="es-AR" dirty="0" err="1"/>
              <a:t>thinking</a:t>
            </a:r>
            <a:r>
              <a:rPr lang="es-AR" dirty="0"/>
              <a:t>: de 1 a 4. Posteriores 10 y 11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021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Definición de </a:t>
            </a:r>
            <a:r>
              <a:rPr lang="es-AR" dirty="0" err="1"/>
              <a:t>hackathons</a:t>
            </a:r>
            <a:r>
              <a:rPr lang="es-AR" dirty="0"/>
              <a:t>: encuentros de todos los actores. Origen encuentros de Hackers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5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problema real es modelado y traducido a ecuaciones diferenciales con condiciones de fronteras especiales y resuelto de manera computacional. En este esquema hay una iteración permanente hasta que los resultados computacionales converjan a la solución del problema real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491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DWSIM se destaca por su excelente interfaz gráfico de usuario (GUI) y su aplicación en asignaturas tales como Termodinámica Técnica, donde se realizan cálculos avanzados, modelado de ciclos, balances de energía y masa, entre otros ejemplos. Esta herramienta permite simular diversos procesos, como equilibrio de estado estacionario, fenómenos de vapor-líquido, vapor-líquido-líquido, sólido-líquido y electrolitos acuosos, gracias a sus modelos termodinámicos incorporados y operaciones unitarias.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8C2CF-B4A5-4294-8D56-CD50BD135AA9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842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60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8795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921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7623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58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1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5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7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2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8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androgieco@alu.frp.utn.edu.ar" TargetMode="External"/><Relationship Id="rId2" Type="http://schemas.openxmlformats.org/officeDocument/2006/relationships/hyperlink" Target="mailto:hmsolierz@frp.utn.edu.a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mgodino@gmail.com" TargetMode="External"/><Relationship Id="rId4" Type="http://schemas.openxmlformats.org/officeDocument/2006/relationships/hyperlink" Target="mailto:lucasvicentin@alu.frp.utn.edu.a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nbenitoahora.blogspot.com/2013/08/grave-contaminacion-en-arroyo-las-tuna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22331-6E37-2869-3B8B-9131AE47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115" y="219562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AR" sz="4400" dirty="0"/>
              <a:t>Implementación de </a:t>
            </a:r>
            <a:r>
              <a:rPr lang="es-AR" sz="4400" dirty="0" err="1"/>
              <a:t>hackathons</a:t>
            </a:r>
            <a:r>
              <a:rPr lang="es-AR" sz="4400" dirty="0"/>
              <a:t> de innovación abierta </a:t>
            </a:r>
            <a:br>
              <a:rPr lang="es-AR" sz="4400" dirty="0"/>
            </a:br>
            <a:r>
              <a:rPr lang="es-AR" sz="4400" dirty="0"/>
              <a:t/>
            </a:r>
            <a:br>
              <a:rPr lang="es-AR" sz="4400" dirty="0"/>
            </a:br>
            <a:r>
              <a:rPr lang="en-US" sz="4400" dirty="0"/>
              <a:t>Implementation of open innovation hackathons</a:t>
            </a:r>
            <a:r>
              <a:rPr lang="es-AR" sz="4400" dirty="0"/>
              <a:t/>
            </a:r>
            <a:br>
              <a:rPr lang="es-AR" sz="4400" dirty="0"/>
            </a:br>
            <a:endParaRPr lang="es-AR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78A36-C48F-DE2A-5FE4-34D72BBFD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UTN. Facultad Regional Paraná</a:t>
            </a:r>
            <a:br>
              <a:rPr lang="es-AR" sz="2800" dirty="0"/>
            </a:br>
            <a:endParaRPr lang="es-A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99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190">
        <p15:prstTrans prst="peelOff"/>
      </p:transition>
    </mc:Choice>
    <mc:Fallback xmlns="">
      <p:transition spd="slow" advTm="20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057F7-2FFA-238C-0F55-06D5C3D1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9" y="624110"/>
            <a:ext cx="10101114" cy="1280890"/>
          </a:xfrm>
        </p:spPr>
        <p:txBody>
          <a:bodyPr>
            <a:normAutofit/>
          </a:bodyPr>
          <a:lstStyle/>
          <a:p>
            <a:r>
              <a:rPr lang="es-AR" dirty="0"/>
              <a:t>Buscando soluciones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A14F8-3D98-13C6-74B2-803E391C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79" y="1625600"/>
            <a:ext cx="10303133" cy="4285622"/>
          </a:xfrm>
        </p:spPr>
        <p:txBody>
          <a:bodyPr>
            <a:normAutofit lnSpcReduction="10000"/>
          </a:bodyPr>
          <a:lstStyle/>
          <a:p>
            <a:r>
              <a:rPr lang="es-AR" sz="2400" dirty="0"/>
              <a:t>Desde la Facultad se pueden generar estrategias que puedan acercar a los involucrados a comprometerse y  minimizar esta polución, maximizando la necesidad de generar más trabajo en el Parque industrial.</a:t>
            </a:r>
          </a:p>
          <a:p>
            <a:r>
              <a:rPr lang="es-AR" sz="2400" dirty="0"/>
              <a:t>Las ideas, técnicas y herramientas de innovación surgen como los mecanismos facilitadores de soluciones consensuadas</a:t>
            </a:r>
            <a:r>
              <a:rPr lang="es-AR" dirty="0"/>
              <a:t>. </a:t>
            </a:r>
          </a:p>
          <a:p>
            <a:r>
              <a:rPr lang="es-AR" sz="2400" dirty="0"/>
              <a:t>Soluciones  como las de SADESA SA, Manufacturas del interior y la Municipalidad de Esperanza son antecedentes  del trabajo conjunto entre académicos, empresarios, funcionarios y el entorno social para resolver el problema de la contaminación producida principalmente por las curtiembres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46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6A7A4-7B62-B70F-2505-B9981FDC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5" y="624110"/>
            <a:ext cx="9739607" cy="1280890"/>
          </a:xfrm>
        </p:spPr>
        <p:txBody>
          <a:bodyPr/>
          <a:lstStyle/>
          <a:p>
            <a:r>
              <a:rPr lang="es-AR" dirty="0"/>
              <a:t>¿En qué consiste la Innovación para la resolución del problema?</a:t>
            </a: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75158-858F-0C11-0064-1A1A9E6A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1" y="2133600"/>
            <a:ext cx="10005421" cy="3777622"/>
          </a:xfrm>
        </p:spPr>
        <p:txBody>
          <a:bodyPr>
            <a:normAutofit/>
          </a:bodyPr>
          <a:lstStyle/>
          <a:p>
            <a:r>
              <a:rPr lang="es-AR" dirty="0"/>
              <a:t>Generar proyectos de resolución de problemas, en forma grupal, proponiendo soluciones creativas a lo individual y de impacto social.</a:t>
            </a:r>
          </a:p>
          <a:p>
            <a:r>
              <a:rPr lang="es-AR" dirty="0"/>
              <a:t>Centrar la actividad en empresarios del parque Industrial, vecinos afectados por la polución, alumnos, cátedras y grupos de investigación de la Facultad, funcionarios provinciales, municipales,  expertos e invitados externos de otras Universidades y otros organismos. </a:t>
            </a:r>
          </a:p>
          <a:p>
            <a:r>
              <a:rPr lang="es-AR" dirty="0"/>
              <a:t>Desarrollar competencias en la comunidad académica para gestionar la resolución de problemas para preservar el ecosistema del entorno productivo.</a:t>
            </a:r>
          </a:p>
          <a:p>
            <a:r>
              <a:rPr lang="es-AR" dirty="0"/>
              <a:t>Usar metodologías, dispositivos y herramientas de innovación abierta en el ámbito de la Facultad.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6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530">
        <p15:prstTrans prst="peelOff"/>
      </p:transition>
    </mc:Choice>
    <mc:Fallback xmlns="">
      <p:transition spd="slow" advTm="44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BA78B-A4CC-F9F1-F8D3-FA110F59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07" y="624110"/>
            <a:ext cx="9771505" cy="1280890"/>
          </a:xfrm>
        </p:spPr>
        <p:txBody>
          <a:bodyPr>
            <a:normAutofit fontScale="90000"/>
          </a:bodyPr>
          <a:lstStyle/>
          <a:p>
            <a: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</a:t>
            </a:r>
            <a:r>
              <a:rPr lang="es-AR" sz="3200" kern="1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elegida: </a:t>
            </a:r>
            <a:r>
              <a:rPr lang="es-AR" sz="3200" kern="1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Desing</a:t>
            </a:r>
            <a: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kern="1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es?</a:t>
            </a:r>
            <a:r>
              <a:rPr lang="es-A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463F9A-F2FE-A4B5-042D-7F78C377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107" y="2133600"/>
            <a:ext cx="9771505" cy="377762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enfoque de innovación centrado en el ser humano que se nutre del conjunto de herramientas del diseñador para integrar las necesidades de las personas, las posibilidades de la tecnología y los requisitos para el éxito empresarial”. —Tim Brown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usar la resolución creativa y cooperativa de problemas complejos de las necesidades de las personas y de la sociedad,  el diseño, la   tomar decisiones, </a:t>
            </a:r>
            <a:r>
              <a:rPr lang="es-A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A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del pensamiento crítico y la iteración de los procesos</a:t>
            </a:r>
            <a:r>
              <a:rPr lang="es-A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inteligencia emocional.</a:t>
            </a:r>
          </a:p>
        </p:txBody>
      </p:sp>
    </p:spTree>
    <p:extLst>
      <p:ext uri="{BB962C8B-B14F-4D97-AF65-F5344CB8AC3E}">
        <p14:creationId xmlns:p14="http://schemas.microsoft.com/office/powerpoint/2010/main" val="158525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FF02A-A17A-94C3-4DBF-87791BFE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2721"/>
            <a:ext cx="9603275" cy="812799"/>
          </a:xfrm>
        </p:spPr>
        <p:txBody>
          <a:bodyPr/>
          <a:lstStyle/>
          <a:p>
            <a:r>
              <a:rPr lang="es-AR" sz="3200" kern="1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Desing</a:t>
            </a:r>
            <a:r>
              <a:rPr lang="es-AR" sz="3200" kern="1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3200" kern="1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31DC2-DFF3-C400-805F-CB65907C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0A7D2B4C-4E09-C3EC-693C-E50F48BC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6" y="1345373"/>
            <a:ext cx="1150112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13B5-71A8-0B7D-47F2-E3D90390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Propuesta: Usar </a:t>
            </a:r>
            <a:r>
              <a:rPr lang="es-AR" dirty="0" err="1"/>
              <a:t>design</a:t>
            </a:r>
            <a:r>
              <a:rPr lang="es-AR" dirty="0"/>
              <a:t> </a:t>
            </a:r>
            <a:r>
              <a:rPr lang="es-AR" dirty="0" err="1"/>
              <a:t>thinking</a:t>
            </a:r>
            <a:r>
              <a:rPr lang="es-AR" dirty="0"/>
              <a:t> en dos </a:t>
            </a:r>
            <a:r>
              <a:rPr lang="es-AR" dirty="0" err="1"/>
              <a:t>Hackathons</a:t>
            </a:r>
            <a:r>
              <a:rPr lang="es-AR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281FDB-18C4-19FB-2D98-2D880A74F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En un primer hackathon delimitar el problema sobre el que se va a trabajar desde el punto de vista de los distintos participantes. Será un evento de colaboración creativa de 5 hs de los miembros de la Facultad e involucrados externos en una comunidad abierta (COUPLED INNOVATION).</a:t>
            </a:r>
          </a:p>
          <a:p>
            <a:r>
              <a:rPr lang="es-AR" dirty="0"/>
              <a:t>Enfocado  a necesidades de las personas, de las empresas y de la sociedad. </a:t>
            </a:r>
          </a:p>
          <a:p>
            <a:r>
              <a:rPr lang="es-AR" dirty="0"/>
              <a:t>Habrá un segundo hackathon para evaluar los avances y resultados de la experiencia realizadas por los involucrados.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0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8814">
        <p15:prstTrans prst="peelOff"/>
      </p:transition>
    </mc:Choice>
    <mc:Fallback xmlns="">
      <p:transition spd="slow" advTm="68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7493C-D9DB-36EC-0D36-C7446ECA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259" y="54035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s-AR" dirty="0"/>
              <a:t>PRODUCCIÓN COLABORATIVA EN  HACKATHONS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5B888-127E-EEE9-76C6-01E211CD8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 </a:t>
            </a:r>
            <a:r>
              <a:rPr lang="es-AR" sz="2400" dirty="0"/>
              <a:t>Se trabajará con la presencia de tres coordinadores: Uno de ASEMPI, otro de la Facultad Regional y un funcionario provincial.</a:t>
            </a:r>
          </a:p>
          <a:p>
            <a:endParaRPr lang="es-AR" sz="2400" dirty="0"/>
          </a:p>
          <a:p>
            <a:r>
              <a:rPr lang="es-AR" sz="2400" dirty="0"/>
              <a:t>Se tratará de compatibilizar la necesidad de las personas(sociedad) con todo lo tecnológicamente posible y estratégicamente viable.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Los asistentes  del Hackathon trabajarán de manera colaborativa, con pensamiento crítico y se propondrán tareas integradoras </a:t>
            </a:r>
            <a:r>
              <a:rPr lang="es-A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1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331">
        <p15:prstTrans prst="peelOff"/>
      </p:transition>
    </mc:Choice>
    <mc:Fallback xmlns="">
      <p:transition spd="slow" advTm="40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0C765-E397-775C-4ACF-7D0CEA3E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Desde las cátedras integradoras se propone: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648ED-819F-8E3D-27B1-497085EA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2400" dirty="0"/>
              <a:t> Generar proyectos definidos por los alumnos con la guía de los profesores, de manera grupal y tendientes a resolver parte de la problemática.</a:t>
            </a:r>
          </a:p>
          <a:p>
            <a:r>
              <a:rPr lang="es-AR" sz="2400" dirty="0"/>
              <a:t> Implementar técnicas de enseñanza centradas en el alumno.</a:t>
            </a:r>
          </a:p>
          <a:p>
            <a:r>
              <a:rPr lang="es-AR" sz="2400" dirty="0"/>
              <a:t>Hacer evaluaciones continuas de los profesores a los alumnos, con coevaluaciones entre los alumnos y autoevaluaciones</a:t>
            </a:r>
            <a:r>
              <a:rPr lang="es-AR" dirty="0"/>
              <a:t>.</a:t>
            </a:r>
          </a:p>
          <a:p>
            <a:r>
              <a:rPr lang="es-AR" sz="2400" dirty="0"/>
              <a:t>Defender en el segundo </a:t>
            </a:r>
            <a:r>
              <a:rPr lang="es-AR" sz="2400" dirty="0" err="1"/>
              <a:t>Hakathon</a:t>
            </a:r>
            <a:r>
              <a:rPr lang="es-AR" sz="2400" dirty="0"/>
              <a:t> el proyecto logrado por cada grupo de alumnos.</a:t>
            </a:r>
          </a:p>
        </p:txBody>
      </p:sp>
    </p:spTree>
    <p:extLst>
      <p:ext uri="{BB962C8B-B14F-4D97-AF65-F5344CB8AC3E}">
        <p14:creationId xmlns:p14="http://schemas.microsoft.com/office/powerpoint/2010/main" val="246979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8787C-4B83-E4A4-5744-334E4ED6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051" y="468085"/>
            <a:ext cx="8911687" cy="976879"/>
          </a:xfrm>
        </p:spPr>
        <p:txBody>
          <a:bodyPr>
            <a:noAutofit/>
          </a:bodyPr>
          <a:lstStyle/>
          <a:p>
            <a:r>
              <a:rPr lang="es-AR" sz="2800" dirty="0"/>
              <a:t>Recursos tecnológicos de la Facultad desde algunos grupos de investigación.</a:t>
            </a:r>
            <a:br>
              <a:rPr lang="es-AR" sz="2800" dirty="0"/>
            </a:br>
            <a:endParaRPr lang="es-AR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D433C14B-B62A-12E1-974B-3F500CA10D54}"/>
                  </a:ext>
                </a:extLst>
              </p14:cNvPr>
              <p14:cNvContentPartPr/>
              <p14:nvPr/>
            </p14:nvContentPartPr>
            <p14:xfrm>
              <a:off x="3073320" y="3543120"/>
              <a:ext cx="844920" cy="5594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D433C14B-B62A-12E1-974B-3F500CA10D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960" y="3533760"/>
                <a:ext cx="863640" cy="5781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23CFF61-B4CA-37DB-EBDA-254B2B6F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64198" y="1656522"/>
            <a:ext cx="9149815" cy="4214191"/>
          </a:xfrm>
        </p:spPr>
      </p:pic>
    </p:spTree>
    <p:extLst>
      <p:ext uri="{BB962C8B-B14F-4D97-AF65-F5344CB8AC3E}">
        <p14:creationId xmlns:p14="http://schemas.microsoft.com/office/powerpoint/2010/main" val="179265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AFBB-B7DA-7692-9E69-15062CF5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634996"/>
            <a:ext cx="10002383" cy="1280890"/>
          </a:xfrm>
        </p:spPr>
        <p:txBody>
          <a:bodyPr>
            <a:normAutofit/>
          </a:bodyPr>
          <a:lstStyle/>
          <a:p>
            <a:r>
              <a:rPr lang="es-AR" sz="3600" dirty="0"/>
              <a:t>Recursos de la Facultad  </a:t>
            </a:r>
            <a:r>
              <a:rPr lang="es-AR" dirty="0"/>
              <a:t>en </a:t>
            </a:r>
            <a:r>
              <a:rPr lang="es-ES_tradnl" dirty="0"/>
              <a:t>simulación computacional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E17B8-5F68-97AE-073E-60054D92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915886"/>
            <a:ext cx="10611983" cy="4942114"/>
          </a:xfrm>
        </p:spPr>
        <p:txBody>
          <a:bodyPr>
            <a:normAutofit fontScale="92500" lnSpcReduction="10000"/>
          </a:bodyPr>
          <a:lstStyle/>
          <a:p>
            <a:r>
              <a:rPr lang="es-AR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utilizan 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herramientas de simulación tipo 0D/1D, como el simulador de procesos DWSIM, compatible con CAPE-OPEN de código abierto.</a:t>
            </a:r>
          </a:p>
          <a:p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s-ES_tradnl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 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modelan problemas de mecánica de fluidos computacional 3D (CFD) con herramientas libres como   </a:t>
            </a:r>
            <a:r>
              <a:rPr lang="es-ES_tradnl" sz="2900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OpenFOAM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_tradnl" sz="2900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CodeSaturne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,y otras  comerciales como  </a:t>
            </a:r>
            <a:r>
              <a:rPr lang="es-ES_tradnl" sz="2900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Solidworks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Flow </a:t>
            </a:r>
            <a:r>
              <a:rPr lang="es-ES_tradnl" sz="2900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_tradnl" sz="2900" dirty="0" err="1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Fluent</a:t>
            </a:r>
            <a:r>
              <a:rPr lang="es-ES_tradnl" sz="29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s-AR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estudió el sistema de control automático de suministro de tinta, en máquina impresora flexográfica de la empresa </a:t>
            </a:r>
            <a:r>
              <a:rPr lang="es-AR" sz="29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Petropack</a:t>
            </a:r>
            <a:r>
              <a:rPr lang="es-AR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se hizo un relevamiento del descarte de tinta del  sector de impresión y de la  tinta desechada proveniente del lavado de las </a:t>
            </a:r>
            <a:r>
              <a:rPr lang="es-AR" sz="29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raclas</a:t>
            </a:r>
            <a:r>
              <a:rPr lang="es-AR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máquinas impresoras (Balducci, 2007).</a:t>
            </a:r>
            <a:endParaRPr lang="es-ES_tradnl" sz="2900" dirty="0">
              <a:solidFill>
                <a:srgbClr val="000000"/>
              </a:solidFill>
              <a:latin typeface="Source Serif Pro" panose="020406030504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2900" dirty="0">
              <a:solidFill>
                <a:srgbClr val="000000"/>
              </a:solidFill>
              <a:effectLst/>
              <a:latin typeface="Source Serif Pro" panose="020406030504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900" dirty="0"/>
          </a:p>
        </p:txBody>
      </p:sp>
    </p:spTree>
    <p:extLst>
      <p:ext uri="{BB962C8B-B14F-4D97-AF65-F5344CB8AC3E}">
        <p14:creationId xmlns:p14="http://schemas.microsoft.com/office/powerpoint/2010/main" val="199484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9EF38-32E9-420D-BB3E-61CD7E22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5761"/>
            <a:ext cx="9603275" cy="711926"/>
          </a:xfrm>
        </p:spPr>
        <p:txBody>
          <a:bodyPr/>
          <a:lstStyle/>
          <a:p>
            <a:r>
              <a:rPr lang="es-AR" dirty="0"/>
              <a:t>DINÁMICA EN EL HACKATHONS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4A87B-C885-5A16-3521-E2E7AA3E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729" y="1077687"/>
            <a:ext cx="9603275" cy="5780313"/>
          </a:xfrm>
        </p:spPr>
        <p:txBody>
          <a:bodyPr>
            <a:normAutofit fontScale="70000" lnSpcReduction="20000"/>
          </a:bodyPr>
          <a:lstStyle/>
          <a:p>
            <a:r>
              <a:rPr lang="es-AR" sz="2600" dirty="0"/>
              <a:t>EMPATIZAR CON LA NECESIDAD( OBSERVAR, INVOLURARSE, INFORMARSE DE LAS NECESIDADES</a:t>
            </a:r>
          </a:p>
          <a:p>
            <a:r>
              <a:rPr lang="es-AR" sz="2600" dirty="0"/>
              <a:t>PRESENTAR el problema, buscando toda la información posible y delimitando la  problemática y determinando el hardware disponible Explorar alternativas</a:t>
            </a:r>
          </a:p>
          <a:p>
            <a:r>
              <a:rPr lang="es-AR" sz="2600" dirty="0"/>
              <a:t>REALIZAR UN BRAINSTORMING., PARA PENSAR, ÁPROVECHAR, DESCUBRIR DISTINTOS ASPECTOS INVOLUCRADOS</a:t>
            </a:r>
          </a:p>
          <a:p>
            <a:r>
              <a:rPr lang="es-AR" sz="2600" dirty="0"/>
              <a:t>PROMOVER LA PARTICIPACIÓN, LA INICIATIVA, LA RESPONSABILIDAD , LA AUTONOMÍA Y COLABORACIÓN.</a:t>
            </a:r>
          </a:p>
          <a:p>
            <a:r>
              <a:rPr lang="es-AR" sz="2600" dirty="0"/>
              <a:t>PROPONER DIFERENTES SOLUCIONES.</a:t>
            </a:r>
          </a:p>
          <a:p>
            <a:r>
              <a:rPr lang="es-AR" sz="2600" dirty="0"/>
              <a:t>HACER DIAGRAMAS DE SOLUCIÓN IMPLEMETANDO DISTINTOS PROTOTIPOS </a:t>
            </a:r>
          </a:p>
          <a:p>
            <a:r>
              <a:rPr lang="es-AR" sz="2600" dirty="0"/>
              <a:t>VISULAIZAR LAS DIVERGENCIAS Y COINCIDENCIAS PARA DEFINIR LAS EVOLUCIÓN DE LAS RESPUESTAS.</a:t>
            </a:r>
          </a:p>
          <a:p>
            <a:r>
              <a:rPr lang="es-AR" sz="2600" dirty="0"/>
              <a:t>DEFENDER ORAL Y SIMBÓLICAMENTE  LAS DISTINTAS PROPUESTAS USANDO SOFTWARE LIBRE</a:t>
            </a:r>
          </a:p>
          <a:p>
            <a:r>
              <a:rPr lang="es-AR" sz="2600" dirty="0"/>
              <a:t>SELECCIONAR LA MEJOR ALTERNATIVA DEFINIDA POR TODOS LOS INVOLUCRADOS. </a:t>
            </a:r>
          </a:p>
          <a:p>
            <a:r>
              <a:rPr lang="es-AR" sz="2600" dirty="0"/>
              <a:t>PLANEAR LA TAREA Y EL PROTOTIPO DE SOLUCIÓN.</a:t>
            </a:r>
          </a:p>
          <a:p>
            <a:r>
              <a:rPr lang="es-AR" sz="2600" dirty="0"/>
              <a:t>EVALUAR LA TRAYECTORIA.</a:t>
            </a:r>
          </a:p>
          <a:p>
            <a:endParaRPr lang="es-AR" dirty="0"/>
          </a:p>
          <a:p>
            <a:endParaRPr lang="es-A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13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616">
        <p15:prstTrans prst="peelOff"/>
      </p:transition>
    </mc:Choice>
    <mc:Fallback xmlns="">
      <p:transition spd="slow" advTm="66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7E4448-B2EF-C8F9-6B11-AD2181F5A516}"/>
              </a:ext>
            </a:extLst>
          </p:cNvPr>
          <p:cNvSpPr txBox="1"/>
          <p:nvPr/>
        </p:nvSpPr>
        <p:spPr>
          <a:xfrm>
            <a:off x="3048886" y="1019232"/>
            <a:ext cx="6097772" cy="483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Alejandro Gorosito, </a:t>
            </a: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ramongorosito@frp.utn.edu.ar</a:t>
            </a:r>
            <a:endParaRPr lang="es-AR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 Solier Zandomeni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hmsolierz@frp.utn.edu.ar</a:t>
            </a:r>
            <a:endParaRPr lang="es-AR" sz="18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Leandro </a:t>
            </a:r>
            <a:r>
              <a:rPr lang="es-ES" sz="1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Gieco</a:t>
            </a:r>
            <a:r>
              <a:rPr lang="es-E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leandrogieco@alu.frp.utn.edu.a</a:t>
            </a:r>
            <a:r>
              <a:rPr lang="es-AR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endParaRPr lang="es-AR" sz="18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Vincetín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lucasvicentin@alu.frp.utn.edu.ar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8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Nicolás Balducci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nicolasbalducci@frp.utn.edu.ar</a:t>
            </a:r>
            <a:endParaRPr lang="es-AR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Dorella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jonathandorella@frp.utn.edu.ar</a:t>
            </a:r>
            <a:endParaRPr lang="es-AR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Darío Godino, 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dmgodino@gmail.com</a:t>
            </a:r>
            <a:r>
              <a:rPr lang="es-ES" sz="1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8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Leandro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Marcipar</a:t>
            </a: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leandromarcipar@alu.frp.utn.edu.ar</a:t>
            </a:r>
            <a:endParaRPr lang="es-AR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Alicia Carbonell, </a:t>
            </a:r>
            <a:r>
              <a:rPr lang="es-ES" sz="1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aliciacarbonell@frp.utn.edu.ar</a:t>
            </a:r>
            <a:endParaRPr lang="es-AR" sz="18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E9AE5-DB6D-EC37-6F2D-AF9A6DDF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624110"/>
            <a:ext cx="10307183" cy="758376"/>
          </a:xfrm>
        </p:spPr>
        <p:txBody>
          <a:bodyPr/>
          <a:lstStyle/>
          <a:p>
            <a:r>
              <a:rPr lang="es-ES" b="0" i="0" dirty="0">
                <a:solidFill>
                  <a:srgbClr val="656568"/>
                </a:solidFill>
                <a:effectLst/>
                <a:latin typeface="inherit"/>
              </a:rPr>
              <a:t>Buscando líneas de financiamiento de proyectos: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35BC2-1572-FC77-20E0-9920E30E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27" y="1817913"/>
            <a:ext cx="8915400" cy="49203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900" b="1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Consejo Federal de Inversiones,  CFI:</a:t>
            </a:r>
          </a:p>
          <a:p>
            <a:r>
              <a:rPr lang="es-ES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organismo federal que se nutre de los fondos de la coparticipación para brindar líneas de asistencia financiera y técnica a los distintos sectores económicos, impulsando de este modo el desarrollo de las provincias argentinas.</a:t>
            </a:r>
          </a:p>
          <a:p>
            <a:r>
              <a:rPr lang="es-ES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líneas de financiamiento están orientadas al sector agropecuario, turístico e industrial y sus servicios.</a:t>
            </a:r>
          </a:p>
          <a:p>
            <a:pPr marL="0" indent="0">
              <a:buNone/>
            </a:pPr>
            <a:r>
              <a:rPr lang="es-ES" sz="2900" b="1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Banco Interamericano de Desarrollo , BID</a:t>
            </a:r>
          </a:p>
          <a:p>
            <a:r>
              <a:rPr lang="es-ES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misión mejorar vidas, es una de las principales fuentes de financiamiento a largo plazo para el desarrollo económico, social e institucional de América Latina y el Caribe. </a:t>
            </a:r>
          </a:p>
          <a:p>
            <a:r>
              <a:rPr lang="es-ES" sz="29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BID también realiza proyectos de investigación de vanguardia y ofrece asesoría sobre políticas, asistencia técnica y capacitación a clientes públicos y privados en toda la región.</a:t>
            </a:r>
          </a:p>
          <a:p>
            <a:pPr marL="0" indent="0">
              <a:buNone/>
            </a:pPr>
            <a:r>
              <a:rPr lang="es-AR" sz="2800" b="1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86541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364A5-6273-9A83-0544-D64CC90C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624110"/>
            <a:ext cx="10940143" cy="1280890"/>
          </a:xfrm>
        </p:spPr>
        <p:txBody>
          <a:bodyPr/>
          <a:lstStyle/>
          <a:p>
            <a:r>
              <a:rPr lang="es-AR" dirty="0"/>
              <a:t>Modelos de negocio: transferencia de tecnología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FD7C01F-804C-989B-2B7E-8FAA0638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2133599"/>
            <a:ext cx="10601098" cy="5061857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AR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de conocimiento obtenido en la Universidad se puede dar al medio de distintas formas: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Liberación de tecnologías: proyectos  para socializar metodologías y modelos o patentes de dominio público.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licencia de propiedad individual, como autorización a comercializar, explotar la patente, marca, franquicia o proyecto industrial.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Venta de la propiedad intelectual.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Consultoría a empresas o entes gubernamentales o al  consorcio que se pudiera formar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125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47018-D84B-5C04-8367-6EB6C144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Evaluación del método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ADF0B-E8AC-94B4-B9C4-C137516B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015732"/>
            <a:ext cx="10412597" cy="580021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Se evaluará </a:t>
            </a:r>
          </a:p>
          <a:p>
            <a:pPr>
              <a:defRPr/>
            </a:pPr>
            <a:r>
              <a:rPr lang="es-AR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si el problema  tratado ha sido bien delimitado y responde a la necesidad de la gente.</a:t>
            </a:r>
          </a:p>
          <a:p>
            <a:pPr>
              <a:defRPr/>
            </a:pPr>
            <a:r>
              <a:rPr lang="es-AR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si  el par de  </a:t>
            </a:r>
            <a:r>
              <a:rPr lang="es-AR" sz="2400" kern="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hackathons</a:t>
            </a:r>
            <a:r>
              <a:rPr lang="es-AR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ha tenido una producción efectiva y suficiente para el tratamiento del problema.</a:t>
            </a:r>
          </a:p>
          <a:p>
            <a:pPr>
              <a:defRPr/>
            </a:pPr>
            <a:r>
              <a:rPr lang="es-AR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si el  aporte producido es suficiente para el destinatario de la solución del problema.</a:t>
            </a:r>
          </a:p>
          <a:p>
            <a:pPr>
              <a:defRPr/>
            </a:pPr>
            <a:r>
              <a:rPr lang="es-AR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si  hay que definir nuevos caminos de innovación abierta para dar una mejor solución al problema.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95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990">
        <p15:prstTrans prst="peelOff"/>
      </p:transition>
    </mc:Choice>
    <mc:Fallback xmlns="">
      <p:transition spd="slow" advTm="40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97742-5B41-7C29-0FAB-6B48699A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7361"/>
            <a:ext cx="9603275" cy="1386394"/>
          </a:xfrm>
        </p:spPr>
        <p:txBody>
          <a:bodyPr>
            <a:normAutofit/>
          </a:bodyPr>
          <a:lstStyle/>
          <a:p>
            <a:r>
              <a:rPr lang="es-AR" dirty="0"/>
              <a:t>Objetivos del proyecto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21CFA-FDB7-A7D7-D17C-23D41B089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>Hacer aportes a la resolución de un problema medioambiental de la región:</a:t>
            </a:r>
            <a:r>
              <a:rPr lang="es-AR" sz="2400" cap="small" dirty="0"/>
              <a:t> LA CONTAMINACIÓN DEL ARROYO LAS TUNAS, SU IMPACTO SOCIAL, CULTURAL Y AMBIENTAL. </a:t>
            </a:r>
          </a:p>
          <a:p>
            <a:r>
              <a:rPr lang="es-AR" sz="2400" dirty="0"/>
              <a:t>Acercamiento de los estudiantes a las problemáticas de la profesión mediante la enseñanza aprendizaje invertida</a:t>
            </a:r>
          </a:p>
          <a:p>
            <a:r>
              <a:rPr lang="es-AR" sz="2400" dirty="0"/>
              <a:t>Transferencias del conocimiento de la Facultad al medio productivo.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469">
        <p15:prstTrans prst="peelOff"/>
      </p:transition>
    </mc:Choice>
    <mc:Fallback xmlns="">
      <p:transition spd="slow" advTm="41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E7E09-010B-C0FE-5138-EA1C5E6D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271" y="624110"/>
            <a:ext cx="9718342" cy="1280890"/>
          </a:xfrm>
        </p:spPr>
        <p:txBody>
          <a:bodyPr/>
          <a:lstStyle/>
          <a:p>
            <a:r>
              <a:rPr lang="es-AR" dirty="0"/>
              <a:t>Afluentes y recorrido del Arroyo Las Tunas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BF0BA05-D4EE-8AC5-4F72-8A6DDA35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32" y="1775637"/>
            <a:ext cx="7121846" cy="493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Vea los detalles de la imagen relacionada. What Is a North Arrow On a Map? – The Land Development Site">
            <a:extLst>
              <a:ext uri="{FF2B5EF4-FFF2-40B4-BE49-F238E27FC236}">
                <a16:creationId xmlns:a16="http://schemas.microsoft.com/office/drawing/2014/main" id="{2B1A0B69-1370-D108-A2E9-D24ECE3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11" y="2172323"/>
            <a:ext cx="706242" cy="7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4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5A9D2-6F66-1634-3F29-13AFC64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1337F-900E-F6BF-0D6F-098F6B12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9" y="1382486"/>
            <a:ext cx="10307183" cy="4528736"/>
          </a:xfrm>
        </p:spPr>
        <p:txBody>
          <a:bodyPr>
            <a:normAutofit lnSpcReduction="10000"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hídricos constituyen un tema de interés prioritario para el equilibrio del ecosistema. </a:t>
            </a: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agua dulce disponible en la Tierra es  2.53% del total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aguas residuales industriales  y cloacales contaminan los recursos hídricos disponibles. 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crecimiento de la actividad industrial y la falta de previsión sobre la construcción de plantas de tratamiento de efluentes incrementa los problemas de contaminación.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  industrias generan una gran variedad de efluentes líquidos con diferentes contenidos tóxicos.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observa a simple vista, que las aguas del arroyo Las Tunas antes del parque industrial son limpias, casi transparentes; ni bien pasa el parque industrial las aguas se vuelven turbias con costras y de olor nauseabundo.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885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AN BENITO AHORA Y SIEMPRE: GRAVE CONTAMINACIÓN EN ARROYO LAS TUNAS">
            <a:extLst>
              <a:ext uri="{FF2B5EF4-FFF2-40B4-BE49-F238E27FC236}">
                <a16:creationId xmlns:a16="http://schemas.microsoft.com/office/drawing/2014/main" id="{5196E0A8-22FA-7383-2C7A-4119FA831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/>
          <a:stretch/>
        </p:blipFill>
        <p:spPr bwMode="auto">
          <a:xfrm>
            <a:off x="1" y="10"/>
            <a:ext cx="757444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54ACB6-7DA5-3271-E86F-D067E0A7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ES" sz="1600" dirty="0">
                <a:hlinkClick r:id="rId3"/>
              </a:rPr>
              <a:t>SAN BENITO AHORA Y SIEMPRE: GRAVE CONTAMINACIÓN EN ARROYO LAS TUNAS</a:t>
            </a:r>
            <a:endParaRPr lang="es-AR" sz="3200" dirty="0">
              <a:solidFill>
                <a:srgbClr val="FEFFFF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57AF841-726A-C8F6-0592-EEF8D5B85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786270"/>
            <a:ext cx="3749675" cy="48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5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D9108-ACEF-41D8-8433-73D2257D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3" y="318977"/>
            <a:ext cx="10451804" cy="1586023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Normativa vigente, órganos de Control de la polución.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C6301-82DD-563E-4518-C25A0AFC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3" y="2009553"/>
            <a:ext cx="10122379" cy="390166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Secretaría de Ambiente de la provincia de Entre Ríos es la responsable de  la prevención y control en cuanto a polución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normativa vigente,  es la Ley Provincial </a:t>
            </a:r>
            <a:r>
              <a:rPr lang="es-ES_tradnl" sz="24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6.260, Ley de Prevención y Control de la Contaminación por parte de las Industrias y su decreto reglamentario 5837/91. Es de difícil cumplimiento para empresas pequeñas y medianas, por la cantidad y complejidad de lo requerido.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Ordenanzas Municipales </a:t>
            </a:r>
            <a:r>
              <a:rPr lang="es-ES_tradnl" sz="24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7.637 y </a:t>
            </a:r>
            <a:r>
              <a:rPr lang="es-ES_tradnl" sz="24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7.717  son Códigos Ambientales</a:t>
            </a:r>
          </a:p>
        </p:txBody>
      </p:sp>
    </p:spTree>
    <p:extLst>
      <p:ext uri="{BB962C8B-B14F-4D97-AF65-F5344CB8AC3E}">
        <p14:creationId xmlns:p14="http://schemas.microsoft.com/office/powerpoint/2010/main" val="358957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34ACF-2B81-E31B-15E5-39FD7A95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49" y="624110"/>
            <a:ext cx="9888463" cy="1280890"/>
          </a:xfrm>
        </p:spPr>
        <p:txBody>
          <a:bodyPr>
            <a:normAutofit fontScale="90000"/>
          </a:bodyPr>
          <a:lstStyle/>
          <a:p>
            <a:r>
              <a:rPr lang="es-AR" dirty="0"/>
              <a:t>Aptitud para el funcionamiento de las empresas del parque industrial.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3BF53-4291-0EA7-8948-236296EE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172" y="2133600"/>
            <a:ext cx="10207440" cy="377762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un relevamiento provincial de  2016: El 40% de las empresas estaban aptas. Un 15% de las empresas resultaron no aptas y deficientes. Y  las restantes se encontraban en tratativas de hacerlo.  </a:t>
            </a:r>
            <a:endParaRPr lang="es-AR" sz="2400" dirty="0">
              <a:solidFill>
                <a:srgbClr val="000000"/>
              </a:solidFill>
              <a:latin typeface="Source Serif Pro" panose="020406030504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empresas como CARTOCOR SA que tienen su propia planta de tratamientos de efluentes y como </a:t>
            </a:r>
            <a:r>
              <a:rPr lang="es-ES_tradnl" sz="2400" dirty="0" err="1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Petropack</a:t>
            </a:r>
            <a:r>
              <a:rPr lang="es-ES_tradnl" sz="2400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SA, entre otras, que han certificado normas internacionales como la ISO 14001</a:t>
            </a:r>
            <a:r>
              <a:rPr lang="es-ES_tradnl" sz="24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761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1ACCB-988F-C89F-FD7A-F5FA1FAF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19" y="1408276"/>
            <a:ext cx="10016054" cy="150949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D</a:t>
            </a:r>
            <a:r>
              <a:rPr lang="es-AR" sz="36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iagnóstico </a:t>
            </a:r>
            <a:r>
              <a:rPr lang="es-AR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AR" sz="36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problema de contaminación del arroyo las Tunas realizado para el Consejo Federal de Inversiones, CFI, de 2019.</a:t>
            </a:r>
            <a:r>
              <a:rPr lang="es-ES_tradnl" sz="36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(Johnston D.,2019)</a:t>
            </a:r>
            <a:r>
              <a:rPr lang="es-A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A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5F0EF-0440-876B-52D1-AD63304F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67" y="2917766"/>
            <a:ext cx="10143645" cy="3848794"/>
          </a:xfrm>
        </p:spPr>
        <p:txBody>
          <a:bodyPr>
            <a:normAutofit/>
          </a:bodyPr>
          <a:lstStyle/>
          <a:p>
            <a:endParaRPr lang="es-AR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hizo un análisis de factibilidad de una planta de tratamiento de efluentes en el parque industrial para</a:t>
            </a:r>
            <a:r>
              <a:rPr lang="es-ES_tradnl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</a:rPr>
              <a:t> eliminar la carga contaminante de un líquido cloacal o industrial previo a su reutilización o vertido en un curso de agua</a:t>
            </a:r>
            <a:endParaRPr lang="es-ES_tradnl" sz="1800" dirty="0">
              <a:solidFill>
                <a:srgbClr val="000000"/>
              </a:solidFill>
              <a:effectLst/>
              <a:latin typeface="Source Serif Pro" panose="020406030504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1800" dirty="0">
                <a:solidFill>
                  <a:srgbClr val="000000"/>
                </a:solidFill>
                <a:effectLst/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de esta planta de tratamiento ha quedado obsoleta. El predio está usurpado,  hay empresas aguas abajo, que llevan sus efluentes hacia el arroyo</a:t>
            </a:r>
            <a:r>
              <a:rPr lang="es-ES_tradnl" dirty="0">
                <a:solidFill>
                  <a:srgbClr val="000000"/>
                </a:solidFill>
                <a:latin typeface="Source Serif Pro" panose="020406030504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722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1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5.9|4.7|12.4|9.5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5|10.1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7.5|14.3|10.8|3.6|3.5|6.6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|7.1|10.7"/>
</p:tagLst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887</TotalTime>
  <Words>1856</Words>
  <Application>Microsoft Office PowerPoint</Application>
  <PresentationFormat>Panorámica</PresentationFormat>
  <Paragraphs>115</Paragraphs>
  <Slides>22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inherit</vt:lpstr>
      <vt:lpstr>roboto</vt:lpstr>
      <vt:lpstr>Source Serif Pro</vt:lpstr>
      <vt:lpstr>Times New Roman</vt:lpstr>
      <vt:lpstr>Wingdings 3</vt:lpstr>
      <vt:lpstr>Espiral</vt:lpstr>
      <vt:lpstr>Implementación de hackathons de innovación abierta   Implementation of open innovation hackathons </vt:lpstr>
      <vt:lpstr>Presentación de PowerPoint</vt:lpstr>
      <vt:lpstr>Objetivos del proyecto </vt:lpstr>
      <vt:lpstr>Afluentes y recorrido del Arroyo Las Tunas</vt:lpstr>
      <vt:lpstr>El problema</vt:lpstr>
      <vt:lpstr>SAN BENITO AHORA Y SIEMPRE: GRAVE CONTAMINACIÓN EN ARROYO LAS TUNAS</vt:lpstr>
      <vt:lpstr>Normativa vigente, órganos de Control de la polución. </vt:lpstr>
      <vt:lpstr>Aptitud para el funcionamiento de las empresas del parque industrial. </vt:lpstr>
      <vt:lpstr>Según el Diagnóstico del problema de contaminación del arroyo las Tunas realizado para el Consejo Federal de Inversiones, CFI, de 2019. (Johnston D.,2019) </vt:lpstr>
      <vt:lpstr>Buscando soluciones</vt:lpstr>
      <vt:lpstr>¿En qué consiste la Innovación para la resolución del problema?</vt:lpstr>
      <vt:lpstr>Técnica elegida: Desing Thinking ¿Qué es? </vt:lpstr>
      <vt:lpstr>Desing Thinking</vt:lpstr>
      <vt:lpstr>Propuesta: Usar design thinking en dos Hackathons.</vt:lpstr>
      <vt:lpstr>PRODUCCIÓN COLABORATIVA EN  HACKATHONS</vt:lpstr>
      <vt:lpstr>Desde las cátedras integradoras se propone:</vt:lpstr>
      <vt:lpstr>Recursos tecnológicos de la Facultad desde algunos grupos de investigación. </vt:lpstr>
      <vt:lpstr>Recursos de la Facultad  en simulación computacional</vt:lpstr>
      <vt:lpstr>DINÁMICA EN EL HACKATHONS</vt:lpstr>
      <vt:lpstr>Buscando líneas de financiamiento de proyectos:</vt:lpstr>
      <vt:lpstr>Modelos de negocio: transferencia de tecnología</vt:lpstr>
      <vt:lpstr>Evaluación del método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Elena Carbonell</dc:creator>
  <cp:lastModifiedBy>Depto. Biblioteca</cp:lastModifiedBy>
  <cp:revision>61</cp:revision>
  <dcterms:created xsi:type="dcterms:W3CDTF">2023-07-12T17:57:06Z</dcterms:created>
  <dcterms:modified xsi:type="dcterms:W3CDTF">2024-03-25T21:15:05Z</dcterms:modified>
</cp:coreProperties>
</file>