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 id="263" r:id="rId9"/>
    <p:sldId id="268" r:id="rId10"/>
    <p:sldId id="269" r:id="rId11"/>
    <p:sldId id="270" r:id="rId12"/>
    <p:sldId id="271"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9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B90B4FB-59F7-4399-9971-7ACDF0954BA8}" type="datetimeFigureOut">
              <a:rPr lang="es-MX" smtClean="0"/>
              <a:t>10/10/2018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268512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90B4FB-59F7-4399-9971-7ACDF0954BA8}" type="datetimeFigureOut">
              <a:rPr lang="es-MX" smtClean="0"/>
              <a:t>10/10/2018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285753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90B4FB-59F7-4399-9971-7ACDF0954BA8}" type="datetimeFigureOut">
              <a:rPr lang="es-MX" smtClean="0"/>
              <a:t>10/10/2018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17671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90B4FB-59F7-4399-9971-7ACDF0954BA8}" type="datetimeFigureOut">
              <a:rPr lang="es-MX" smtClean="0"/>
              <a:t>10/10/2018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367246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B90B4FB-59F7-4399-9971-7ACDF0954BA8}" type="datetimeFigureOut">
              <a:rPr lang="es-MX" smtClean="0"/>
              <a:t>10/10/2018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162988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B90B4FB-59F7-4399-9971-7ACDF0954BA8}" type="datetimeFigureOut">
              <a:rPr lang="es-MX" smtClean="0"/>
              <a:t>10/10/2018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285455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B90B4FB-59F7-4399-9971-7ACDF0954BA8}" type="datetimeFigureOut">
              <a:rPr lang="es-MX" smtClean="0"/>
              <a:t>10/10/2018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374989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B90B4FB-59F7-4399-9971-7ACDF0954BA8}" type="datetimeFigureOut">
              <a:rPr lang="es-MX" smtClean="0"/>
              <a:t>10/10/2018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63430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0B4FB-59F7-4399-9971-7ACDF0954BA8}" type="datetimeFigureOut">
              <a:rPr lang="es-MX" smtClean="0"/>
              <a:t>10/10/2018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399045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B90B4FB-59F7-4399-9971-7ACDF0954BA8}" type="datetimeFigureOut">
              <a:rPr lang="es-MX" smtClean="0"/>
              <a:t>10/10/2018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238640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B90B4FB-59F7-4399-9971-7ACDF0954BA8}" type="datetimeFigureOut">
              <a:rPr lang="es-MX" smtClean="0"/>
              <a:t>10/10/2018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5B6C2A7-EA36-4382-9E67-9045EF49745A}" type="slidenum">
              <a:rPr lang="es-MX" smtClean="0"/>
              <a:t>‹Nº›</a:t>
            </a:fld>
            <a:endParaRPr lang="es-MX"/>
          </a:p>
        </p:txBody>
      </p:sp>
    </p:spTree>
    <p:extLst>
      <p:ext uri="{BB962C8B-B14F-4D97-AF65-F5344CB8AC3E}">
        <p14:creationId xmlns:p14="http://schemas.microsoft.com/office/powerpoint/2010/main" val="366067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0B4FB-59F7-4399-9971-7ACDF0954BA8}" type="datetimeFigureOut">
              <a:rPr lang="es-MX" smtClean="0"/>
              <a:t>10/10/2018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6C2A7-EA36-4382-9E67-9045EF49745A}" type="slidenum">
              <a:rPr lang="es-MX" smtClean="0"/>
              <a:t>‹Nº›</a:t>
            </a:fld>
            <a:endParaRPr lang="es-MX"/>
          </a:p>
        </p:txBody>
      </p:sp>
    </p:spTree>
    <p:extLst>
      <p:ext uri="{BB962C8B-B14F-4D97-AF65-F5344CB8AC3E}">
        <p14:creationId xmlns:p14="http://schemas.microsoft.com/office/powerpoint/2010/main" val="3848739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7443" y="230541"/>
            <a:ext cx="8311445" cy="627415"/>
          </a:xfrm>
        </p:spPr>
        <p:txBody>
          <a:bodyPr>
            <a:normAutofit/>
          </a:bodyPr>
          <a:lstStyle/>
          <a:p>
            <a:r>
              <a:rPr lang="es-MX" sz="3600" b="1" u="sng" dirty="0" smtClean="0"/>
              <a:t>CUESTIONES A DESARROLLAR</a:t>
            </a:r>
            <a:endParaRPr lang="es-MX" sz="3600" b="1" u="sng" dirty="0"/>
          </a:p>
        </p:txBody>
      </p:sp>
      <p:sp>
        <p:nvSpPr>
          <p:cNvPr id="3" name="Subtítulo 2"/>
          <p:cNvSpPr>
            <a:spLocks noGrp="1"/>
          </p:cNvSpPr>
          <p:nvPr>
            <p:ph type="subTitle" idx="1"/>
          </p:nvPr>
        </p:nvSpPr>
        <p:spPr>
          <a:xfrm>
            <a:off x="293511" y="993422"/>
            <a:ext cx="8556978" cy="5429956"/>
          </a:xfrm>
        </p:spPr>
        <p:txBody>
          <a:bodyPr>
            <a:normAutofit lnSpcReduction="10000"/>
          </a:bodyPr>
          <a:lstStyle/>
          <a:p>
            <a:pPr algn="just"/>
            <a:r>
              <a:rPr lang="es-MX" dirty="0" smtClean="0"/>
              <a:t>1 – El Proyecto se basa en el supuesto que la formación TIC per se mejora los procesos de enseñanza y aprendizaje. A su entender, </a:t>
            </a:r>
          </a:p>
          <a:p>
            <a:pPr algn="just"/>
            <a:r>
              <a:rPr lang="es-MX" dirty="0" smtClean="0"/>
              <a:t>¿ cuáles serían las consecuencias de no incorporar las TIC en la enseñanza?</a:t>
            </a:r>
          </a:p>
          <a:p>
            <a:pPr marL="342900" indent="-342900" algn="just">
              <a:buFont typeface="Arial" panose="020B0604020202020204" pitchFamily="34" charset="0"/>
              <a:buChar char="•"/>
            </a:pPr>
            <a:r>
              <a:rPr lang="es-MX" dirty="0" smtClean="0"/>
              <a:t>La no inclusión de las TIC en la enseñanza perderíamos las múltiples facetas y potencialidades que tiene que ver con la posibilidad de generar propuestas y ambientes innovadores para incrementar la calidad de los aprendizajes de los estudiantes, es decir, que la </a:t>
            </a:r>
            <a:r>
              <a:rPr lang="es-MX" dirty="0" smtClean="0">
                <a:solidFill>
                  <a:srgbClr val="FF0000"/>
                </a:solidFill>
              </a:rPr>
              <a:t>innovación tecnológica es crear escenarios de aprendizajes basados en la tecnología.</a:t>
            </a:r>
          </a:p>
          <a:p>
            <a:pPr marL="342900" indent="-342900" algn="just">
              <a:buFont typeface="Arial" panose="020B0604020202020204" pitchFamily="34" charset="0"/>
              <a:buChar char="•"/>
            </a:pPr>
            <a:r>
              <a:rPr lang="es-MX" dirty="0" smtClean="0"/>
              <a:t>No se produciría desde la perspectiva docente, en el desafío que trasciende a las </a:t>
            </a:r>
            <a:r>
              <a:rPr lang="es-MX" dirty="0" smtClean="0">
                <a:solidFill>
                  <a:srgbClr val="FF0000"/>
                </a:solidFill>
              </a:rPr>
              <a:t>estrategias y los recursos </a:t>
            </a:r>
            <a:r>
              <a:rPr lang="es-MX" dirty="0" smtClean="0"/>
              <a:t>que se concrete en las aulas.</a:t>
            </a:r>
          </a:p>
          <a:p>
            <a:pPr marL="342900" indent="-342900" algn="just">
              <a:buFont typeface="Arial" panose="020B0604020202020204" pitchFamily="34" charset="0"/>
              <a:buChar char="•"/>
            </a:pPr>
            <a:r>
              <a:rPr lang="es-MX" dirty="0" smtClean="0">
                <a:solidFill>
                  <a:srgbClr val="FF0000"/>
                </a:solidFill>
              </a:rPr>
              <a:t>La falta de democratización de la educación</a:t>
            </a:r>
            <a:r>
              <a:rPr lang="es-MX" dirty="0" smtClean="0"/>
              <a:t>, es decir, compartir conocimiento y permitir mayor flexibilidad en la educación continua.  </a:t>
            </a:r>
          </a:p>
          <a:p>
            <a:pPr algn="just"/>
            <a:endParaRPr lang="es-MX" dirty="0"/>
          </a:p>
        </p:txBody>
      </p:sp>
    </p:spTree>
    <p:extLst>
      <p:ext uri="{BB962C8B-B14F-4D97-AF65-F5344CB8AC3E}">
        <p14:creationId xmlns:p14="http://schemas.microsoft.com/office/powerpoint/2010/main" val="3450045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045117662"/>
              </p:ext>
            </p:extLst>
          </p:nvPr>
        </p:nvGraphicFramePr>
        <p:xfrm>
          <a:off x="259644" y="1450299"/>
          <a:ext cx="8477250" cy="5021621"/>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6182788"/>
                    </a:ext>
                  </a:extLst>
                </a:gridCol>
                <a:gridCol w="1562100">
                  <a:extLst>
                    <a:ext uri="{9D8B030D-6E8A-4147-A177-3AD203B41FA5}">
                      <a16:colId xmlns:a16="http://schemas.microsoft.com/office/drawing/2014/main" val="3574798621"/>
                    </a:ext>
                  </a:extLst>
                </a:gridCol>
                <a:gridCol w="1790700">
                  <a:extLst>
                    <a:ext uri="{9D8B030D-6E8A-4147-A177-3AD203B41FA5}">
                      <a16:colId xmlns:a16="http://schemas.microsoft.com/office/drawing/2014/main" val="1650924476"/>
                    </a:ext>
                  </a:extLst>
                </a:gridCol>
                <a:gridCol w="1749778">
                  <a:extLst>
                    <a:ext uri="{9D8B030D-6E8A-4147-A177-3AD203B41FA5}">
                      <a16:colId xmlns:a16="http://schemas.microsoft.com/office/drawing/2014/main" val="2682422942"/>
                    </a:ext>
                  </a:extLst>
                </a:gridCol>
                <a:gridCol w="1545872">
                  <a:extLst>
                    <a:ext uri="{9D8B030D-6E8A-4147-A177-3AD203B41FA5}">
                      <a16:colId xmlns:a16="http://schemas.microsoft.com/office/drawing/2014/main" val="871068219"/>
                    </a:ext>
                  </a:extLst>
                </a:gridCol>
              </a:tblGrid>
              <a:tr h="1089701">
                <a:tc>
                  <a:txBody>
                    <a:bodyPr/>
                    <a:lstStyle/>
                    <a:p>
                      <a:r>
                        <a:rPr lang="es-MX" dirty="0" smtClean="0"/>
                        <a:t>Resultados esperados (metas)</a:t>
                      </a:r>
                      <a:endParaRPr lang="es-MX" dirty="0"/>
                    </a:p>
                  </a:txBody>
                  <a:tcPr anchor="ctr"/>
                </a:tc>
                <a:tc>
                  <a:txBody>
                    <a:bodyPr/>
                    <a:lstStyle/>
                    <a:p>
                      <a:r>
                        <a:rPr lang="es-MX" dirty="0" smtClean="0"/>
                        <a:t>Aspectos o dimensiones a evaluar</a:t>
                      </a:r>
                      <a:endParaRPr lang="es-MX" dirty="0"/>
                    </a:p>
                  </a:txBody>
                  <a:tcPr anchor="ctr"/>
                </a:tc>
                <a:tc>
                  <a:txBody>
                    <a:bodyPr/>
                    <a:lstStyle/>
                    <a:p>
                      <a:r>
                        <a:rPr lang="es-MX" dirty="0" smtClean="0"/>
                        <a:t>Indicadores a construir y monitorear</a:t>
                      </a:r>
                      <a:endParaRPr lang="es-MX" dirty="0"/>
                    </a:p>
                  </a:txBody>
                  <a:tcPr anchor="ctr"/>
                </a:tc>
                <a:tc>
                  <a:txBody>
                    <a:bodyPr/>
                    <a:lstStyle/>
                    <a:p>
                      <a:r>
                        <a:rPr lang="es-MX" dirty="0" smtClean="0"/>
                        <a:t>Forma de monitoreo</a:t>
                      </a:r>
                      <a:endParaRPr lang="es-MX" dirty="0"/>
                    </a:p>
                  </a:txBody>
                  <a:tcPr anchor="ctr"/>
                </a:tc>
                <a:tc>
                  <a:txBody>
                    <a:bodyPr/>
                    <a:lstStyle/>
                    <a:p>
                      <a:r>
                        <a:rPr lang="es-MX" dirty="0" smtClean="0"/>
                        <a:t>Período de monitoreo</a:t>
                      </a:r>
                      <a:endParaRPr lang="es-MX" dirty="0"/>
                    </a:p>
                  </a:txBody>
                  <a:tcPr anchor="ctr"/>
                </a:tc>
                <a:extLst>
                  <a:ext uri="{0D108BD9-81ED-4DB2-BD59-A6C34878D82A}">
                    <a16:rowId xmlns:a16="http://schemas.microsoft.com/office/drawing/2014/main" val="318413283"/>
                  </a:ext>
                </a:extLst>
              </a:tr>
              <a:tr h="3198524">
                <a:tc>
                  <a:txBody>
                    <a:bodyPr/>
                    <a:lstStyle/>
                    <a:p>
                      <a:pPr algn="just"/>
                      <a:r>
                        <a:rPr lang="es-MX" dirty="0" smtClean="0"/>
                        <a:t>- Incrementar la formación docente en el manejo de las TICs.</a:t>
                      </a:r>
                    </a:p>
                    <a:p>
                      <a:pPr algn="just"/>
                      <a:r>
                        <a:rPr lang="es-MX" dirty="0" smtClean="0"/>
                        <a:t>– Ofrecer y mantener el servicio de formación permanente</a:t>
                      </a:r>
                      <a:r>
                        <a:rPr lang="es-MX" baseline="0" dirty="0" smtClean="0"/>
                        <a:t> al profesorado.</a:t>
                      </a:r>
                    </a:p>
                    <a:p>
                      <a:pPr algn="just"/>
                      <a:r>
                        <a:rPr lang="es-MX" baseline="0" dirty="0" smtClean="0"/>
                        <a:t>- Promover la calidad de los docentes en </a:t>
                      </a:r>
                      <a:r>
                        <a:rPr lang="es-MX" baseline="0" dirty="0" err="1" smtClean="0"/>
                        <a:t>TICs</a:t>
                      </a:r>
                      <a:r>
                        <a:rPr lang="es-MX" baseline="0" dirty="0" smtClean="0"/>
                        <a:t>.</a:t>
                      </a:r>
                      <a:endParaRPr lang="es-MX" dirty="0"/>
                    </a:p>
                  </a:txBody>
                  <a:tcPr/>
                </a:tc>
                <a:tc>
                  <a:txBody>
                    <a:bodyPr/>
                    <a:lstStyle/>
                    <a:p>
                      <a:pPr algn="l"/>
                      <a:r>
                        <a:rPr lang="es-MX" dirty="0" smtClean="0">
                          <a:solidFill>
                            <a:srgbClr val="FF0000"/>
                          </a:solidFill>
                        </a:rPr>
                        <a:t>Muy</a:t>
                      </a:r>
                      <a:r>
                        <a:rPr lang="es-MX" baseline="0" dirty="0" smtClean="0">
                          <a:solidFill>
                            <a:srgbClr val="FF0000"/>
                          </a:solidFill>
                        </a:rPr>
                        <a:t> satisfactoria, satisfactoria, indiferente, insatisfactoria y muy insatisfactoria</a:t>
                      </a:r>
                      <a:r>
                        <a:rPr lang="es-MX" baseline="0" dirty="0" smtClean="0"/>
                        <a:t>.</a:t>
                      </a:r>
                      <a:endParaRPr lang="es-MX" dirty="0"/>
                    </a:p>
                  </a:txBody>
                  <a:tcPr/>
                </a:tc>
                <a:tc>
                  <a:txBody>
                    <a:bodyPr/>
                    <a:lstStyle/>
                    <a:p>
                      <a:pPr algn="just"/>
                      <a:r>
                        <a:rPr lang="es-MX" dirty="0" smtClean="0"/>
                        <a:t>Indicador de experiencia previa, de valoración de la experiencia, de utilidad y generalización, de valoración del aula virtual.</a:t>
                      </a:r>
                      <a:endParaRPr lang="es-MX" dirty="0"/>
                    </a:p>
                  </a:txBody>
                  <a:tcPr/>
                </a:tc>
                <a:tc>
                  <a:txBody>
                    <a:bodyPr/>
                    <a:lstStyle/>
                    <a:p>
                      <a:pPr algn="just"/>
                      <a:r>
                        <a:rPr lang="es-MX" baseline="0" dirty="0" smtClean="0"/>
                        <a:t>Informe por medio de tablas donde poseerán las preguntas especificas para tal fin.</a:t>
                      </a:r>
                      <a:endParaRPr lang="es-MX" dirty="0"/>
                    </a:p>
                  </a:txBody>
                  <a:tcPr/>
                </a:tc>
                <a:tc>
                  <a:txBody>
                    <a:bodyPr/>
                    <a:lstStyle/>
                    <a:p>
                      <a:pPr algn="just"/>
                      <a:r>
                        <a:rPr lang="es-MX" dirty="0" smtClean="0"/>
                        <a:t>Una vez terminado el curso de capacitación.</a:t>
                      </a:r>
                      <a:endParaRPr lang="es-MX" dirty="0"/>
                    </a:p>
                  </a:txBody>
                  <a:tcPr/>
                </a:tc>
                <a:extLst>
                  <a:ext uri="{0D108BD9-81ED-4DB2-BD59-A6C34878D82A}">
                    <a16:rowId xmlns:a16="http://schemas.microsoft.com/office/drawing/2014/main" val="3461239200"/>
                  </a:ext>
                </a:extLst>
              </a:tr>
            </a:tbl>
          </a:graphicData>
        </a:graphic>
      </p:graphicFrame>
      <p:sp>
        <p:nvSpPr>
          <p:cNvPr id="5" name="Rectángulo 4"/>
          <p:cNvSpPr/>
          <p:nvPr/>
        </p:nvSpPr>
        <p:spPr>
          <a:xfrm>
            <a:off x="592667" y="249746"/>
            <a:ext cx="7219244" cy="954107"/>
          </a:xfrm>
          <a:prstGeom prst="rect">
            <a:avLst/>
          </a:prstGeom>
        </p:spPr>
        <p:txBody>
          <a:bodyPr wrap="square">
            <a:spAutoFit/>
          </a:bodyPr>
          <a:lstStyle/>
          <a:p>
            <a:pPr algn="ctr"/>
            <a:r>
              <a:rPr lang="es-MX" sz="2800" u="sng" dirty="0" smtClean="0"/>
              <a:t>PLAN DE EVALUACIÓN DEL PROCESO</a:t>
            </a:r>
          </a:p>
          <a:p>
            <a:pPr algn="ctr"/>
            <a:r>
              <a:rPr lang="es-MX" sz="2800" dirty="0" smtClean="0"/>
              <a:t>TABLA PROPUESTA POR ACEVES RAMOS</a:t>
            </a:r>
            <a:endParaRPr lang="es-MX" sz="2800" dirty="0"/>
          </a:p>
        </p:txBody>
      </p:sp>
    </p:spTree>
    <p:extLst>
      <p:ext uri="{BB962C8B-B14F-4D97-AF65-F5344CB8AC3E}">
        <p14:creationId xmlns:p14="http://schemas.microsoft.com/office/powerpoint/2010/main" val="549124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865554036"/>
              </p:ext>
            </p:extLst>
          </p:nvPr>
        </p:nvGraphicFramePr>
        <p:xfrm>
          <a:off x="259644" y="772966"/>
          <a:ext cx="8477250" cy="4288225"/>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6182788"/>
                    </a:ext>
                  </a:extLst>
                </a:gridCol>
                <a:gridCol w="1562100">
                  <a:extLst>
                    <a:ext uri="{9D8B030D-6E8A-4147-A177-3AD203B41FA5}">
                      <a16:colId xmlns:a16="http://schemas.microsoft.com/office/drawing/2014/main" val="3574798621"/>
                    </a:ext>
                  </a:extLst>
                </a:gridCol>
                <a:gridCol w="1790700">
                  <a:extLst>
                    <a:ext uri="{9D8B030D-6E8A-4147-A177-3AD203B41FA5}">
                      <a16:colId xmlns:a16="http://schemas.microsoft.com/office/drawing/2014/main" val="1650924476"/>
                    </a:ext>
                  </a:extLst>
                </a:gridCol>
                <a:gridCol w="1749778">
                  <a:extLst>
                    <a:ext uri="{9D8B030D-6E8A-4147-A177-3AD203B41FA5}">
                      <a16:colId xmlns:a16="http://schemas.microsoft.com/office/drawing/2014/main" val="2682422942"/>
                    </a:ext>
                  </a:extLst>
                </a:gridCol>
                <a:gridCol w="1545872">
                  <a:extLst>
                    <a:ext uri="{9D8B030D-6E8A-4147-A177-3AD203B41FA5}">
                      <a16:colId xmlns:a16="http://schemas.microsoft.com/office/drawing/2014/main" val="871068219"/>
                    </a:ext>
                  </a:extLst>
                </a:gridCol>
              </a:tblGrid>
              <a:tr h="1089701">
                <a:tc>
                  <a:txBody>
                    <a:bodyPr/>
                    <a:lstStyle/>
                    <a:p>
                      <a:r>
                        <a:rPr lang="es-MX" dirty="0" smtClean="0"/>
                        <a:t>Resultados esperados (Metas)</a:t>
                      </a:r>
                      <a:endParaRPr lang="es-MX" dirty="0"/>
                    </a:p>
                  </a:txBody>
                  <a:tcPr anchor="ctr"/>
                </a:tc>
                <a:tc>
                  <a:txBody>
                    <a:bodyPr/>
                    <a:lstStyle/>
                    <a:p>
                      <a:r>
                        <a:rPr lang="es-MX" dirty="0" smtClean="0"/>
                        <a:t>Aspectos o dimensiones a evaluar</a:t>
                      </a:r>
                      <a:endParaRPr lang="es-MX" dirty="0"/>
                    </a:p>
                  </a:txBody>
                  <a:tcPr anchor="ctr"/>
                </a:tc>
                <a:tc>
                  <a:txBody>
                    <a:bodyPr/>
                    <a:lstStyle/>
                    <a:p>
                      <a:r>
                        <a:rPr lang="es-MX" dirty="0" smtClean="0"/>
                        <a:t>Indicadores a construir y monitorear</a:t>
                      </a:r>
                      <a:endParaRPr lang="es-MX" dirty="0"/>
                    </a:p>
                  </a:txBody>
                  <a:tcPr anchor="ctr"/>
                </a:tc>
                <a:tc>
                  <a:txBody>
                    <a:bodyPr/>
                    <a:lstStyle/>
                    <a:p>
                      <a:r>
                        <a:rPr lang="es-MX" dirty="0" smtClean="0"/>
                        <a:t>Forma de monitoreo</a:t>
                      </a:r>
                      <a:endParaRPr lang="es-MX" dirty="0"/>
                    </a:p>
                  </a:txBody>
                  <a:tcPr anchor="ctr"/>
                </a:tc>
                <a:tc>
                  <a:txBody>
                    <a:bodyPr/>
                    <a:lstStyle/>
                    <a:p>
                      <a:r>
                        <a:rPr lang="es-MX" dirty="0" smtClean="0"/>
                        <a:t>Período de monitoreo</a:t>
                      </a:r>
                      <a:endParaRPr lang="es-MX" dirty="0"/>
                    </a:p>
                  </a:txBody>
                  <a:tcPr anchor="ctr"/>
                </a:tc>
                <a:extLst>
                  <a:ext uri="{0D108BD9-81ED-4DB2-BD59-A6C34878D82A}">
                    <a16:rowId xmlns:a16="http://schemas.microsoft.com/office/drawing/2014/main" val="318413283"/>
                  </a:ext>
                </a:extLst>
              </a:tr>
              <a:tr h="3198524">
                <a:tc>
                  <a:txBody>
                    <a:bodyPr/>
                    <a:lstStyle/>
                    <a:p>
                      <a:pPr marL="285750" indent="-285750" algn="just">
                        <a:buFontTx/>
                        <a:buChar char="-"/>
                      </a:pPr>
                      <a:r>
                        <a:rPr lang="es-MX" dirty="0" smtClean="0"/>
                        <a:t>Fortalecer las competencias tecnológicas en </a:t>
                      </a:r>
                      <a:r>
                        <a:rPr lang="es-MX" dirty="0" err="1" smtClean="0"/>
                        <a:t>TICs</a:t>
                      </a:r>
                      <a:r>
                        <a:rPr lang="es-MX" dirty="0" smtClean="0"/>
                        <a:t>.</a:t>
                      </a:r>
                    </a:p>
                    <a:p>
                      <a:pPr marL="0" indent="0" algn="just">
                        <a:buFontTx/>
                        <a:buNone/>
                      </a:pPr>
                      <a:r>
                        <a:rPr lang="es-MX" dirty="0" smtClean="0"/>
                        <a:t>-</a:t>
                      </a:r>
                      <a:r>
                        <a:rPr lang="es-MX" baseline="0" dirty="0" smtClean="0"/>
                        <a:t> Jerarquizar a los docentes.</a:t>
                      </a:r>
                      <a:endParaRPr lang="es-MX" dirty="0"/>
                    </a:p>
                  </a:txBody>
                  <a:tcPr/>
                </a:tc>
                <a:tc>
                  <a:txBody>
                    <a:bodyPr/>
                    <a:lstStyle/>
                    <a:p>
                      <a:pPr algn="l"/>
                      <a:endParaRPr lang="es-MX" dirty="0"/>
                    </a:p>
                  </a:txBody>
                  <a:tcPr/>
                </a:tc>
                <a:tc>
                  <a:txBody>
                    <a:bodyPr/>
                    <a:lstStyle/>
                    <a:p>
                      <a:pPr algn="just"/>
                      <a:endParaRPr lang="es-MX" dirty="0"/>
                    </a:p>
                  </a:txBody>
                  <a:tcPr/>
                </a:tc>
                <a:tc>
                  <a:txBody>
                    <a:bodyPr/>
                    <a:lstStyle/>
                    <a:p>
                      <a:pPr algn="just"/>
                      <a:endParaRPr lang="es-MX" dirty="0"/>
                    </a:p>
                  </a:txBody>
                  <a:tcPr/>
                </a:tc>
                <a:tc>
                  <a:txBody>
                    <a:bodyPr/>
                    <a:lstStyle/>
                    <a:p>
                      <a:pPr algn="just"/>
                      <a:endParaRPr lang="es-MX" dirty="0"/>
                    </a:p>
                  </a:txBody>
                  <a:tcPr/>
                </a:tc>
                <a:extLst>
                  <a:ext uri="{0D108BD9-81ED-4DB2-BD59-A6C34878D82A}">
                    <a16:rowId xmlns:a16="http://schemas.microsoft.com/office/drawing/2014/main" val="3461239200"/>
                  </a:ext>
                </a:extLst>
              </a:tr>
            </a:tbl>
          </a:graphicData>
        </a:graphic>
      </p:graphicFrame>
      <p:sp>
        <p:nvSpPr>
          <p:cNvPr id="5" name="Rectángulo 4"/>
          <p:cNvSpPr/>
          <p:nvPr/>
        </p:nvSpPr>
        <p:spPr>
          <a:xfrm>
            <a:off x="259644" y="5400849"/>
            <a:ext cx="8229048" cy="830997"/>
          </a:xfrm>
          <a:prstGeom prst="rect">
            <a:avLst/>
          </a:prstGeom>
        </p:spPr>
        <p:txBody>
          <a:bodyPr wrap="none">
            <a:spAutoFit/>
          </a:bodyPr>
          <a:lstStyle/>
          <a:p>
            <a:pPr algn="just"/>
            <a:r>
              <a:rPr lang="es-MX" sz="2400" dirty="0"/>
              <a:t>Esta </a:t>
            </a:r>
            <a:r>
              <a:rPr lang="es-MX" sz="2400" dirty="0" smtClean="0"/>
              <a:t>tabla nos proporciona información de los objetivos logrados</a:t>
            </a:r>
          </a:p>
          <a:p>
            <a:pPr algn="just"/>
            <a:r>
              <a:rPr lang="es-MX" sz="2400" dirty="0" smtClean="0"/>
              <a:t>por el curso, es decir, evaluar el proceso.</a:t>
            </a:r>
            <a:endParaRPr lang="es-AR" sz="2400" dirty="0"/>
          </a:p>
        </p:txBody>
      </p:sp>
    </p:spTree>
    <p:extLst>
      <p:ext uri="{BB962C8B-B14F-4D97-AF65-F5344CB8AC3E}">
        <p14:creationId xmlns:p14="http://schemas.microsoft.com/office/powerpoint/2010/main" val="169707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977855148"/>
              </p:ext>
            </p:extLst>
          </p:nvPr>
        </p:nvGraphicFramePr>
        <p:xfrm>
          <a:off x="203200" y="1072444"/>
          <a:ext cx="8477250" cy="4259681"/>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6182788"/>
                    </a:ext>
                  </a:extLst>
                </a:gridCol>
                <a:gridCol w="1562100">
                  <a:extLst>
                    <a:ext uri="{9D8B030D-6E8A-4147-A177-3AD203B41FA5}">
                      <a16:colId xmlns:a16="http://schemas.microsoft.com/office/drawing/2014/main" val="3574798621"/>
                    </a:ext>
                  </a:extLst>
                </a:gridCol>
                <a:gridCol w="1790700">
                  <a:extLst>
                    <a:ext uri="{9D8B030D-6E8A-4147-A177-3AD203B41FA5}">
                      <a16:colId xmlns:a16="http://schemas.microsoft.com/office/drawing/2014/main" val="1650924476"/>
                    </a:ext>
                  </a:extLst>
                </a:gridCol>
                <a:gridCol w="1749778">
                  <a:extLst>
                    <a:ext uri="{9D8B030D-6E8A-4147-A177-3AD203B41FA5}">
                      <a16:colId xmlns:a16="http://schemas.microsoft.com/office/drawing/2014/main" val="2682422942"/>
                    </a:ext>
                  </a:extLst>
                </a:gridCol>
                <a:gridCol w="1545872">
                  <a:extLst>
                    <a:ext uri="{9D8B030D-6E8A-4147-A177-3AD203B41FA5}">
                      <a16:colId xmlns:a16="http://schemas.microsoft.com/office/drawing/2014/main" val="871068219"/>
                    </a:ext>
                  </a:extLst>
                </a:gridCol>
              </a:tblGrid>
              <a:tr h="1061157">
                <a:tc>
                  <a:txBody>
                    <a:bodyPr/>
                    <a:lstStyle/>
                    <a:p>
                      <a:r>
                        <a:rPr lang="es-MX" dirty="0" smtClean="0"/>
                        <a:t>Resultados esperados (Metas)</a:t>
                      </a:r>
                      <a:endParaRPr lang="es-MX" dirty="0"/>
                    </a:p>
                  </a:txBody>
                  <a:tcPr anchor="ctr"/>
                </a:tc>
                <a:tc>
                  <a:txBody>
                    <a:bodyPr/>
                    <a:lstStyle/>
                    <a:p>
                      <a:r>
                        <a:rPr lang="es-MX" dirty="0" smtClean="0"/>
                        <a:t>Resultados</a:t>
                      </a:r>
                      <a:r>
                        <a:rPr lang="es-MX" baseline="0" dirty="0" smtClean="0"/>
                        <a:t> alcanzados</a:t>
                      </a:r>
                      <a:endParaRPr lang="es-MX" dirty="0"/>
                    </a:p>
                  </a:txBody>
                  <a:tcPr anchor="ctr"/>
                </a:tc>
                <a:tc>
                  <a:txBody>
                    <a:bodyPr/>
                    <a:lstStyle/>
                    <a:p>
                      <a:r>
                        <a:rPr lang="es-MX" dirty="0" smtClean="0"/>
                        <a:t>Factores o causas</a:t>
                      </a:r>
                      <a:endParaRPr lang="es-MX" dirty="0"/>
                    </a:p>
                  </a:txBody>
                  <a:tcPr anchor="ctr"/>
                </a:tc>
                <a:tc>
                  <a:txBody>
                    <a:bodyPr/>
                    <a:lstStyle/>
                    <a:p>
                      <a:r>
                        <a:rPr lang="es-MX" dirty="0" smtClean="0"/>
                        <a:t>Impacto en la institución</a:t>
                      </a:r>
                      <a:endParaRPr lang="es-MX" dirty="0"/>
                    </a:p>
                  </a:txBody>
                  <a:tcPr anchor="ctr"/>
                </a:tc>
                <a:tc>
                  <a:txBody>
                    <a:bodyPr/>
                    <a:lstStyle/>
                    <a:p>
                      <a:r>
                        <a:rPr lang="es-MX" dirty="0" smtClean="0"/>
                        <a:t>Acciones a implementar</a:t>
                      </a:r>
                      <a:endParaRPr lang="es-MX" dirty="0"/>
                    </a:p>
                  </a:txBody>
                  <a:tcPr anchor="ctr"/>
                </a:tc>
                <a:extLst>
                  <a:ext uri="{0D108BD9-81ED-4DB2-BD59-A6C34878D82A}">
                    <a16:rowId xmlns:a16="http://schemas.microsoft.com/office/drawing/2014/main" val="318413283"/>
                  </a:ext>
                </a:extLst>
              </a:tr>
              <a:tr h="3198524">
                <a:tc>
                  <a:txBody>
                    <a:bodyPr/>
                    <a:lstStyle/>
                    <a:p>
                      <a:pPr marL="0" indent="0" algn="just">
                        <a:buFontTx/>
                        <a:buNone/>
                      </a:pPr>
                      <a:endParaRPr lang="es-MX" dirty="0"/>
                    </a:p>
                  </a:txBody>
                  <a:tcPr/>
                </a:tc>
                <a:tc>
                  <a:txBody>
                    <a:bodyPr/>
                    <a:lstStyle/>
                    <a:p>
                      <a:pPr algn="l"/>
                      <a:endParaRPr lang="es-MX" dirty="0"/>
                    </a:p>
                  </a:txBody>
                  <a:tcPr/>
                </a:tc>
                <a:tc>
                  <a:txBody>
                    <a:bodyPr/>
                    <a:lstStyle/>
                    <a:p>
                      <a:pPr algn="just"/>
                      <a:endParaRPr lang="es-MX" dirty="0"/>
                    </a:p>
                  </a:txBody>
                  <a:tcPr/>
                </a:tc>
                <a:tc>
                  <a:txBody>
                    <a:bodyPr/>
                    <a:lstStyle/>
                    <a:p>
                      <a:pPr algn="just"/>
                      <a:endParaRPr lang="es-MX" dirty="0"/>
                    </a:p>
                  </a:txBody>
                  <a:tcPr/>
                </a:tc>
                <a:tc>
                  <a:txBody>
                    <a:bodyPr/>
                    <a:lstStyle/>
                    <a:p>
                      <a:pPr algn="just"/>
                      <a:endParaRPr lang="es-MX" dirty="0"/>
                    </a:p>
                  </a:txBody>
                  <a:tcPr/>
                </a:tc>
                <a:extLst>
                  <a:ext uri="{0D108BD9-81ED-4DB2-BD59-A6C34878D82A}">
                    <a16:rowId xmlns:a16="http://schemas.microsoft.com/office/drawing/2014/main" val="3461239200"/>
                  </a:ext>
                </a:extLst>
              </a:tr>
            </a:tbl>
          </a:graphicData>
        </a:graphic>
      </p:graphicFrame>
      <p:sp>
        <p:nvSpPr>
          <p:cNvPr id="5" name="Rectángulo 4"/>
          <p:cNvSpPr/>
          <p:nvPr/>
        </p:nvSpPr>
        <p:spPr>
          <a:xfrm>
            <a:off x="592667" y="249746"/>
            <a:ext cx="7219244" cy="523220"/>
          </a:xfrm>
          <a:prstGeom prst="rect">
            <a:avLst/>
          </a:prstGeom>
        </p:spPr>
        <p:txBody>
          <a:bodyPr wrap="square">
            <a:spAutoFit/>
          </a:bodyPr>
          <a:lstStyle/>
          <a:p>
            <a:pPr algn="ctr"/>
            <a:r>
              <a:rPr lang="es-MX" sz="2800" u="sng" dirty="0" smtClean="0"/>
              <a:t>RESULTADOS LOGRADOS</a:t>
            </a:r>
          </a:p>
        </p:txBody>
      </p:sp>
      <p:sp>
        <p:nvSpPr>
          <p:cNvPr id="7" name="Rectángulo 6"/>
          <p:cNvSpPr/>
          <p:nvPr/>
        </p:nvSpPr>
        <p:spPr>
          <a:xfrm>
            <a:off x="165837" y="5502449"/>
            <a:ext cx="8978163" cy="1200329"/>
          </a:xfrm>
          <a:prstGeom prst="rect">
            <a:avLst/>
          </a:prstGeom>
        </p:spPr>
        <p:txBody>
          <a:bodyPr wrap="none">
            <a:spAutoFit/>
          </a:bodyPr>
          <a:lstStyle/>
          <a:p>
            <a:pPr algn="just"/>
            <a:r>
              <a:rPr lang="es-MX" sz="2400" dirty="0"/>
              <a:t>Esta </a:t>
            </a:r>
            <a:r>
              <a:rPr lang="es-MX" sz="2400" dirty="0" smtClean="0"/>
              <a:t>tabla nos proporciona información sobre los resultados logrados,</a:t>
            </a:r>
          </a:p>
          <a:p>
            <a:pPr algn="just"/>
            <a:r>
              <a:rPr lang="es-AR" sz="2400" dirty="0" smtClean="0"/>
              <a:t>los factores que han contribuido o impedido alcanzarlos y las acciones </a:t>
            </a:r>
          </a:p>
          <a:p>
            <a:pPr algn="just"/>
            <a:r>
              <a:rPr lang="es-AR" sz="2400" dirty="0" smtClean="0"/>
              <a:t>que pueden llevarse adelante a partir de los resultados.</a:t>
            </a:r>
            <a:endParaRPr lang="es-AR" sz="2400" dirty="0"/>
          </a:p>
        </p:txBody>
      </p:sp>
    </p:spTree>
    <p:extLst>
      <p:ext uri="{BB962C8B-B14F-4D97-AF65-F5344CB8AC3E}">
        <p14:creationId xmlns:p14="http://schemas.microsoft.com/office/powerpoint/2010/main" val="199729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6400" y="327378"/>
            <a:ext cx="8432800" cy="6118578"/>
          </a:xfrm>
        </p:spPr>
        <p:txBody>
          <a:bodyPr>
            <a:normAutofit fontScale="92500" lnSpcReduction="10000"/>
          </a:bodyPr>
          <a:lstStyle/>
          <a:p>
            <a:pPr marL="0" indent="0" algn="just">
              <a:buNone/>
            </a:pPr>
            <a:endParaRPr lang="es-MX" dirty="0" smtClean="0"/>
          </a:p>
          <a:p>
            <a:pPr marL="0" indent="0" algn="just">
              <a:buNone/>
            </a:pPr>
            <a:endParaRPr lang="es-MX" dirty="0"/>
          </a:p>
          <a:p>
            <a:pPr marL="0" indent="0" algn="just">
              <a:buNone/>
            </a:pPr>
            <a:r>
              <a:rPr lang="es-MX" sz="3600" dirty="0" smtClean="0">
                <a:solidFill>
                  <a:srgbClr val="FF0000"/>
                </a:solidFill>
              </a:rPr>
              <a:t>A MANERA DE REFLEXIÓN:</a:t>
            </a:r>
          </a:p>
          <a:p>
            <a:pPr marL="0" indent="0" algn="just">
              <a:buNone/>
            </a:pPr>
            <a:endParaRPr lang="es-MX" sz="3600" dirty="0" smtClean="0">
              <a:solidFill>
                <a:srgbClr val="FF0000"/>
              </a:solidFill>
            </a:endParaRPr>
          </a:p>
          <a:p>
            <a:pPr marL="0" indent="0" algn="just">
              <a:buNone/>
            </a:pPr>
            <a:r>
              <a:rPr lang="es-MX" sz="3600" dirty="0" smtClean="0">
                <a:solidFill>
                  <a:srgbClr val="FF0000"/>
                </a:solidFill>
              </a:rPr>
              <a:t>NO ES POSIBLE DESARROLLAR COMPETENCIAS </a:t>
            </a:r>
          </a:p>
          <a:p>
            <a:pPr marL="0" indent="0" algn="just">
              <a:buNone/>
            </a:pPr>
            <a:endParaRPr lang="es-MX" sz="3600" dirty="0">
              <a:solidFill>
                <a:srgbClr val="FF0000"/>
              </a:solidFill>
            </a:endParaRPr>
          </a:p>
          <a:p>
            <a:pPr marL="0" indent="0" algn="just">
              <a:buNone/>
            </a:pPr>
            <a:r>
              <a:rPr lang="es-MX" sz="3600" dirty="0" smtClean="0">
                <a:solidFill>
                  <a:srgbClr val="FF0000"/>
                </a:solidFill>
              </a:rPr>
              <a:t>PARA LOS PROFESIONALES DE MAÑANA, CON </a:t>
            </a:r>
          </a:p>
          <a:p>
            <a:pPr marL="0" indent="0" algn="just">
              <a:buNone/>
            </a:pPr>
            <a:endParaRPr lang="es-MX" sz="3600" dirty="0">
              <a:solidFill>
                <a:srgbClr val="FF0000"/>
              </a:solidFill>
            </a:endParaRPr>
          </a:p>
          <a:p>
            <a:pPr marL="0" indent="0" algn="just">
              <a:buNone/>
            </a:pPr>
            <a:r>
              <a:rPr lang="es-MX" sz="3600" dirty="0" smtClean="0">
                <a:solidFill>
                  <a:srgbClr val="FF0000"/>
                </a:solidFill>
              </a:rPr>
              <a:t>LA TECNOLOGÍAS DE HOY Y LAS PRACTICAS </a:t>
            </a:r>
          </a:p>
          <a:p>
            <a:pPr marL="0" indent="0" algn="just">
              <a:buNone/>
            </a:pPr>
            <a:endParaRPr lang="es-MX" sz="3600" dirty="0">
              <a:solidFill>
                <a:srgbClr val="FF0000"/>
              </a:solidFill>
            </a:endParaRPr>
          </a:p>
          <a:p>
            <a:pPr marL="0" indent="0" algn="just">
              <a:buNone/>
            </a:pPr>
            <a:r>
              <a:rPr lang="es-MX" sz="3600" dirty="0" smtClean="0">
                <a:solidFill>
                  <a:srgbClr val="FF0000"/>
                </a:solidFill>
              </a:rPr>
              <a:t>PEDAGÓGICAS DE AYER.</a:t>
            </a:r>
            <a:endParaRPr lang="es-MX" sz="3600" dirty="0">
              <a:solidFill>
                <a:srgbClr val="FF0000"/>
              </a:solidFill>
            </a:endParaRPr>
          </a:p>
        </p:txBody>
      </p:sp>
    </p:spTree>
    <p:extLst>
      <p:ext uri="{BB962C8B-B14F-4D97-AF65-F5344CB8AC3E}">
        <p14:creationId xmlns:p14="http://schemas.microsoft.com/office/powerpoint/2010/main" val="357103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0267" y="293510"/>
            <a:ext cx="8274755" cy="6333068"/>
          </a:xfrm>
        </p:spPr>
        <p:txBody>
          <a:bodyPr>
            <a:normAutofit fontScale="92500"/>
          </a:bodyPr>
          <a:lstStyle/>
          <a:p>
            <a:pPr algn="just"/>
            <a:r>
              <a:rPr lang="es-MX" sz="2400" dirty="0" smtClean="0">
                <a:solidFill>
                  <a:srgbClr val="FF0000"/>
                </a:solidFill>
              </a:rPr>
              <a:t>Sin las TIC no se va a producir la renovación de las propuestas educativas</a:t>
            </a:r>
            <a:r>
              <a:rPr lang="es-MX" sz="2400" dirty="0" smtClean="0"/>
              <a:t>, porque no permitirían el acceso y el uso de variedad de fuentes de información, de programas y de herramientas digitales con la cual el alumno puede desplegar su creatividad y producir los conocimientos que se materializan sobre, por ejemplo:</a:t>
            </a:r>
          </a:p>
          <a:p>
            <a:pPr lvl="1" algn="just">
              <a:buFont typeface="Wingdings" panose="05000000000000000000" pitchFamily="2" charset="2"/>
              <a:buChar char="§"/>
            </a:pPr>
            <a:r>
              <a:rPr lang="es-MX" sz="2000" dirty="0" smtClean="0"/>
              <a:t>La hipertextualidad que nos permite explorar, descubrir y unir contenidos de manera casi infinita.</a:t>
            </a:r>
          </a:p>
          <a:p>
            <a:pPr lvl="1" algn="just">
              <a:buFont typeface="Wingdings" panose="05000000000000000000" pitchFamily="2" charset="2"/>
              <a:buChar char="§"/>
            </a:pPr>
            <a:r>
              <a:rPr lang="es-MX" sz="2000" dirty="0" smtClean="0"/>
              <a:t>Ampliación de los límites del aula para seguir aprendiendo en nuevos contextos espaciales y temporales.</a:t>
            </a:r>
          </a:p>
          <a:p>
            <a:pPr lvl="1" algn="just">
              <a:buFont typeface="Wingdings" panose="05000000000000000000" pitchFamily="2" charset="2"/>
              <a:buChar char="§"/>
            </a:pPr>
            <a:r>
              <a:rPr lang="es-MX" sz="2000" dirty="0" smtClean="0"/>
              <a:t>El fortalecimiento del trabajo colaborativo y el desarrollo de redes de intercambio y cooperación.</a:t>
            </a:r>
          </a:p>
          <a:p>
            <a:pPr algn="just"/>
            <a:r>
              <a:rPr lang="es-MX" sz="2400" dirty="0" smtClean="0">
                <a:solidFill>
                  <a:srgbClr val="FF0000"/>
                </a:solidFill>
              </a:rPr>
              <a:t>No se desarrollará en los profesores nuevas destrezas, habilidades, comportamientos </a:t>
            </a:r>
            <a:r>
              <a:rPr lang="es-MX" sz="2400" dirty="0" smtClean="0"/>
              <a:t>y practicas asociadas al cambio, tampoco la adquisición de nuevas creencias y concepciones vinculadas a las TIC.</a:t>
            </a:r>
          </a:p>
          <a:p>
            <a:pPr algn="just"/>
            <a:r>
              <a:rPr lang="es-MX" sz="2400" dirty="0" smtClean="0">
                <a:solidFill>
                  <a:srgbClr val="FF0000"/>
                </a:solidFill>
              </a:rPr>
              <a:t>No se producirá la organización de los sistemas de enseñanza aprendizaje en los entornos virtuales </a:t>
            </a:r>
            <a:r>
              <a:rPr lang="es-MX" sz="2400" dirty="0" smtClean="0"/>
              <a:t>como un proceso de innovación pedagógica, basado en la creación de las condiciones para desplegar la capacidad de aprender y adaptarse. </a:t>
            </a:r>
          </a:p>
        </p:txBody>
      </p:sp>
    </p:spTree>
    <p:extLst>
      <p:ext uri="{BB962C8B-B14F-4D97-AF65-F5344CB8AC3E}">
        <p14:creationId xmlns:p14="http://schemas.microsoft.com/office/powerpoint/2010/main" val="279398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1244" y="293511"/>
            <a:ext cx="8432800" cy="6141156"/>
          </a:xfrm>
        </p:spPr>
        <p:txBody>
          <a:bodyPr>
            <a:normAutofit lnSpcReduction="10000"/>
          </a:bodyPr>
          <a:lstStyle/>
          <a:p>
            <a:pPr algn="just"/>
            <a:r>
              <a:rPr lang="es-MX" sz="2400" dirty="0" smtClean="0"/>
              <a:t>No se realizará la transformación de practicas didácticas para un mejor logro de </a:t>
            </a:r>
            <a:r>
              <a:rPr lang="es-MX" sz="2400" dirty="0" smtClean="0">
                <a:solidFill>
                  <a:srgbClr val="FF0000"/>
                </a:solidFill>
              </a:rPr>
              <a:t>los objetivos que es el desarrollo de las competencias en los profesores</a:t>
            </a:r>
            <a:r>
              <a:rPr lang="es-MX" sz="2400" dirty="0" smtClean="0"/>
              <a:t>.</a:t>
            </a:r>
          </a:p>
          <a:p>
            <a:pPr algn="just"/>
            <a:r>
              <a:rPr lang="es-MX" sz="2400" dirty="0" smtClean="0">
                <a:solidFill>
                  <a:srgbClr val="FF0000"/>
                </a:solidFill>
              </a:rPr>
              <a:t>No se originará la adquisición de conocimientos actualizados</a:t>
            </a:r>
            <a:r>
              <a:rPr lang="es-MX" sz="2400" dirty="0" smtClean="0"/>
              <a:t>, que sean sustantivos socialmente, comunicacionalmente, tecnológicamente y pedagógicamente, para despertar el interés de los estudiantes, para involucrarlos y comprometerlos con los procesos de aprendizaje.</a:t>
            </a:r>
          </a:p>
          <a:p>
            <a:pPr algn="just"/>
            <a:r>
              <a:rPr lang="es-MX" sz="2400" dirty="0" smtClean="0"/>
              <a:t>Entonces, </a:t>
            </a:r>
            <a:r>
              <a:rPr lang="es-MX" sz="2400" dirty="0" smtClean="0">
                <a:solidFill>
                  <a:srgbClr val="FF0000"/>
                </a:solidFill>
              </a:rPr>
              <a:t>la formación de los docentes debe reunir la adquisición de competencias </a:t>
            </a:r>
            <a:r>
              <a:rPr lang="es-MX" sz="2400" dirty="0" smtClean="0"/>
              <a:t>que permitan una integración de los recursos Tic en función de las necesidades contextuales.</a:t>
            </a:r>
          </a:p>
          <a:p>
            <a:pPr marL="0" indent="0" algn="just">
              <a:buNone/>
            </a:pPr>
            <a:r>
              <a:rPr lang="es-MX" sz="2400" dirty="0" smtClean="0"/>
              <a:t>En síntesis, nos quedamos con el modelo de aprendizaje que es el Positivismo por medio del conductismo o neo conductismo y no el modelo Heurístico que sería constructivista con el modelo Socio Tecno – Crítico del conectivismo y el enactivismo.</a:t>
            </a:r>
          </a:p>
          <a:p>
            <a:pPr marL="0" indent="0" algn="just">
              <a:buNone/>
            </a:pPr>
            <a:r>
              <a:rPr lang="es-MX" sz="2400" dirty="0" smtClean="0"/>
              <a:t>Por lo tanto, no asumiría el conjunto de destrezas cognitivas, sociales, emocionales, psicopedagógicas, teóricas, tecnológicas, etc.</a:t>
            </a:r>
            <a:endParaRPr lang="es-MX" sz="2400" dirty="0"/>
          </a:p>
          <a:p>
            <a:pPr marL="0" indent="0" algn="just">
              <a:buNone/>
            </a:pPr>
            <a:endParaRPr lang="es-MX" sz="2400" dirty="0"/>
          </a:p>
        </p:txBody>
      </p:sp>
    </p:spTree>
    <p:extLst>
      <p:ext uri="{BB962C8B-B14F-4D97-AF65-F5344CB8AC3E}">
        <p14:creationId xmlns:p14="http://schemas.microsoft.com/office/powerpoint/2010/main" val="1920573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7378" y="338666"/>
            <a:ext cx="8432800" cy="6265334"/>
          </a:xfrm>
        </p:spPr>
        <p:txBody>
          <a:bodyPr>
            <a:normAutofit fontScale="92500" lnSpcReduction="10000"/>
          </a:bodyPr>
          <a:lstStyle/>
          <a:p>
            <a:pPr marL="0" indent="0" algn="just">
              <a:buNone/>
            </a:pPr>
            <a:r>
              <a:rPr lang="es-MX" sz="2400" dirty="0" smtClean="0"/>
              <a:t>2 – El proyecto presenta un objetivo general “Fortalecer la planta docente en el uso de las TICs” y seis objetivos específicos. Proponer al menos una meta para cada uno de esos objetivos específicos y precisar las acciones a desarrollar. </a:t>
            </a:r>
          </a:p>
          <a:p>
            <a:pPr marL="0" indent="0" algn="just">
              <a:buNone/>
            </a:pPr>
            <a:endParaRPr lang="es-MX" sz="2400" dirty="0" smtClean="0"/>
          </a:p>
          <a:p>
            <a:pPr marL="0" indent="0" algn="just">
              <a:buNone/>
            </a:pPr>
            <a:r>
              <a:rPr lang="es-MX" sz="2400" dirty="0" smtClean="0"/>
              <a:t>Objetivo Específico:</a:t>
            </a:r>
          </a:p>
          <a:p>
            <a:pPr algn="just">
              <a:buFont typeface="Wingdings" panose="05000000000000000000" pitchFamily="2" charset="2"/>
              <a:buChar char="§"/>
            </a:pPr>
            <a:endParaRPr lang="es-MX" sz="2400" dirty="0" smtClean="0"/>
          </a:p>
          <a:p>
            <a:pPr algn="just">
              <a:buFont typeface="Wingdings" panose="05000000000000000000" pitchFamily="2" charset="2"/>
              <a:buChar char="§"/>
            </a:pPr>
            <a:r>
              <a:rPr lang="es-MX" sz="2400" dirty="0" smtClean="0"/>
              <a:t>Incrementar la formación docente en el manejo de las TICs</a:t>
            </a:r>
          </a:p>
          <a:p>
            <a:pPr marL="0" indent="0" algn="just">
              <a:buNone/>
            </a:pPr>
            <a:r>
              <a:rPr lang="es-MX" sz="2400" dirty="0" smtClean="0"/>
              <a:t>Los 40 docentes de la rama de ingeniería civil, lo aprovechan solamente 10 profesores, o sea el 25%, la meta sería que lo emplearan el 60 % o más, en el lapso de 3 años, </a:t>
            </a:r>
            <a:r>
              <a:rPr lang="es-MX" sz="2400" dirty="0"/>
              <a:t>o</a:t>
            </a:r>
            <a:r>
              <a:rPr lang="es-MX" sz="2400" dirty="0" smtClean="0"/>
              <a:t> sea incrementar un 12% anual el uso del aula virtual, es decir, alrededor de 5 docentes incorporarlo por año al uso de las Tics y verificar su uso e ingreso por medio de la Dirección de las Tics de nuestra facultad, para eso las acciones a desplegar serían:</a:t>
            </a:r>
          </a:p>
          <a:p>
            <a:pPr marL="0" indent="0" algn="just">
              <a:buNone/>
            </a:pPr>
            <a:endParaRPr lang="es-MX" sz="2400" dirty="0" smtClean="0"/>
          </a:p>
          <a:p>
            <a:pPr lvl="1" algn="just"/>
            <a:r>
              <a:rPr lang="es-MX" sz="2000" dirty="0" smtClean="0"/>
              <a:t>Por medio de la Dirección del departamento de ingeniería, despertar el interés por el aula virtual destacando su uso y potencialidad.</a:t>
            </a:r>
          </a:p>
          <a:p>
            <a:pPr marL="457200" lvl="1" indent="0" algn="just">
              <a:buNone/>
            </a:pPr>
            <a:endParaRPr lang="es-MX" sz="2000" dirty="0" smtClean="0"/>
          </a:p>
          <a:p>
            <a:pPr lvl="1" algn="just"/>
            <a:r>
              <a:rPr lang="es-MX" sz="2000" dirty="0" smtClean="0"/>
              <a:t>Disponer clases para su conocimiento y empleo del mismo.</a:t>
            </a:r>
            <a:endParaRPr lang="es-MX" sz="2400" dirty="0" smtClean="0"/>
          </a:p>
        </p:txBody>
      </p:sp>
    </p:spTree>
    <p:extLst>
      <p:ext uri="{BB962C8B-B14F-4D97-AF65-F5344CB8AC3E}">
        <p14:creationId xmlns:p14="http://schemas.microsoft.com/office/powerpoint/2010/main" val="3237282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0933" y="316089"/>
            <a:ext cx="8636000" cy="6141155"/>
          </a:xfrm>
        </p:spPr>
        <p:txBody>
          <a:bodyPr>
            <a:normAutofit/>
          </a:bodyPr>
          <a:lstStyle/>
          <a:p>
            <a:pPr algn="just">
              <a:buFont typeface="Wingdings" panose="05000000000000000000" pitchFamily="2" charset="2"/>
              <a:buChar char="§"/>
            </a:pPr>
            <a:r>
              <a:rPr lang="es-MX" sz="2400" dirty="0"/>
              <a:t>Ofrecer y mantener en servicio de formación permanente al profesorado</a:t>
            </a:r>
            <a:r>
              <a:rPr lang="es-MX" sz="2400" dirty="0" smtClean="0"/>
              <a:t>.</a:t>
            </a:r>
            <a:endParaRPr lang="es-MX" sz="2000" dirty="0"/>
          </a:p>
          <a:p>
            <a:pPr marL="0" indent="0" algn="just">
              <a:buNone/>
            </a:pPr>
            <a:r>
              <a:rPr lang="es-MX" sz="2400" dirty="0"/>
              <a:t>Para mantener un servicio de formación permanente, la meta sería ofrecer el servicio durante 3 años y las acciones a </a:t>
            </a:r>
            <a:r>
              <a:rPr lang="es-MX" sz="2400" dirty="0" smtClean="0"/>
              <a:t>desarrollar serían:</a:t>
            </a:r>
          </a:p>
          <a:p>
            <a:pPr marL="0" indent="0" algn="just">
              <a:buNone/>
            </a:pPr>
            <a:endParaRPr lang="es-MX" sz="2400" dirty="0" smtClean="0"/>
          </a:p>
          <a:p>
            <a:pPr lvl="1" algn="just"/>
            <a:r>
              <a:rPr lang="es-MX" sz="2000" dirty="0" smtClean="0"/>
              <a:t>Realizar el servicio uno por cada cuatrimestre, o sea dos al año.</a:t>
            </a:r>
          </a:p>
          <a:p>
            <a:pPr marL="457200" lvl="1" indent="0" algn="just">
              <a:buNone/>
            </a:pPr>
            <a:endParaRPr lang="es-MX" sz="2000" dirty="0" smtClean="0"/>
          </a:p>
          <a:p>
            <a:pPr lvl="1" algn="just"/>
            <a:r>
              <a:rPr lang="es-MX" sz="2000" dirty="0" smtClean="0"/>
              <a:t>Se puede incrementar los cursos de formación en caso de ser necesario, de acuerdo al interés despierto por el profesorado.</a:t>
            </a:r>
            <a:endParaRPr lang="es-MX" sz="2000" dirty="0"/>
          </a:p>
          <a:p>
            <a:pPr marL="457200" lvl="1" indent="0" algn="just">
              <a:buNone/>
            </a:pPr>
            <a:endParaRPr lang="es-MX" sz="2000" dirty="0"/>
          </a:p>
          <a:p>
            <a:pPr lvl="1" algn="just"/>
            <a:r>
              <a:rPr lang="es-MX" sz="2000" dirty="0" smtClean="0"/>
              <a:t>Desarrollar una estrategia enérgica por medio del dpto. de asesoramiento y gestión psicopedagógica para captar a los docentes primero, para que después realicen el curso de formación del aula virtual. </a:t>
            </a:r>
          </a:p>
        </p:txBody>
      </p:sp>
    </p:spTree>
    <p:extLst>
      <p:ext uri="{BB962C8B-B14F-4D97-AF65-F5344CB8AC3E}">
        <p14:creationId xmlns:p14="http://schemas.microsoft.com/office/powerpoint/2010/main" val="87427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6400" y="338666"/>
            <a:ext cx="8455378" cy="6163733"/>
          </a:xfrm>
        </p:spPr>
        <p:txBody>
          <a:bodyPr>
            <a:normAutofit lnSpcReduction="10000"/>
          </a:bodyPr>
          <a:lstStyle/>
          <a:p>
            <a:pPr algn="just">
              <a:buFont typeface="Wingdings" panose="05000000000000000000" pitchFamily="2" charset="2"/>
              <a:buChar char="§"/>
            </a:pPr>
            <a:r>
              <a:rPr lang="es-MX" sz="2400" dirty="0" smtClean="0"/>
              <a:t>Promover la calidad de los docentes en TICs.</a:t>
            </a:r>
          </a:p>
          <a:p>
            <a:pPr marL="0" indent="0" algn="just">
              <a:buNone/>
            </a:pPr>
            <a:r>
              <a:rPr lang="es-MX" sz="2400" dirty="0" smtClean="0"/>
              <a:t>Impulsar que los docentes utilicen las herramientas tecnológicas porque es un instrumento valioso para fomentar la calidad educativa, las TICs acompañadas por la formación profesional docente, son un acelerador de cambio, y las acciones serían:</a:t>
            </a:r>
          </a:p>
          <a:p>
            <a:pPr marL="0" indent="0" algn="just">
              <a:buNone/>
            </a:pPr>
            <a:endParaRPr lang="es-MX" sz="2400" dirty="0" smtClean="0"/>
          </a:p>
          <a:p>
            <a:pPr lvl="1" algn="just"/>
            <a:r>
              <a:rPr lang="es-MX" sz="2000" dirty="0" smtClean="0"/>
              <a:t>Lo principal es promover el cursado de la “Especialización en Docencia Universitaria” para así elevar la calidad de los docentes en la parte académica.</a:t>
            </a:r>
          </a:p>
          <a:p>
            <a:pPr marL="457200" lvl="1" indent="0" algn="just">
              <a:buNone/>
            </a:pPr>
            <a:endParaRPr lang="es-MX" sz="2000" dirty="0" smtClean="0"/>
          </a:p>
          <a:p>
            <a:pPr lvl="1" algn="just"/>
            <a:r>
              <a:rPr lang="es-MX" sz="2000" dirty="0" smtClean="0"/>
              <a:t>Y realizar cursos de posgrado, como lo hace el gremio Fagdut de nuestra regional, que el 14 de septiembre de 2.018, inicia el curso denominado “La Evaluación de los Aprendizajes en la Universidad” de 50 horas reloj, modalidad semipresencial por videoconferencia – Regional Santa Fé</a:t>
            </a:r>
          </a:p>
          <a:p>
            <a:pPr marL="0" indent="0" algn="just">
              <a:buNone/>
            </a:pPr>
            <a:endParaRPr lang="es-MX" sz="2400" dirty="0" smtClean="0"/>
          </a:p>
          <a:p>
            <a:pPr algn="just">
              <a:buFont typeface="Wingdings" panose="05000000000000000000" pitchFamily="2" charset="2"/>
              <a:buChar char="§"/>
            </a:pPr>
            <a:r>
              <a:rPr lang="es-MX" sz="2400" dirty="0" smtClean="0"/>
              <a:t>Fortalecer las competencias tecnológicas a los docentes.</a:t>
            </a:r>
          </a:p>
          <a:p>
            <a:pPr marL="0" indent="0" algn="just">
              <a:buNone/>
            </a:pPr>
            <a:r>
              <a:rPr lang="es-MX" sz="2400" dirty="0" smtClean="0"/>
              <a:t>La meta sería presentarle las herramientas digitales que son lo mas amigable o accesible posible para que se inicien en su empleo o para que lo usen mas asiduamente, las acciones serían:</a:t>
            </a:r>
            <a:endParaRPr lang="es-MX" sz="2400" dirty="0"/>
          </a:p>
        </p:txBody>
      </p:sp>
    </p:spTree>
    <p:extLst>
      <p:ext uri="{BB962C8B-B14F-4D97-AF65-F5344CB8AC3E}">
        <p14:creationId xmlns:p14="http://schemas.microsoft.com/office/powerpoint/2010/main" val="31179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9956" y="293511"/>
            <a:ext cx="8432800" cy="6276622"/>
          </a:xfrm>
        </p:spPr>
        <p:txBody>
          <a:bodyPr>
            <a:normAutofit fontScale="85000" lnSpcReduction="20000"/>
          </a:bodyPr>
          <a:lstStyle/>
          <a:p>
            <a:pPr lvl="1" algn="just"/>
            <a:r>
              <a:rPr lang="es-MX" sz="2100" dirty="0" smtClean="0"/>
              <a:t>Las competencias tecnológicas es hacer o utilizar las herramientas digitales de las nuevas tecnologías educativas, para crear entornos de aprendizajes basados en la tecnología. </a:t>
            </a:r>
            <a:endParaRPr lang="es-MX" sz="2100" dirty="0" smtClean="0"/>
          </a:p>
          <a:p>
            <a:pPr marL="457200" lvl="1" indent="0" algn="just">
              <a:buNone/>
            </a:pPr>
            <a:endParaRPr lang="es-MX" sz="2100" dirty="0"/>
          </a:p>
          <a:p>
            <a:pPr algn="just">
              <a:buFont typeface="Wingdings" panose="05000000000000000000" pitchFamily="2" charset="2"/>
              <a:buChar char="§"/>
            </a:pPr>
            <a:r>
              <a:rPr lang="es-MX" sz="2400" dirty="0" smtClean="0"/>
              <a:t>Jerarquizar a los docentes.</a:t>
            </a:r>
          </a:p>
          <a:p>
            <a:pPr marL="0" indent="0" algn="just">
              <a:buNone/>
            </a:pPr>
            <a:r>
              <a:rPr lang="es-MX" sz="2400" dirty="0" smtClean="0"/>
              <a:t>La meta del docente sería que se actualice disciplinar y pedagógicamente, que acompañen políticas públicas concretas para que se efectivice. En </a:t>
            </a:r>
            <a:r>
              <a:rPr lang="es-MX" sz="2400" dirty="0"/>
              <a:t>la página 194 del informe 2015 de las pruebas </a:t>
            </a:r>
            <a:r>
              <a:rPr lang="es-MX" sz="2400" dirty="0" smtClean="0"/>
              <a:t>PISA, el director Andreas Schleicher recomienda</a:t>
            </a:r>
            <a:r>
              <a:rPr lang="es-MX" sz="2400" dirty="0"/>
              <a:t>, puntualmente: </a:t>
            </a:r>
            <a:endParaRPr lang="es-MX" sz="2400" dirty="0" smtClean="0"/>
          </a:p>
          <a:p>
            <a:pPr marL="0" indent="0" algn="just">
              <a:buNone/>
            </a:pPr>
            <a:endParaRPr lang="es-MX" sz="2400" dirty="0" smtClean="0"/>
          </a:p>
          <a:p>
            <a:pPr lvl="1" algn="just"/>
            <a:r>
              <a:rPr lang="es-MX" sz="2100" dirty="0" smtClean="0"/>
              <a:t>"</a:t>
            </a:r>
            <a:r>
              <a:rPr lang="es-MX" sz="2100" dirty="0"/>
              <a:t>Mayores salarios pueden ayudar a que los sistemas educativos atraigan a los mejores candidatos a la profesión de la enseñanza, y ofrece una señal de que los docentes tienen prestigio y son tratados como </a:t>
            </a:r>
            <a:r>
              <a:rPr lang="es-MX" sz="2100" dirty="0" smtClean="0"/>
              <a:t>profesionales“.</a:t>
            </a:r>
          </a:p>
          <a:p>
            <a:pPr lvl="1" algn="just"/>
            <a:r>
              <a:rPr lang="es-MX" sz="2100" dirty="0" smtClean="0"/>
              <a:t>Ofrecer </a:t>
            </a:r>
            <a:r>
              <a:rPr lang="es-MX" sz="2100" dirty="0" smtClean="0"/>
              <a:t>un buen </a:t>
            </a:r>
            <a:r>
              <a:rPr lang="es-MX" sz="2100" dirty="0" smtClean="0"/>
              <a:t>internet.</a:t>
            </a:r>
          </a:p>
          <a:p>
            <a:pPr lvl="1" algn="just"/>
            <a:r>
              <a:rPr lang="es-MX" sz="2100" dirty="0" smtClean="0"/>
              <a:t>Notebook </a:t>
            </a:r>
            <a:r>
              <a:rPr lang="es-MX" sz="2100" dirty="0" smtClean="0"/>
              <a:t>o netbook  con sus proyectores por </a:t>
            </a:r>
            <a:r>
              <a:rPr lang="es-MX" sz="2100" dirty="0" smtClean="0"/>
              <a:t>aula o salón.</a:t>
            </a:r>
          </a:p>
          <a:p>
            <a:pPr lvl="1" algn="just"/>
            <a:r>
              <a:rPr lang="es-MX" sz="2100" dirty="0" smtClean="0"/>
              <a:t>Becas </a:t>
            </a:r>
            <a:r>
              <a:rPr lang="es-MX" sz="2100" dirty="0" smtClean="0"/>
              <a:t>a los </a:t>
            </a:r>
            <a:r>
              <a:rPr lang="es-MX" sz="2100" dirty="0" smtClean="0"/>
              <a:t>profesores.</a:t>
            </a:r>
          </a:p>
          <a:p>
            <a:pPr marL="0" indent="0" algn="just">
              <a:buNone/>
            </a:pPr>
            <a:endParaRPr lang="es-MX" sz="2400" dirty="0" smtClean="0"/>
          </a:p>
          <a:p>
            <a:pPr marL="0" indent="0" algn="just">
              <a:buNone/>
            </a:pPr>
            <a:r>
              <a:rPr lang="es-MX" sz="2400" dirty="0" smtClean="0"/>
              <a:t>Las </a:t>
            </a:r>
            <a:r>
              <a:rPr lang="es-MX" sz="2400" dirty="0" smtClean="0"/>
              <a:t>acciones </a:t>
            </a:r>
            <a:r>
              <a:rPr lang="es-MX" sz="2400" dirty="0" smtClean="0"/>
              <a:t>serian: </a:t>
            </a:r>
            <a:endParaRPr lang="es-MX" sz="2400" dirty="0" smtClean="0"/>
          </a:p>
          <a:p>
            <a:pPr algn="just"/>
            <a:r>
              <a:rPr lang="es-MX" sz="2400" dirty="0" smtClean="0"/>
              <a:t>Sería realizar </a:t>
            </a:r>
            <a:r>
              <a:rPr lang="es-MX" sz="2400" dirty="0" smtClean="0"/>
              <a:t>en nuestra facultad  </a:t>
            </a:r>
            <a:r>
              <a:rPr lang="es-MX" sz="2400" dirty="0"/>
              <a:t>capacitación </a:t>
            </a:r>
            <a:r>
              <a:rPr lang="es-MX" sz="2400" dirty="0" smtClean="0"/>
              <a:t>docente, </a:t>
            </a:r>
            <a:r>
              <a:rPr lang="es-MX" sz="2400" dirty="0"/>
              <a:t>un espacio para que los </a:t>
            </a:r>
            <a:r>
              <a:rPr lang="es-MX" sz="2400" dirty="0" smtClean="0"/>
              <a:t>docentes </a:t>
            </a:r>
            <a:r>
              <a:rPr lang="es-MX" sz="2400" dirty="0"/>
              <a:t>tengan un lugar, a </a:t>
            </a:r>
            <a:r>
              <a:rPr lang="es-MX" sz="2400" dirty="0" smtClean="0"/>
              <a:t>contra turno, </a:t>
            </a:r>
            <a:r>
              <a:rPr lang="es-MX" sz="2400" dirty="0"/>
              <a:t>para conformar equipos de investigación enfocados en problemáticas educativas, y propongan líneas de acción. Eso permitiría a los docentes que encararan esa trayectoria poner en juego su conocimiento diario del aula y la </a:t>
            </a:r>
            <a:r>
              <a:rPr lang="es-MX" sz="2400" dirty="0" smtClean="0"/>
              <a:t>facultad, </a:t>
            </a:r>
            <a:r>
              <a:rPr lang="es-MX" sz="2400" dirty="0"/>
              <a:t>para realizar una crítica del propio sistema y pensar en mejorarlo.</a:t>
            </a:r>
            <a:endParaRPr lang="es-MX" sz="2400" dirty="0" smtClean="0"/>
          </a:p>
        </p:txBody>
      </p:sp>
    </p:spTree>
    <p:extLst>
      <p:ext uri="{BB962C8B-B14F-4D97-AF65-F5344CB8AC3E}">
        <p14:creationId xmlns:p14="http://schemas.microsoft.com/office/powerpoint/2010/main" val="1056749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4489" y="237067"/>
            <a:ext cx="8500533" cy="451556"/>
          </a:xfrm>
        </p:spPr>
        <p:txBody>
          <a:bodyPr>
            <a:normAutofit lnSpcReduction="10000"/>
          </a:bodyPr>
          <a:lstStyle/>
          <a:p>
            <a:pPr marL="0" indent="0" algn="ctr">
              <a:buNone/>
            </a:pPr>
            <a:r>
              <a:rPr lang="es-MX" u="sng" dirty="0" smtClean="0"/>
              <a:t>EVALUACIÓN DEL DOCENTE</a:t>
            </a:r>
            <a:endParaRPr lang="es-MX" u="sng" dirty="0"/>
          </a:p>
        </p:txBody>
      </p:sp>
      <p:graphicFrame>
        <p:nvGraphicFramePr>
          <p:cNvPr id="4" name="Tabla 3"/>
          <p:cNvGraphicFramePr>
            <a:graphicFrameLocks noGrp="1"/>
          </p:cNvGraphicFramePr>
          <p:nvPr>
            <p:extLst>
              <p:ext uri="{D42A27DB-BD31-4B8C-83A1-F6EECF244321}">
                <p14:modId xmlns:p14="http://schemas.microsoft.com/office/powerpoint/2010/main" val="3421905551"/>
              </p:ext>
            </p:extLst>
          </p:nvPr>
        </p:nvGraphicFramePr>
        <p:xfrm>
          <a:off x="327377" y="835378"/>
          <a:ext cx="8387645" cy="5588000"/>
        </p:xfrm>
        <a:graphic>
          <a:graphicData uri="http://schemas.openxmlformats.org/drawingml/2006/table">
            <a:tbl>
              <a:tblPr firstRow="1" firstCol="1" bandRow="1">
                <a:tableStyleId>{5C22544A-7EE6-4342-B048-85BDC9FD1C3A}</a:tableStyleId>
              </a:tblPr>
              <a:tblGrid>
                <a:gridCol w="1098253">
                  <a:extLst>
                    <a:ext uri="{9D8B030D-6E8A-4147-A177-3AD203B41FA5}">
                      <a16:colId xmlns:a16="http://schemas.microsoft.com/office/drawing/2014/main" val="2071753622"/>
                    </a:ext>
                  </a:extLst>
                </a:gridCol>
                <a:gridCol w="1285689">
                  <a:extLst>
                    <a:ext uri="{9D8B030D-6E8A-4147-A177-3AD203B41FA5}">
                      <a16:colId xmlns:a16="http://schemas.microsoft.com/office/drawing/2014/main" val="1451323451"/>
                    </a:ext>
                  </a:extLst>
                </a:gridCol>
                <a:gridCol w="1785738">
                  <a:extLst>
                    <a:ext uri="{9D8B030D-6E8A-4147-A177-3AD203B41FA5}">
                      <a16:colId xmlns:a16="http://schemas.microsoft.com/office/drawing/2014/main" val="3734728016"/>
                    </a:ext>
                  </a:extLst>
                </a:gridCol>
                <a:gridCol w="1353209">
                  <a:extLst>
                    <a:ext uri="{9D8B030D-6E8A-4147-A177-3AD203B41FA5}">
                      <a16:colId xmlns:a16="http://schemas.microsoft.com/office/drawing/2014/main" val="1610232088"/>
                    </a:ext>
                  </a:extLst>
                </a:gridCol>
                <a:gridCol w="1432378">
                  <a:extLst>
                    <a:ext uri="{9D8B030D-6E8A-4147-A177-3AD203B41FA5}">
                      <a16:colId xmlns:a16="http://schemas.microsoft.com/office/drawing/2014/main" val="167676351"/>
                    </a:ext>
                  </a:extLst>
                </a:gridCol>
                <a:gridCol w="1432378">
                  <a:extLst>
                    <a:ext uri="{9D8B030D-6E8A-4147-A177-3AD203B41FA5}">
                      <a16:colId xmlns:a16="http://schemas.microsoft.com/office/drawing/2014/main" val="75015831"/>
                    </a:ext>
                  </a:extLst>
                </a:gridCol>
              </a:tblGrid>
              <a:tr h="206570">
                <a:tc gridSpan="2">
                  <a:txBody>
                    <a:bodyPr/>
                    <a:lstStyle/>
                    <a:p>
                      <a:pPr algn="ctr">
                        <a:lnSpc>
                          <a:spcPct val="107000"/>
                        </a:lnSpc>
                        <a:spcAft>
                          <a:spcPts val="0"/>
                        </a:spcAft>
                      </a:pPr>
                      <a:r>
                        <a:rPr lang="es-AR" sz="900" dirty="0">
                          <a:effectLst/>
                        </a:rPr>
                        <a:t>Niveles de Evaluación</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hMerge="1">
                  <a:txBody>
                    <a:bodyPr/>
                    <a:lstStyle/>
                    <a:p>
                      <a:endParaRPr lang="es-MX"/>
                    </a:p>
                  </a:txBody>
                  <a:tcPr/>
                </a:tc>
                <a:tc>
                  <a:txBody>
                    <a:bodyPr/>
                    <a:lstStyle/>
                    <a:p>
                      <a:pPr algn="ctr">
                        <a:lnSpc>
                          <a:spcPct val="107000"/>
                        </a:lnSpc>
                        <a:spcAft>
                          <a:spcPts val="0"/>
                        </a:spcAft>
                      </a:pPr>
                      <a:r>
                        <a:rPr lang="es-AR" sz="900" dirty="0">
                          <a:effectLst/>
                        </a:rPr>
                        <a:t>Regular</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Bueno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Muy Bueno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Excelente</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685658218"/>
                  </a:ext>
                </a:extLst>
              </a:tr>
              <a:tr h="1445984">
                <a:tc rowSpan="4">
                  <a:txBody>
                    <a:bodyPr/>
                    <a:lstStyle/>
                    <a:p>
                      <a:pPr marL="71755" marR="71755" algn="ctr">
                        <a:lnSpc>
                          <a:spcPct val="107000"/>
                        </a:lnSpc>
                        <a:spcAft>
                          <a:spcPts val="0"/>
                        </a:spcAft>
                      </a:pPr>
                      <a:r>
                        <a:rPr lang="es-AR" sz="1200" dirty="0">
                          <a:effectLst/>
                        </a:rPr>
                        <a:t>Criterios de Evaluación o Desempeño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vert="vert270" anchor="ctr"/>
                </a:tc>
                <a:tc>
                  <a:txBody>
                    <a:bodyPr/>
                    <a:lstStyle/>
                    <a:p>
                      <a:pPr algn="l">
                        <a:lnSpc>
                          <a:spcPct val="107000"/>
                        </a:lnSpc>
                        <a:spcAft>
                          <a:spcPts val="0"/>
                        </a:spcAft>
                      </a:pPr>
                      <a:r>
                        <a:rPr lang="es-AR" sz="1000" dirty="0">
                          <a:effectLst/>
                        </a:rPr>
                        <a:t>Contenido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l">
                        <a:lnSpc>
                          <a:spcPct val="107000"/>
                        </a:lnSpc>
                        <a:spcAft>
                          <a:spcPts val="0"/>
                        </a:spcAft>
                      </a:pPr>
                      <a:r>
                        <a:rPr lang="es-MX" sz="1000" dirty="0" smtClean="0">
                          <a:effectLst/>
                          <a:latin typeface="Calibri" panose="020F0502020204030204" pitchFamily="34" charset="0"/>
                          <a:ea typeface="Calibri" panose="020F0502020204030204" pitchFamily="34" charset="0"/>
                          <a:cs typeface="Calibri" panose="020F0502020204030204" pitchFamily="34" charset="0"/>
                        </a:rPr>
                        <a:t>El aula virtual carece de propósito y de tema.</a:t>
                      </a:r>
                      <a:endParaRPr lang="es-MX" sz="1000" dirty="0">
                        <a:effectLst/>
                        <a:latin typeface="Calibri" panose="020F0502020204030204" pitchFamily="34" charset="0"/>
                        <a:ea typeface="Calibri" panose="020F0502020204030204" pitchFamily="34" charset="0"/>
                        <a:cs typeface="Calibri" panose="020F0502020204030204" pitchFamily="34" charset="0"/>
                      </a:endParaRPr>
                    </a:p>
                  </a:txBody>
                  <a:tcPr marL="50827" marR="50827" marT="0" marB="0" anchor="ctr"/>
                </a:tc>
                <a:tc>
                  <a:txBody>
                    <a:bodyPr/>
                    <a:lstStyle/>
                    <a:p>
                      <a:pPr algn="l">
                        <a:lnSpc>
                          <a:spcPct val="107000"/>
                        </a:lnSpc>
                        <a:spcAft>
                          <a:spcPts val="0"/>
                        </a:spcAft>
                      </a:pPr>
                      <a:r>
                        <a:rPr lang="es-AR" sz="1000" dirty="0" smtClean="0">
                          <a:effectLst/>
                        </a:rPr>
                        <a:t>El propósito y el tema del aula virtual son de alguna forma precisos, pero tiene uno o dos elementos</a:t>
                      </a:r>
                      <a:r>
                        <a:rPr lang="es-AR" sz="1000" baseline="0" dirty="0" smtClean="0">
                          <a:effectLst/>
                        </a:rPr>
                        <a:t> que no parecen estar relacionados</a:t>
                      </a:r>
                      <a:r>
                        <a:rPr lang="es-AR" sz="1000" dirty="0" smtClean="0">
                          <a:effectLst/>
                        </a:rPr>
                        <a:t>.</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l">
                        <a:lnSpc>
                          <a:spcPct val="107000"/>
                        </a:lnSpc>
                        <a:spcAft>
                          <a:spcPts val="0"/>
                        </a:spcAft>
                      </a:pPr>
                      <a:r>
                        <a:rPr lang="es-AR" sz="1000" dirty="0" smtClean="0">
                          <a:effectLst/>
                        </a:rPr>
                        <a:t>El aula virtual tiene un propósito</a:t>
                      </a:r>
                      <a:r>
                        <a:rPr lang="es-AR" sz="1000" baseline="0" dirty="0" smtClean="0">
                          <a:effectLst/>
                        </a:rPr>
                        <a:t> y un tema claro.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AR" sz="1000" dirty="0" smtClean="0">
                          <a:solidFill>
                            <a:srgbClr val="00B050"/>
                          </a:solidFill>
                          <a:effectLst/>
                          <a:latin typeface="+mn-lt"/>
                        </a:rPr>
                        <a:t>El aula virtual tiene un propósito y un tema claro y bien planteado y son consistentes</a:t>
                      </a:r>
                      <a:r>
                        <a:rPr lang="es-AR" sz="1000" baseline="0" dirty="0" smtClean="0">
                          <a:solidFill>
                            <a:srgbClr val="00B050"/>
                          </a:solidFill>
                          <a:effectLst/>
                          <a:latin typeface="+mn-lt"/>
                        </a:rPr>
                        <a:t> en toda el aula</a:t>
                      </a:r>
                      <a:r>
                        <a:rPr lang="es-AR" sz="1000" dirty="0" smtClean="0">
                          <a:solidFill>
                            <a:srgbClr val="00B050"/>
                          </a:solidFill>
                          <a:effectLst/>
                          <a:latin typeface="+mn-lt"/>
                        </a:rPr>
                        <a:t>.</a:t>
                      </a:r>
                      <a:endParaRPr lang="es-MX" sz="1000" dirty="0" smtClean="0">
                        <a:solidFill>
                          <a:srgbClr val="00B050"/>
                        </a:solidFill>
                        <a:effectLst/>
                        <a:latin typeface="+mn-lt"/>
                        <a:ea typeface="Calibri" panose="020F0502020204030204" pitchFamily="34" charset="0"/>
                        <a:cs typeface="Times New Roman" panose="02020603050405020304" pitchFamily="18" charset="0"/>
                      </a:endParaRPr>
                    </a:p>
                    <a:p>
                      <a:pPr algn="l">
                        <a:lnSpc>
                          <a:spcPct val="107000"/>
                        </a:lnSpc>
                        <a:spcAft>
                          <a:spcPts val="0"/>
                        </a:spcAft>
                      </a:pP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3283955027"/>
                  </a:ext>
                </a:extLst>
              </a:tr>
              <a:tr h="1480211">
                <a:tc vMerge="1">
                  <a:txBody>
                    <a:bodyPr/>
                    <a:lstStyle/>
                    <a:p>
                      <a:endParaRPr lang="es-MX"/>
                    </a:p>
                  </a:txBody>
                  <a:tcPr/>
                </a:tc>
                <a:tc>
                  <a:txBody>
                    <a:bodyPr/>
                    <a:lstStyle/>
                    <a:p>
                      <a:pPr algn="l">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Presentación</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mn-lt"/>
                          <a:ea typeface="Calibri" panose="020F0502020204030204" pitchFamily="34" charset="0"/>
                          <a:cs typeface="Times New Roman" panose="02020603050405020304" pitchFamily="18" charset="0"/>
                        </a:rPr>
                        <a:t>Las páginas se ven llenas de información o son confusas.</a:t>
                      </a:r>
                      <a:r>
                        <a:rPr lang="es-MX" sz="1000" baseline="0" dirty="0" smtClean="0">
                          <a:effectLst/>
                          <a:latin typeface="+mn-lt"/>
                          <a:ea typeface="Calibri" panose="020F0502020204030204" pitchFamily="34" charset="0"/>
                          <a:cs typeface="Times New Roman" panose="02020603050405020304" pitchFamily="18" charset="0"/>
                        </a:rPr>
                        <a:t> Es a menudo difícil localizar elementos importantes.</a:t>
                      </a:r>
                      <a:endParaRPr lang="es-MX" sz="1000" dirty="0">
                        <a:effectLst/>
                        <a:latin typeface="+mn-lt"/>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AR" sz="900" dirty="0" smtClean="0">
                          <a:effectLst/>
                        </a:rPr>
                        <a:t>Las páginas tienen una presentación útil, pero pueden parecer estar llenas de información o ser aburridas. La mayoría de los elementos son fáciles de localizar.</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AR" sz="900" dirty="0" smtClean="0">
                          <a:solidFill>
                            <a:srgbClr val="00B050"/>
                          </a:solidFill>
                          <a:effectLst/>
                        </a:rPr>
                        <a:t>Las páginas</a:t>
                      </a:r>
                      <a:r>
                        <a:rPr lang="es-AR" sz="900" baseline="0" dirty="0" smtClean="0">
                          <a:solidFill>
                            <a:srgbClr val="00B050"/>
                          </a:solidFill>
                          <a:effectLst/>
                        </a:rPr>
                        <a:t> tienen un atractivo y una presentación útil</a:t>
                      </a:r>
                      <a:r>
                        <a:rPr lang="es-AR" sz="900" dirty="0" smtClean="0">
                          <a:solidFill>
                            <a:srgbClr val="00B050"/>
                          </a:solidFill>
                          <a:effectLst/>
                        </a:rPr>
                        <a:t>. Todos los elementos importantes son fáciles de localizar.</a:t>
                      </a:r>
                      <a:endParaRPr lang="es-MX" sz="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AR" sz="900" dirty="0" smtClean="0">
                          <a:effectLst/>
                        </a:rPr>
                        <a:t>El aula virtual tiene un atractivo excepcional y una presentación útil. Es fácil localizar todos los elementos importantes. Los elementos gráficos y/o el centrado son usados con efectividad para organizar el material.</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3278481814"/>
                  </a:ext>
                </a:extLst>
              </a:tr>
              <a:tr h="1358688">
                <a:tc vMerge="1">
                  <a:txBody>
                    <a:bodyPr/>
                    <a:lstStyle/>
                    <a:p>
                      <a:endParaRPr lang="es-MX"/>
                    </a:p>
                  </a:txBody>
                  <a:tcPr/>
                </a:tc>
                <a:tc>
                  <a:txBody>
                    <a:bodyPr/>
                    <a:lstStyle/>
                    <a:p>
                      <a:r>
                        <a:rPr lang="es-MX" sz="1000" dirty="0" smtClean="0"/>
                        <a:t>Ética de Trabajo</a:t>
                      </a:r>
                      <a:endParaRPr lang="es-MX" sz="1000" dirty="0"/>
                    </a:p>
                  </a:txBody>
                  <a:tcPr marL="50827" marR="50827" marT="0" marB="0" anchor="ctr"/>
                </a:tc>
                <a:tc>
                  <a:txBody>
                    <a:bodyPr/>
                    <a:lstStyle/>
                    <a:p>
                      <a:pPr algn="just">
                        <a:lnSpc>
                          <a:spcPct val="107000"/>
                        </a:lnSpc>
                        <a:spcAft>
                          <a:spcPts val="0"/>
                        </a:spcAft>
                      </a:pPr>
                      <a:r>
                        <a:rPr lang="es-MX" sz="1000" baseline="0" dirty="0" smtClean="0">
                          <a:effectLst/>
                          <a:latin typeface="Calibri" panose="020F0502020204030204" pitchFamily="34" charset="0"/>
                          <a:ea typeface="Calibri" panose="020F0502020204030204" pitchFamily="34" charset="0"/>
                          <a:cs typeface="Times New Roman" panose="02020603050405020304" pitchFamily="18" charset="0"/>
                        </a:rPr>
                        <a:t>El profesor no usa bien el tiempo para proyecto en clase y no se concentra en sus elementos.</a:t>
                      </a:r>
                      <a:endParaRPr lang="es-MX" sz="1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El profesor usa bien el tiempo para proyecto en  clase y se concentra poco.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El profesor usa bien el tiempo para proyecto en clase. Las conversaciones están orientadas al proyecto y los elementos</a:t>
                      </a:r>
                      <a:r>
                        <a:rPr lang="es-MX" sz="1000" baseline="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para su realización</a:t>
                      </a:r>
                      <a:endParaRPr lang="es-MX"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El profesor usa bien el tiempo para proyecto en clase. Las conversaciones están enfocadas al proyecto y los elementos</a:t>
                      </a:r>
                      <a:r>
                        <a:rPr lang="es-MX" sz="1000" baseline="0" dirty="0" smtClean="0">
                          <a:effectLst/>
                          <a:latin typeface="Calibri" panose="020F0502020204030204" pitchFamily="34" charset="0"/>
                          <a:ea typeface="Calibri" panose="020F0502020204030204" pitchFamily="34" charset="0"/>
                          <a:cs typeface="Times New Roman" panose="02020603050405020304" pitchFamily="18" charset="0"/>
                        </a:rPr>
                        <a:t> para su elaboración.</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388640890"/>
                  </a:ext>
                </a:extLst>
              </a:tr>
              <a:tr h="1096547">
                <a:tc vMerge="1">
                  <a:txBody>
                    <a:bodyPr/>
                    <a:lstStyle/>
                    <a:p>
                      <a:endParaRPr lang="es-MX"/>
                    </a:p>
                  </a:txBody>
                  <a:tcPr/>
                </a:tc>
                <a:tc>
                  <a:txBody>
                    <a:bodyPr/>
                    <a:lstStyle/>
                    <a:p>
                      <a:pPr algn="l">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Interés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El docente ha proporcionado solo</a:t>
                      </a:r>
                      <a:r>
                        <a:rPr lang="es-MX" sz="1000" baseline="0" dirty="0" smtClean="0">
                          <a:effectLst/>
                          <a:latin typeface="Calibri" panose="020F0502020204030204" pitchFamily="34" charset="0"/>
                          <a:ea typeface="Calibri" panose="020F0502020204030204" pitchFamily="34" charset="0"/>
                          <a:cs typeface="Times New Roman" panose="02020603050405020304" pitchFamily="18" charset="0"/>
                        </a:rPr>
                        <a:t> la cantidad mínima de información y no la hizo interesante, solo ha proporcionado una lista de enlaces.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El docente ha colocado mucha información en el aula,  presento la información poco interesante.</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El docente elaboro el contenido de esta aula interesante para los</a:t>
                      </a:r>
                      <a:r>
                        <a:rPr lang="es-MX" sz="1000" baseline="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profesores a quien esta dirigido.</a:t>
                      </a:r>
                      <a:endParaRPr lang="es-MX"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just">
                        <a:lnSpc>
                          <a:spcPct val="107000"/>
                        </a:lnSpc>
                        <a:spcAft>
                          <a:spcPts val="0"/>
                        </a:spcAf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El docente confecciono el contenido de esta aula muy interesante para los profesores a quien esta dirigido.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2767548158"/>
                  </a:ext>
                </a:extLst>
              </a:tr>
            </a:tbl>
          </a:graphicData>
        </a:graphic>
      </p:graphicFrame>
    </p:spTree>
    <p:extLst>
      <p:ext uri="{BB962C8B-B14F-4D97-AF65-F5344CB8AC3E}">
        <p14:creationId xmlns:p14="http://schemas.microsoft.com/office/powerpoint/2010/main" val="698482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110449388"/>
              </p:ext>
            </p:extLst>
          </p:nvPr>
        </p:nvGraphicFramePr>
        <p:xfrm>
          <a:off x="1215675" y="2032195"/>
          <a:ext cx="7289392" cy="1828094"/>
        </p:xfrm>
        <a:graphic>
          <a:graphicData uri="http://schemas.openxmlformats.org/drawingml/2006/table">
            <a:tbl>
              <a:tblPr firstRow="1" firstCol="1" bandRow="1">
                <a:tableStyleId>{5C22544A-7EE6-4342-B048-85BDC9FD1C3A}</a:tableStyleId>
              </a:tblPr>
              <a:tblGrid>
                <a:gridCol w="1285689">
                  <a:extLst>
                    <a:ext uri="{9D8B030D-6E8A-4147-A177-3AD203B41FA5}">
                      <a16:colId xmlns:a16="http://schemas.microsoft.com/office/drawing/2014/main" val="2894072649"/>
                    </a:ext>
                  </a:extLst>
                </a:gridCol>
                <a:gridCol w="1785738">
                  <a:extLst>
                    <a:ext uri="{9D8B030D-6E8A-4147-A177-3AD203B41FA5}">
                      <a16:colId xmlns:a16="http://schemas.microsoft.com/office/drawing/2014/main" val="587491338"/>
                    </a:ext>
                  </a:extLst>
                </a:gridCol>
                <a:gridCol w="1353209">
                  <a:extLst>
                    <a:ext uri="{9D8B030D-6E8A-4147-A177-3AD203B41FA5}">
                      <a16:colId xmlns:a16="http://schemas.microsoft.com/office/drawing/2014/main" val="9981668"/>
                    </a:ext>
                  </a:extLst>
                </a:gridCol>
                <a:gridCol w="1432378">
                  <a:extLst>
                    <a:ext uri="{9D8B030D-6E8A-4147-A177-3AD203B41FA5}">
                      <a16:colId xmlns:a16="http://schemas.microsoft.com/office/drawing/2014/main" val="3788621273"/>
                    </a:ext>
                  </a:extLst>
                </a:gridCol>
                <a:gridCol w="1432378">
                  <a:extLst>
                    <a:ext uri="{9D8B030D-6E8A-4147-A177-3AD203B41FA5}">
                      <a16:colId xmlns:a16="http://schemas.microsoft.com/office/drawing/2014/main" val="3714869340"/>
                    </a:ext>
                  </a:extLst>
                </a:gridCol>
              </a:tblGrid>
              <a:tr h="1828094">
                <a:tc>
                  <a:txBody>
                    <a:bodyPr/>
                    <a:lstStyle/>
                    <a:p>
                      <a:r>
                        <a:rPr lang="es-MX" sz="1000" dirty="0" smtClean="0">
                          <a:solidFill>
                            <a:schemeClr val="tx1"/>
                          </a:solidFill>
                        </a:rPr>
                        <a:t>Navegación </a:t>
                      </a:r>
                      <a:endParaRPr lang="es-MX" sz="1000" dirty="0">
                        <a:solidFill>
                          <a:schemeClr val="tx1"/>
                        </a:solidFill>
                      </a:endParaRPr>
                    </a:p>
                  </a:txBody>
                  <a:tcPr marL="50827" marR="50827" marT="0" marB="0" anchor="ctr">
                    <a:solidFill>
                      <a:schemeClr val="bg1">
                        <a:lumMod val="95000"/>
                      </a:schemeClr>
                    </a:solidFill>
                  </a:tcPr>
                </a:tc>
                <a:tc>
                  <a:txBody>
                    <a:bodyPr/>
                    <a:lstStyle/>
                    <a:p>
                      <a:pPr algn="just">
                        <a:lnSpc>
                          <a:spcPct val="107000"/>
                        </a:lnSpc>
                        <a:spcAft>
                          <a:spcPts val="0"/>
                        </a:spcAft>
                      </a:pP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Algunos enlaces no llevan al lector a los sitios descritos, el usuario se siente perdido.</a:t>
                      </a:r>
                      <a:endParaRPr lang="es-MX"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solidFill>
                      <a:schemeClr val="bg1">
                        <a:lumMod val="95000"/>
                      </a:schemeClr>
                    </a:solidFill>
                  </a:tcP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Los enlaces de navegación llevan al lector donde él espera ir,</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pero faltan algunos enlaces. El usuario algunas veces se pierde.</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solidFill>
                      <a:schemeClr val="bg1">
                        <a:lumMod val="95000"/>
                      </a:schemeClr>
                    </a:solidFill>
                  </a:tcPr>
                </a:tc>
                <a:tc>
                  <a:txBody>
                    <a:bodyPr/>
                    <a:lstStyle/>
                    <a:p>
                      <a:pPr algn="just">
                        <a:lnSpc>
                          <a:spcPct val="107000"/>
                        </a:lnSpc>
                        <a:spcAft>
                          <a:spcPts val="0"/>
                        </a:spcAft>
                      </a:pPr>
                      <a:r>
                        <a:rPr lang="es-MX" sz="10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Los enlaces para la navegación están claramente etiquetados, permiten al lector moverse de una página a otra y los enlaces internos llevan al lector donde él espera ir. El usuario rara vez se pierde.</a:t>
                      </a:r>
                      <a:endParaRPr lang="es-MX"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solidFill>
                      <a:schemeClr val="bg1">
                        <a:lumMod val="95000"/>
                      </a:schemeClr>
                    </a:solidFill>
                  </a:tcPr>
                </a:tc>
                <a:tc>
                  <a:txBody>
                    <a:bodyPr/>
                    <a:lstStyle/>
                    <a:p>
                      <a:pPr algn="just">
                        <a:lnSpc>
                          <a:spcPct val="107000"/>
                        </a:lnSpc>
                        <a:spcAft>
                          <a:spcPts val="0"/>
                        </a:spcAft>
                      </a:pPr>
                      <a:r>
                        <a:rPr lang="es-MX"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Los enlaces para la navegación están claramente etiquetados, colocados en forma consistente, permite al lector moverse de una página a otra en forma fácil y llevan al lector donde él espera ir.</a:t>
                      </a:r>
                      <a:r>
                        <a:rPr lang="es-MX" sz="10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El usuario no se pierde.</a:t>
                      </a:r>
                      <a:endParaRPr lang="es-MX"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solidFill>
                      <a:schemeClr val="bg1">
                        <a:lumMod val="95000"/>
                      </a:schemeClr>
                    </a:solidFill>
                  </a:tcPr>
                </a:tc>
                <a:extLst>
                  <a:ext uri="{0D108BD9-81ED-4DB2-BD59-A6C34878D82A}">
                    <a16:rowId xmlns:a16="http://schemas.microsoft.com/office/drawing/2014/main" val="118886484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225475377"/>
              </p:ext>
            </p:extLst>
          </p:nvPr>
        </p:nvGraphicFramePr>
        <p:xfrm>
          <a:off x="1226964" y="1825625"/>
          <a:ext cx="7278102" cy="206570"/>
        </p:xfrm>
        <a:graphic>
          <a:graphicData uri="http://schemas.openxmlformats.org/drawingml/2006/table">
            <a:tbl>
              <a:tblPr firstRow="1" firstCol="1" bandRow="1">
                <a:tableStyleId>{5C22544A-7EE6-4342-B048-85BDC9FD1C3A}</a:tableStyleId>
              </a:tblPr>
              <a:tblGrid>
                <a:gridCol w="952973">
                  <a:extLst>
                    <a:ext uri="{9D8B030D-6E8A-4147-A177-3AD203B41FA5}">
                      <a16:colId xmlns:a16="http://schemas.microsoft.com/office/drawing/2014/main" val="1493571631"/>
                    </a:ext>
                  </a:extLst>
                </a:gridCol>
                <a:gridCol w="292332">
                  <a:extLst>
                    <a:ext uri="{9D8B030D-6E8A-4147-A177-3AD203B41FA5}">
                      <a16:colId xmlns:a16="http://schemas.microsoft.com/office/drawing/2014/main" val="2962868754"/>
                    </a:ext>
                  </a:extLst>
                </a:gridCol>
                <a:gridCol w="1840088">
                  <a:extLst>
                    <a:ext uri="{9D8B030D-6E8A-4147-A177-3AD203B41FA5}">
                      <a16:colId xmlns:a16="http://schemas.microsoft.com/office/drawing/2014/main" val="3774198387"/>
                    </a:ext>
                  </a:extLst>
                </a:gridCol>
                <a:gridCol w="1320800">
                  <a:extLst>
                    <a:ext uri="{9D8B030D-6E8A-4147-A177-3AD203B41FA5}">
                      <a16:colId xmlns:a16="http://schemas.microsoft.com/office/drawing/2014/main" val="2273565862"/>
                    </a:ext>
                  </a:extLst>
                </a:gridCol>
                <a:gridCol w="1456267">
                  <a:extLst>
                    <a:ext uri="{9D8B030D-6E8A-4147-A177-3AD203B41FA5}">
                      <a16:colId xmlns:a16="http://schemas.microsoft.com/office/drawing/2014/main" val="945959242"/>
                    </a:ext>
                  </a:extLst>
                </a:gridCol>
                <a:gridCol w="1415642">
                  <a:extLst>
                    <a:ext uri="{9D8B030D-6E8A-4147-A177-3AD203B41FA5}">
                      <a16:colId xmlns:a16="http://schemas.microsoft.com/office/drawing/2014/main" val="4007075531"/>
                    </a:ext>
                  </a:extLst>
                </a:gridCol>
              </a:tblGrid>
              <a:tr h="206570">
                <a:tc gridSpan="2">
                  <a:txBody>
                    <a:bodyPr/>
                    <a:lstStyle/>
                    <a:p>
                      <a:pPr algn="ctr">
                        <a:lnSpc>
                          <a:spcPct val="107000"/>
                        </a:lnSpc>
                        <a:spcAft>
                          <a:spcPts val="0"/>
                        </a:spcAft>
                      </a:pPr>
                      <a:r>
                        <a:rPr lang="es-AR" sz="900" dirty="0">
                          <a:effectLst/>
                        </a:rPr>
                        <a:t>Niveles de Evaluación</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hMerge="1">
                  <a:txBody>
                    <a:bodyPr/>
                    <a:lstStyle/>
                    <a:p>
                      <a:endParaRPr lang="es-MX"/>
                    </a:p>
                  </a:txBody>
                  <a:tcPr/>
                </a:tc>
                <a:tc>
                  <a:txBody>
                    <a:bodyPr/>
                    <a:lstStyle/>
                    <a:p>
                      <a:pPr algn="ctr">
                        <a:lnSpc>
                          <a:spcPct val="107000"/>
                        </a:lnSpc>
                        <a:spcAft>
                          <a:spcPts val="0"/>
                        </a:spcAft>
                      </a:pPr>
                      <a:r>
                        <a:rPr lang="es-AR" sz="900" dirty="0">
                          <a:effectLst/>
                        </a:rPr>
                        <a:t>Regular</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Bueno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Muy Bueno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tc>
                  <a:txBody>
                    <a:bodyPr/>
                    <a:lstStyle/>
                    <a:p>
                      <a:pPr algn="ctr">
                        <a:lnSpc>
                          <a:spcPct val="107000"/>
                        </a:lnSpc>
                        <a:spcAft>
                          <a:spcPts val="0"/>
                        </a:spcAft>
                      </a:pPr>
                      <a:r>
                        <a:rPr lang="es-AR" sz="900" dirty="0">
                          <a:effectLst/>
                        </a:rPr>
                        <a:t>Excelente</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nchor="ctr"/>
                </a:tc>
                <a:extLst>
                  <a:ext uri="{0D108BD9-81ED-4DB2-BD59-A6C34878D82A}">
                    <a16:rowId xmlns:a16="http://schemas.microsoft.com/office/drawing/2014/main" val="3533016854"/>
                  </a:ext>
                </a:extLst>
              </a:tr>
            </a:tbl>
          </a:graphicData>
        </a:graphic>
      </p:graphicFrame>
      <p:sp>
        <p:nvSpPr>
          <p:cNvPr id="7" name="Rectángulo 6"/>
          <p:cNvSpPr/>
          <p:nvPr/>
        </p:nvSpPr>
        <p:spPr>
          <a:xfrm rot="16200000" flipH="1">
            <a:off x="-186516" y="2447322"/>
            <a:ext cx="1772162" cy="987064"/>
          </a:xfrm>
          <a:prstGeom prst="rect">
            <a:avLst/>
          </a:prstGeom>
          <a:solidFill>
            <a:schemeClr val="accent1"/>
          </a:solidFill>
          <a:ln>
            <a:solidFill>
              <a:schemeClr val="accent1"/>
            </a:solidFill>
          </a:ln>
        </p:spPr>
        <p:txBody>
          <a:bodyPr wrap="square">
            <a:spAutoFit/>
          </a:bodyPr>
          <a:lstStyle/>
          <a:p>
            <a:pPr marL="71755" marR="71755" algn="ctr">
              <a:lnSpc>
                <a:spcPct val="107000"/>
              </a:lnSpc>
              <a:spcAft>
                <a:spcPts val="0"/>
              </a:spcAft>
            </a:pPr>
            <a:r>
              <a:rPr lang="es-AR" dirty="0"/>
              <a:t>Criterios de Evaluación o Desempeño</a:t>
            </a:r>
            <a:endParaRPr lang="es-MX"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430701" y="4418378"/>
            <a:ext cx="7856894" cy="1815882"/>
          </a:xfrm>
          <a:prstGeom prst="rect">
            <a:avLst/>
          </a:prstGeom>
        </p:spPr>
        <p:txBody>
          <a:bodyPr wrap="none">
            <a:spAutoFit/>
          </a:bodyPr>
          <a:lstStyle/>
          <a:p>
            <a:pPr algn="just"/>
            <a:r>
              <a:rPr lang="es-MX" sz="2800" dirty="0" smtClean="0"/>
              <a:t>Esta rubrica nos sirve por la información  que brinda</a:t>
            </a:r>
          </a:p>
          <a:p>
            <a:pPr algn="just"/>
            <a:r>
              <a:rPr lang="es-MX" sz="2800" dirty="0" smtClean="0"/>
              <a:t>en cuanto a los objetivos logrados con los cursos del</a:t>
            </a:r>
          </a:p>
          <a:p>
            <a:pPr algn="just"/>
            <a:r>
              <a:rPr lang="es-MX" sz="2800" dirty="0" smtClean="0"/>
              <a:t>aula virtual del profesorado que participo, es decir,</a:t>
            </a:r>
          </a:p>
          <a:p>
            <a:pPr algn="just"/>
            <a:r>
              <a:rPr lang="es-MX" sz="2800" dirty="0" smtClean="0"/>
              <a:t>evaluar al docente.</a:t>
            </a:r>
            <a:endParaRPr lang="es-MX" sz="2800" dirty="0"/>
          </a:p>
        </p:txBody>
      </p:sp>
    </p:spTree>
    <p:extLst>
      <p:ext uri="{BB962C8B-B14F-4D97-AF65-F5344CB8AC3E}">
        <p14:creationId xmlns:p14="http://schemas.microsoft.com/office/powerpoint/2010/main" val="131304189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1317</TotalTime>
  <Words>1908</Words>
  <Application>Microsoft Office PowerPoint</Application>
  <PresentationFormat>Presentación en pantalla (4:3)</PresentationFormat>
  <Paragraphs>141</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Times New Roman</vt:lpstr>
      <vt:lpstr>Wingdings</vt:lpstr>
      <vt:lpstr>Tema de Office</vt:lpstr>
      <vt:lpstr>CUESTIONES A DESARROLLAR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BlueDeep 2010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CUESTIONES A DESARROLLAR</dc:title>
  <dc:creator>BlueDeep</dc:creator>
  <cp:lastModifiedBy>Whitaker</cp:lastModifiedBy>
  <cp:revision>113</cp:revision>
  <dcterms:created xsi:type="dcterms:W3CDTF">2018-09-09T19:46:24Z</dcterms:created>
  <dcterms:modified xsi:type="dcterms:W3CDTF">2018-10-10T15:02:18Z</dcterms:modified>
</cp:coreProperties>
</file>