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6858000" cx="12192000"/>
  <p:notesSz cx="6858000" cy="9144000"/>
  <p:embeddedFontLst>
    <p:embeddedFont>
      <p:font typeface="Roboto"/>
      <p:regular r:id="rId35"/>
      <p:bold r:id="rId36"/>
      <p:italic r:id="rId37"/>
      <p:boldItalic r:id="rId38"/>
    </p:embeddedFont>
    <p:embeddedFont>
      <p:font typeface="Open Sans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3" roundtripDataSignature="AMtx7mgptRv98PSLr1HCdUIB5v6EDWFG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-bold.fntdata"/><Relationship Id="rId20" Type="http://schemas.openxmlformats.org/officeDocument/2006/relationships/slide" Target="slides/slide15.xml"/><Relationship Id="rId42" Type="http://schemas.openxmlformats.org/officeDocument/2006/relationships/font" Target="fonts/OpenSans-boldItalic.fntdata"/><Relationship Id="rId41" Type="http://schemas.openxmlformats.org/officeDocument/2006/relationships/font" Target="fonts/OpenSans-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43" Type="http://customschemas.google.com/relationships/presentationmetadata" Target="meta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Roboto-regular.fntdata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Roboto-italic.fntdata"/><Relationship Id="rId14" Type="http://schemas.openxmlformats.org/officeDocument/2006/relationships/slide" Target="slides/slide9.xml"/><Relationship Id="rId36" Type="http://schemas.openxmlformats.org/officeDocument/2006/relationships/font" Target="fonts/Roboto-bold.fntdata"/><Relationship Id="rId17" Type="http://schemas.openxmlformats.org/officeDocument/2006/relationships/slide" Target="slides/slide12.xml"/><Relationship Id="rId39" Type="http://schemas.openxmlformats.org/officeDocument/2006/relationships/font" Target="fonts/OpenSans-regular.fntdata"/><Relationship Id="rId16" Type="http://schemas.openxmlformats.org/officeDocument/2006/relationships/slide" Target="slides/slide11.xml"/><Relationship Id="rId38" Type="http://schemas.openxmlformats.org/officeDocument/2006/relationships/font" Target="fonts/Roboto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9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9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1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31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1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2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42"/>
          <p:cNvSpPr txBox="1"/>
          <p:nvPr>
            <p:ph idx="1" type="body"/>
          </p:nvPr>
        </p:nvSpPr>
        <p:spPr>
          <a:xfrm rot="5400000">
            <a:off x="4073652" y="-882396"/>
            <a:ext cx="4050792" cy="100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indent="-325755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indent="-325755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indent="-325754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indent="-325754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indent="-325754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indent="-325754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indent="-325754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/>
        </p:txBody>
      </p:sp>
      <p:sp>
        <p:nvSpPr>
          <p:cNvPr id="91" name="Google Shape;91;p42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42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42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3"/>
          <p:cNvSpPr txBox="1"/>
          <p:nvPr>
            <p:ph type="title"/>
          </p:nvPr>
        </p:nvSpPr>
        <p:spPr>
          <a:xfrm rot="5400000">
            <a:off x="7181850" y="2076450"/>
            <a:ext cx="5638800" cy="25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43"/>
          <p:cNvSpPr txBox="1"/>
          <p:nvPr>
            <p:ph idx="1" type="body"/>
          </p:nvPr>
        </p:nvSpPr>
        <p:spPr>
          <a:xfrm rot="5400000">
            <a:off x="2000250" y="-400050"/>
            <a:ext cx="5638800" cy="75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indent="-325755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indent="-325755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indent="-325754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indent="-325754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indent="-325754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indent="-325754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indent="-325754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/>
        </p:txBody>
      </p:sp>
      <p:sp>
        <p:nvSpPr>
          <p:cNvPr id="97" name="Google Shape;97;p43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43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43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5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35"/>
          <p:cNvSpPr txBox="1"/>
          <p:nvPr>
            <p:ph idx="1" type="body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indent="-325755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indent="-325755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indent="-325754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indent="-325754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indent="-325754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indent="-325754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indent="-325754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/>
        </p:txBody>
      </p:sp>
      <p:sp>
        <p:nvSpPr>
          <p:cNvPr id="112" name="Google Shape;112;p35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35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35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showMasterSp="0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2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rotWithShape="1">
            <a:blip r:embed="rId2">
              <a:alphaModFix amt="83000"/>
            </a:blip>
            <a:tile algn="ctr" flip="xy" tx="0" sx="92000" ty="-76200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32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rotWithShape="1">
            <a:blip r:embed="rId2">
              <a:alphaModFix amt="83000"/>
            </a:blip>
            <a:tile algn="ctr" flip="xy" tx="0" sx="92000" ty="-7175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32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rotWithShape="1">
            <a:blip r:embed="rId2">
              <a:alphaModFix amt="83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" name="Google Shape;22;p32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3" name="Google Shape;23;p32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3">
                <a:alphaModFix/>
              </a:blip>
              <a:tile algn="tl" flip="none" tx="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2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" name="Google Shape;25;p32"/>
          <p:cNvSpPr txBox="1"/>
          <p:nvPr>
            <p:ph type="ctrTitle"/>
          </p:nvPr>
        </p:nvSpPr>
        <p:spPr>
          <a:xfrm>
            <a:off x="1051560" y="1432223"/>
            <a:ext cx="9966960" cy="3035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7200"/>
              <a:buFont typeface="Georgia"/>
              <a:buNone/>
              <a:defRPr b="1" sz="7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2"/>
          <p:cNvSpPr txBox="1"/>
          <p:nvPr>
            <p:ph idx="1" type="subTitle"/>
          </p:nvPr>
        </p:nvSpPr>
        <p:spPr>
          <a:xfrm>
            <a:off x="1069848" y="4389120"/>
            <a:ext cx="7891272" cy="10698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70"/>
              <a:buNone/>
              <a:defRPr sz="22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70"/>
              <a:buNone/>
              <a:defRPr sz="22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70"/>
              <a:buNone/>
              <a:defRPr sz="22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700"/>
              <a:buNone/>
              <a:defRPr sz="2000"/>
            </a:lvl9pPr>
          </a:lstStyle>
          <a:p/>
        </p:txBody>
      </p:sp>
      <p:sp>
        <p:nvSpPr>
          <p:cNvPr id="27" name="Google Shape;27;p32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2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2"/>
          <p:cNvSpPr txBox="1"/>
          <p:nvPr>
            <p:ph idx="12" type="sldNum"/>
          </p:nvPr>
        </p:nvSpPr>
        <p:spPr>
          <a:xfrm>
            <a:off x="9592733" y="4289334"/>
            <a:ext cx="1193868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algn="ctr"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algn="ctr"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algn="ctr"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algn="ctr"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algn="ctr"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algn="ctr"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algn="ctr"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algn="ctr"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6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6"/>
          <p:cNvSpPr txBox="1"/>
          <p:nvPr>
            <p:ph idx="1" type="body"/>
          </p:nvPr>
        </p:nvSpPr>
        <p:spPr>
          <a:xfrm>
            <a:off x="1066800" y="2048256"/>
            <a:ext cx="4754880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b="1" sz="2000">
                <a:solidFill>
                  <a:srgbClr val="548BB7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None/>
              <a:defRPr b="1" sz="1600"/>
            </a:lvl9pPr>
          </a:lstStyle>
          <a:p/>
        </p:txBody>
      </p:sp>
      <p:sp>
        <p:nvSpPr>
          <p:cNvPr id="33" name="Google Shape;33;p36"/>
          <p:cNvSpPr txBox="1"/>
          <p:nvPr>
            <p:ph idx="2" type="body"/>
          </p:nvPr>
        </p:nvSpPr>
        <p:spPr>
          <a:xfrm>
            <a:off x="1069848" y="2743200"/>
            <a:ext cx="4754880" cy="329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indent="-31496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indent="-31496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indent="-314959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indent="-314959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/>
        </p:txBody>
      </p:sp>
      <p:sp>
        <p:nvSpPr>
          <p:cNvPr id="34" name="Google Shape;34;p36"/>
          <p:cNvSpPr txBox="1"/>
          <p:nvPr>
            <p:ph idx="3" type="body"/>
          </p:nvPr>
        </p:nvSpPr>
        <p:spPr>
          <a:xfrm>
            <a:off x="6364224" y="2048256"/>
            <a:ext cx="4754880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b="1" sz="2000">
                <a:solidFill>
                  <a:srgbClr val="548BB7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None/>
              <a:defRPr b="1" sz="1600"/>
            </a:lvl9pPr>
          </a:lstStyle>
          <a:p/>
        </p:txBody>
      </p:sp>
      <p:sp>
        <p:nvSpPr>
          <p:cNvPr id="35" name="Google Shape;35;p36"/>
          <p:cNvSpPr txBox="1"/>
          <p:nvPr>
            <p:ph idx="4" type="body"/>
          </p:nvPr>
        </p:nvSpPr>
        <p:spPr>
          <a:xfrm>
            <a:off x="6364224" y="2743200"/>
            <a:ext cx="4754880" cy="329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indent="-31496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indent="-31496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indent="-314959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indent="-314959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/>
        </p:txBody>
      </p:sp>
      <p:sp>
        <p:nvSpPr>
          <p:cNvPr id="36" name="Google Shape;36;p36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36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6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7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7"/>
          <p:cNvSpPr txBox="1"/>
          <p:nvPr>
            <p:ph idx="1" type="body"/>
          </p:nvPr>
        </p:nvSpPr>
        <p:spPr>
          <a:xfrm>
            <a:off x="1069848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indent="-31496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indent="-31496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indent="-314959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indent="-314959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/>
        </p:txBody>
      </p:sp>
      <p:sp>
        <p:nvSpPr>
          <p:cNvPr id="42" name="Google Shape;42;p37"/>
          <p:cNvSpPr txBox="1"/>
          <p:nvPr>
            <p:ph idx="2" type="body"/>
          </p:nvPr>
        </p:nvSpPr>
        <p:spPr>
          <a:xfrm>
            <a:off x="6364224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indent="-31496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indent="-31496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indent="-314959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indent="-314959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/>
        </p:txBody>
      </p:sp>
      <p:sp>
        <p:nvSpPr>
          <p:cNvPr id="43" name="Google Shape;43;p37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7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7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4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4"/>
          <p:cNvSpPr txBox="1"/>
          <p:nvPr>
            <p:ph idx="1" type="body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indent="-325755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indent="-325755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indent="-325754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indent="-325754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indent="-325754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indent="-325754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indent="-325754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/>
        </p:txBody>
      </p:sp>
      <p:sp>
        <p:nvSpPr>
          <p:cNvPr id="49" name="Google Shape;49;p34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34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4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showMasterSp="0" type="picTx">
  <p:cSld name="PICTURE_WITH_CAPTION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8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rotWithShape="1">
            <a:blip r:embed="rId2">
              <a:alphaModFix amt="60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38"/>
          <p:cNvSpPr txBox="1"/>
          <p:nvPr>
            <p:ph type="title"/>
          </p:nvPr>
        </p:nvSpPr>
        <p:spPr>
          <a:xfrm>
            <a:off x="8549640" y="685800"/>
            <a:ext cx="3200400" cy="17373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Georgia"/>
              <a:buNone/>
              <a:defRPr b="1"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8"/>
          <p:cNvSpPr/>
          <p:nvPr>
            <p:ph idx="2" type="pic"/>
          </p:nvPr>
        </p:nvSpPr>
        <p:spPr>
          <a:xfrm>
            <a:off x="0" y="0"/>
            <a:ext cx="8303740" cy="6858000"/>
          </a:xfrm>
          <a:prstGeom prst="rect">
            <a:avLst/>
          </a:prstGeom>
          <a:solidFill>
            <a:srgbClr val="E4DEDB"/>
          </a:solidFill>
          <a:ln>
            <a:noFill/>
          </a:ln>
        </p:spPr>
      </p:sp>
      <p:sp>
        <p:nvSpPr>
          <p:cNvPr id="56" name="Google Shape;56;p38"/>
          <p:cNvSpPr txBox="1"/>
          <p:nvPr>
            <p:ph idx="1" type="body"/>
          </p:nvPr>
        </p:nvSpPr>
        <p:spPr>
          <a:xfrm>
            <a:off x="8549640" y="2423160"/>
            <a:ext cx="3200400" cy="329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345D7E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2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5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765"/>
              <a:buNone/>
              <a:defRPr sz="900"/>
            </a:lvl9pPr>
          </a:lstStyle>
          <a:p/>
        </p:txBody>
      </p:sp>
      <p:sp>
        <p:nvSpPr>
          <p:cNvPr id="57" name="Google Shape;57;p38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58" name="Google Shape;58;p38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59" name="Google Shape;59;p3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algn="tl" flip="none" tx="5080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3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1" name="Google Shape;61;p38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showMasterSp="0" type="secHead">
  <p:cSld name="SECTION_HEADER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9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rotWithShape="1">
            <a:blip r:embed="rId2">
              <a:alphaModFix amt="83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39"/>
          <p:cNvSpPr txBox="1"/>
          <p:nvPr>
            <p:ph type="title"/>
          </p:nvPr>
        </p:nvSpPr>
        <p:spPr>
          <a:xfrm>
            <a:off x="2167128" y="1225296"/>
            <a:ext cx="9281160" cy="3520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7200"/>
              <a:buFont typeface="Georgia"/>
              <a:buNone/>
              <a:defRPr b="1" sz="7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9"/>
          <p:cNvSpPr txBox="1"/>
          <p:nvPr>
            <p:ph idx="1" type="body"/>
          </p:nvPr>
        </p:nvSpPr>
        <p:spPr>
          <a:xfrm>
            <a:off x="2165774" y="5020056"/>
            <a:ext cx="905256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6" name="Google Shape;66;p39"/>
          <p:cNvSpPr txBox="1"/>
          <p:nvPr>
            <p:ph idx="10" type="dt"/>
          </p:nvPr>
        </p:nvSpPr>
        <p:spPr>
          <a:xfrm>
            <a:off x="8593667" y="6272784"/>
            <a:ext cx="264430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9"/>
          <p:cNvSpPr txBox="1"/>
          <p:nvPr>
            <p:ph idx="11" type="ftr"/>
          </p:nvPr>
        </p:nvSpPr>
        <p:spPr>
          <a:xfrm>
            <a:off x="2182708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68" name="Google Shape;68;p39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69" name="Google Shape;69;p39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3">
                <a:alphaModFix/>
              </a:blip>
              <a:tile algn="tl" flip="none" tx="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3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1" name="Google Shape;71;p39"/>
          <p:cNvSpPr txBox="1"/>
          <p:nvPr>
            <p:ph idx="12" type="sldNum"/>
          </p:nvPr>
        </p:nvSpPr>
        <p:spPr>
          <a:xfrm>
            <a:off x="843702" y="2506133"/>
            <a:ext cx="1188298" cy="720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algn="ctr">
              <a:spcBef>
                <a:spcPts val="0"/>
              </a:spcBef>
              <a:buNone/>
              <a:defRPr b="1" sz="2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0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0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40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0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showMasterSp="0" type="objTx">
  <p:cSld name="OBJECT_WITH_CAPTION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1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rotWithShape="1">
            <a:blip r:embed="rId2">
              <a:alphaModFix amt="60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41"/>
          <p:cNvSpPr txBox="1"/>
          <p:nvPr>
            <p:ph type="title"/>
          </p:nvPr>
        </p:nvSpPr>
        <p:spPr>
          <a:xfrm>
            <a:off x="8549640" y="685800"/>
            <a:ext cx="3200400" cy="17373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Georgia"/>
              <a:buNone/>
              <a:defRPr b="1"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1"/>
          <p:cNvSpPr txBox="1"/>
          <p:nvPr>
            <p:ph idx="1" type="body"/>
          </p:nvPr>
        </p:nvSpPr>
        <p:spPr>
          <a:xfrm>
            <a:off x="838200" y="685800"/>
            <a:ext cx="6711696" cy="5020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indent="-31496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indent="-31496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indent="-314959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indent="-314959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/>
        </p:txBody>
      </p:sp>
      <p:sp>
        <p:nvSpPr>
          <p:cNvPr id="81" name="Google Shape;81;p41"/>
          <p:cNvSpPr txBox="1"/>
          <p:nvPr>
            <p:ph idx="2" type="body"/>
          </p:nvPr>
        </p:nvSpPr>
        <p:spPr>
          <a:xfrm>
            <a:off x="8549640" y="2423160"/>
            <a:ext cx="3200400" cy="329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345D7E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2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5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765"/>
              <a:buNone/>
              <a:defRPr sz="900"/>
            </a:lvl9pPr>
          </a:lstStyle>
          <a:p/>
        </p:txBody>
      </p:sp>
      <p:sp>
        <p:nvSpPr>
          <p:cNvPr id="82" name="Google Shape;82;p41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1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84" name="Google Shape;84;p41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5" name="Google Shape;85;p41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algn="tl" flip="none" tx="5080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41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7" name="Google Shape;87;p41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0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Font typeface="Georgia"/>
              <a:buNone/>
              <a:defRPr b="1" i="0" sz="4800" u="none" cap="none" strike="noStrike"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30"/>
          <p:cNvSpPr txBox="1"/>
          <p:nvPr>
            <p:ph idx="1" type="body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548BB7"/>
              </a:buClr>
              <a:buSzPts val="17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25755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48BB7"/>
              </a:buClr>
              <a:buSzPts val="153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1496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48BB7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1496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48BB7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1496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48BB7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1496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48BB7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31496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48BB7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314959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48BB7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314959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548BB7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8" name="Google Shape;8;p30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9" name="Google Shape;9;p30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grpSp>
        <p:nvGrpSpPr>
          <p:cNvPr id="10" name="Google Shape;10;p30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1" name="Google Shape;11;p30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1">
                <a:alphaModFix/>
              </a:blip>
              <a:tile algn="tl" flip="none" tx="5080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3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" name="Google Shape;13;p30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3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Font typeface="Georgia"/>
              <a:buNone/>
              <a:defRPr b="1" i="0" sz="4800" u="none" cap="none" strike="noStrike"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2" name="Google Shape;102;p33"/>
          <p:cNvSpPr txBox="1"/>
          <p:nvPr>
            <p:ph idx="1" type="body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548BB7"/>
              </a:buClr>
              <a:buSzPts val="1700"/>
              <a:buFont typeface="Noto Sans Symbols"/>
              <a:buChar char="▪"/>
              <a:defRPr b="0" i="0" sz="2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25755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48BB7"/>
              </a:buClr>
              <a:buSzPts val="1530"/>
              <a:buFont typeface="Noto Sans Symbols"/>
              <a:buChar char="▪"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1496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48BB7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1496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48BB7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1496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48BB7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1496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48BB7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31496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48BB7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314959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48BB7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314959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548BB7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03" name="Google Shape;103;p33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04" name="Google Shape;104;p33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grpSp>
        <p:nvGrpSpPr>
          <p:cNvPr id="105" name="Google Shape;105;p33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6" name="Google Shape;106;p33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1">
                <a:alphaModFix/>
              </a:blip>
              <a:tile algn="tl" flip="none" tx="5080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33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8" name="Google Shape;108;p33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ctr"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26.jpg"/><Relationship Id="rId5" Type="http://schemas.openxmlformats.org/officeDocument/2006/relationships/image" Target="../media/image21.png"/><Relationship Id="rId6" Type="http://schemas.openxmlformats.org/officeDocument/2006/relationships/image" Target="../media/image27.png"/><Relationship Id="rId7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Relationship Id="rId4" Type="http://schemas.openxmlformats.org/officeDocument/2006/relationships/image" Target="../media/image19.png"/><Relationship Id="rId5" Type="http://schemas.openxmlformats.org/officeDocument/2006/relationships/image" Target="../media/image35.png"/><Relationship Id="rId6" Type="http://schemas.openxmlformats.org/officeDocument/2006/relationships/image" Target="../media/image27.png"/><Relationship Id="rId7" Type="http://schemas.openxmlformats.org/officeDocument/2006/relationships/image" Target="../media/image3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Relationship Id="rId4" Type="http://schemas.openxmlformats.org/officeDocument/2006/relationships/image" Target="../media/image27.png"/><Relationship Id="rId5" Type="http://schemas.openxmlformats.org/officeDocument/2006/relationships/image" Target="../media/image29.png"/><Relationship Id="rId6" Type="http://schemas.openxmlformats.org/officeDocument/2006/relationships/image" Target="../media/image31.png"/><Relationship Id="rId7" Type="http://schemas.openxmlformats.org/officeDocument/2006/relationships/image" Target="../media/image3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6.png"/><Relationship Id="rId4" Type="http://schemas.openxmlformats.org/officeDocument/2006/relationships/image" Target="../media/image24.png"/><Relationship Id="rId5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4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38.png"/><Relationship Id="rId6" Type="http://schemas.openxmlformats.org/officeDocument/2006/relationships/image" Target="../media/image3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51.png"/><Relationship Id="rId6" Type="http://schemas.openxmlformats.org/officeDocument/2006/relationships/image" Target="../media/image40.png"/><Relationship Id="rId7" Type="http://schemas.openxmlformats.org/officeDocument/2006/relationships/image" Target="../media/image60.png"/><Relationship Id="rId8" Type="http://schemas.openxmlformats.org/officeDocument/2006/relationships/image" Target="../media/image4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3.png"/><Relationship Id="rId4" Type="http://schemas.openxmlformats.org/officeDocument/2006/relationships/image" Target="../media/image45.png"/><Relationship Id="rId5" Type="http://schemas.openxmlformats.org/officeDocument/2006/relationships/image" Target="../media/image49.png"/><Relationship Id="rId6" Type="http://schemas.openxmlformats.org/officeDocument/2006/relationships/image" Target="../media/image4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6.png"/><Relationship Id="rId4" Type="http://schemas.openxmlformats.org/officeDocument/2006/relationships/image" Target="../media/image24.png"/><Relationship Id="rId5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42.png"/><Relationship Id="rId6" Type="http://schemas.openxmlformats.org/officeDocument/2006/relationships/image" Target="../media/image53.png"/><Relationship Id="rId7" Type="http://schemas.openxmlformats.org/officeDocument/2006/relationships/image" Target="../media/image44.png"/><Relationship Id="rId8" Type="http://schemas.openxmlformats.org/officeDocument/2006/relationships/image" Target="../media/image5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50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2.png"/></Relationships>
</file>

<file path=ppt/slides/_rels/slide22.xml.rels><?xml version="1.0" encoding="UTF-8" standalone="yes"?><Relationships xmlns="http://schemas.openxmlformats.org/package/2006/relationships"><Relationship Id="rId11" Type="http://schemas.openxmlformats.org/officeDocument/2006/relationships/image" Target="../media/image67.png"/><Relationship Id="rId10" Type="http://schemas.openxmlformats.org/officeDocument/2006/relationships/image" Target="../media/image57.png"/><Relationship Id="rId13" Type="http://schemas.openxmlformats.org/officeDocument/2006/relationships/image" Target="../media/image61.png"/><Relationship Id="rId1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9" Type="http://schemas.openxmlformats.org/officeDocument/2006/relationships/image" Target="../media/image58.png"/><Relationship Id="rId5" Type="http://schemas.openxmlformats.org/officeDocument/2006/relationships/image" Target="../media/image53.png"/><Relationship Id="rId6" Type="http://schemas.openxmlformats.org/officeDocument/2006/relationships/image" Target="../media/image77.png"/><Relationship Id="rId7" Type="http://schemas.openxmlformats.org/officeDocument/2006/relationships/image" Target="../media/image59.png"/><Relationship Id="rId8" Type="http://schemas.openxmlformats.org/officeDocument/2006/relationships/image" Target="../media/image6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png"/><Relationship Id="rId4" Type="http://schemas.openxmlformats.org/officeDocument/2006/relationships/image" Target="../media/image62.png"/><Relationship Id="rId5" Type="http://schemas.openxmlformats.org/officeDocument/2006/relationships/image" Target="../media/image53.png"/><Relationship Id="rId6" Type="http://schemas.openxmlformats.org/officeDocument/2006/relationships/image" Target="../media/image68.png"/><Relationship Id="rId7" Type="http://schemas.openxmlformats.org/officeDocument/2006/relationships/image" Target="../media/image81.png"/><Relationship Id="rId8" Type="http://schemas.openxmlformats.org/officeDocument/2006/relationships/image" Target="../media/image7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png"/><Relationship Id="rId4" Type="http://schemas.openxmlformats.org/officeDocument/2006/relationships/image" Target="../media/image70.png"/><Relationship Id="rId5" Type="http://schemas.openxmlformats.org/officeDocument/2006/relationships/image" Target="../media/image53.png"/><Relationship Id="rId6" Type="http://schemas.openxmlformats.org/officeDocument/2006/relationships/image" Target="../media/image66.png"/><Relationship Id="rId7" Type="http://schemas.openxmlformats.org/officeDocument/2006/relationships/image" Target="../media/image6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9" Type="http://schemas.openxmlformats.org/officeDocument/2006/relationships/image" Target="../media/image82.png"/><Relationship Id="rId5" Type="http://schemas.openxmlformats.org/officeDocument/2006/relationships/image" Target="../media/image72.png"/><Relationship Id="rId6" Type="http://schemas.openxmlformats.org/officeDocument/2006/relationships/image" Target="../media/image74.png"/><Relationship Id="rId7" Type="http://schemas.openxmlformats.org/officeDocument/2006/relationships/image" Target="../media/image73.png"/><Relationship Id="rId8" Type="http://schemas.openxmlformats.org/officeDocument/2006/relationships/image" Target="../media/image6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png"/><Relationship Id="rId4" Type="http://schemas.openxmlformats.org/officeDocument/2006/relationships/image" Target="../media/image53.png"/><Relationship Id="rId5" Type="http://schemas.openxmlformats.org/officeDocument/2006/relationships/image" Target="../media/image71.png"/><Relationship Id="rId6" Type="http://schemas.openxmlformats.org/officeDocument/2006/relationships/image" Target="../media/image75.png"/><Relationship Id="rId7" Type="http://schemas.openxmlformats.org/officeDocument/2006/relationships/image" Target="../media/image94.png"/></Relationships>
</file>

<file path=ppt/slides/_rels/slide27.xml.rels><?xml version="1.0" encoding="UTF-8" standalone="yes"?><Relationships xmlns="http://schemas.openxmlformats.org/package/2006/relationships"><Relationship Id="rId10" Type="http://schemas.openxmlformats.org/officeDocument/2006/relationships/image" Target="../media/image8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9" Type="http://schemas.openxmlformats.org/officeDocument/2006/relationships/image" Target="../media/image93.png"/><Relationship Id="rId5" Type="http://schemas.openxmlformats.org/officeDocument/2006/relationships/image" Target="../media/image80.png"/><Relationship Id="rId6" Type="http://schemas.openxmlformats.org/officeDocument/2006/relationships/image" Target="../media/image78.png"/><Relationship Id="rId7" Type="http://schemas.openxmlformats.org/officeDocument/2006/relationships/image" Target="../media/image92.png"/><Relationship Id="rId8" Type="http://schemas.openxmlformats.org/officeDocument/2006/relationships/image" Target="../media/image7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1.png"/><Relationship Id="rId4" Type="http://schemas.openxmlformats.org/officeDocument/2006/relationships/image" Target="../media/image88.png"/><Relationship Id="rId9" Type="http://schemas.openxmlformats.org/officeDocument/2006/relationships/image" Target="../media/image87.png"/><Relationship Id="rId5" Type="http://schemas.openxmlformats.org/officeDocument/2006/relationships/image" Target="../media/image89.png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8" Type="http://schemas.openxmlformats.org/officeDocument/2006/relationships/image" Target="../media/image8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98.png"/><Relationship Id="rId6" Type="http://schemas.openxmlformats.org/officeDocument/2006/relationships/image" Target="../media/image95.jpg"/><Relationship Id="rId7" Type="http://schemas.openxmlformats.org/officeDocument/2006/relationships/image" Target="../media/image9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Relationship Id="rId5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207"/>
            <a:ext cx="12192000" cy="604055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 txBox="1"/>
          <p:nvPr/>
        </p:nvSpPr>
        <p:spPr>
          <a:xfrm>
            <a:off x="296075" y="6217925"/>
            <a:ext cx="3379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Trebuchet MS"/>
                <a:ea typeface="Trebuchet MS"/>
                <a:cs typeface="Trebuchet MS"/>
                <a:sym typeface="Trebuchet MS"/>
              </a:rPr>
              <a:t>Lic. María Fernanda Caffa</a:t>
            </a:r>
            <a:endParaRPr b="1" sz="18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1" name="Google Shape;121;p1"/>
          <p:cNvSpPr txBox="1"/>
          <p:nvPr/>
        </p:nvSpPr>
        <p:spPr>
          <a:xfrm>
            <a:off x="7698200" y="6217925"/>
            <a:ext cx="2839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Trebuchet MS"/>
                <a:ea typeface="Trebuchet MS"/>
                <a:cs typeface="Trebuchet MS"/>
                <a:sym typeface="Trebuchet MS"/>
              </a:rPr>
              <a:t>Lic. María Belén Gómez</a:t>
            </a:r>
            <a:endParaRPr b="1" sz="18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0"/>
          <p:cNvSpPr txBox="1"/>
          <p:nvPr>
            <p:ph type="ctrTitle"/>
          </p:nvPr>
        </p:nvSpPr>
        <p:spPr>
          <a:xfrm>
            <a:off x="1051560" y="1432223"/>
            <a:ext cx="9966960" cy="3035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7200"/>
              <a:buFont typeface="Georgia"/>
              <a:buNone/>
            </a:pPr>
            <a:r>
              <a:rPr lang="en-US"/>
              <a:t>¿Que NO son los ODS?</a:t>
            </a:r>
            <a:endParaRPr/>
          </a:p>
        </p:txBody>
      </p:sp>
      <p:pic>
        <p:nvPicPr>
          <p:cNvPr id="214" name="Google Shape;21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54196" y="4468031"/>
            <a:ext cx="4419983" cy="2267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1"/>
          <p:cNvSpPr txBox="1"/>
          <p:nvPr>
            <p:ph idx="4294967295" type="title"/>
          </p:nvPr>
        </p:nvSpPr>
        <p:spPr>
          <a:xfrm>
            <a:off x="403412" y="669931"/>
            <a:ext cx="760888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5D7E"/>
              </a:buClr>
              <a:buSzPts val="3600"/>
              <a:buFont typeface="Calibri"/>
              <a:buNone/>
            </a:pPr>
            <a:r>
              <a:rPr b="1" i="1" lang="en-US" sz="3600">
                <a:solidFill>
                  <a:srgbClr val="345D7E"/>
                </a:solidFill>
                <a:latin typeface="Calibri"/>
                <a:ea typeface="Calibri"/>
                <a:cs typeface="Calibri"/>
                <a:sym typeface="Calibri"/>
              </a:rPr>
              <a:t>¿Los ODS son acciones que luchan exclusivamente para ponerle freno al cambio climático?</a:t>
            </a:r>
            <a:endParaRPr sz="3600">
              <a:solidFill>
                <a:srgbClr val="345D7E"/>
              </a:solidFill>
            </a:endParaRPr>
          </a:p>
        </p:txBody>
      </p:sp>
      <p:pic>
        <p:nvPicPr>
          <p:cNvPr id="220" name="Google Shape;22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17063" y="832265"/>
            <a:ext cx="3974937" cy="26458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Diagrama&#10;&#10;Descripción generada automáticamente" id="221" name="Google Shape;22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29681" y="3508784"/>
            <a:ext cx="2862319" cy="1908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96297" y="2708273"/>
            <a:ext cx="1676774" cy="1676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56800" y="1438632"/>
            <a:ext cx="1676774" cy="1698456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1"/>
          <p:cNvSpPr txBox="1"/>
          <p:nvPr/>
        </p:nvSpPr>
        <p:spPr>
          <a:xfrm>
            <a:off x="40058" y="3663279"/>
            <a:ext cx="6575895" cy="31947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200" u="none" cap="none" strike="noStrike">
                <a:solidFill>
                  <a:srgbClr val="345D7E"/>
                </a:solidFill>
                <a:latin typeface="Calibri"/>
                <a:ea typeface="Calibri"/>
                <a:cs typeface="Calibri"/>
                <a:sym typeface="Calibri"/>
              </a:rPr>
              <a:t>“Los ODS se adoptaron por todos los Estados Miembros en 2015 como un llamado universal </a:t>
            </a:r>
            <a:r>
              <a:rPr b="1" i="1" lang="en-US" sz="32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para poner fin a la pobreza, proteger el planeta y garantizar que todas las personas gocen de paz y prosperidad para 2030”.</a:t>
            </a:r>
            <a:endParaRPr/>
          </a:p>
        </p:txBody>
      </p:sp>
      <p:pic>
        <p:nvPicPr>
          <p:cNvPr id="225" name="Google Shape;225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95187" y="4385047"/>
            <a:ext cx="2043953" cy="211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ebate Elecciones Voto La - Gráficos vectoriales gratis en Pixabay" id="230" name="Google Shape;23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8802" y="1683542"/>
            <a:ext cx="3887871" cy="265697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2"/>
          <p:cNvSpPr txBox="1"/>
          <p:nvPr/>
        </p:nvSpPr>
        <p:spPr>
          <a:xfrm>
            <a:off x="458610" y="349955"/>
            <a:ext cx="5346334" cy="103879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200" u="none" cap="none" strike="noStrike">
                <a:solidFill>
                  <a:srgbClr val="548BB7"/>
                </a:solidFill>
                <a:latin typeface="Calibri"/>
                <a:ea typeface="Calibri"/>
                <a:cs typeface="Calibri"/>
                <a:sym typeface="Calibri"/>
              </a:rPr>
              <a:t>¿Los ODS son cosas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200" u="none" cap="none" strike="noStrike">
                <a:solidFill>
                  <a:srgbClr val="548BB7"/>
                </a:solidFill>
                <a:latin typeface="Calibri"/>
                <a:ea typeface="Calibri"/>
                <a:cs typeface="Calibri"/>
                <a:sym typeface="Calibri"/>
              </a:rPr>
              <a:t> que recaen 99% en la política?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rgbClr val="548BB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548BB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548BB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2" name="Google Shape;232;p12"/>
          <p:cNvSpPr txBox="1"/>
          <p:nvPr/>
        </p:nvSpPr>
        <p:spPr>
          <a:xfrm>
            <a:off x="4658283" y="4834517"/>
            <a:ext cx="7282706" cy="14129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2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Debemos unirnos todos: los gobiernos, la sociedad civil, los científicos, el mundo académico y el sector privado. </a:t>
            </a:r>
            <a:endParaRPr/>
          </a:p>
        </p:txBody>
      </p:sp>
      <p:pic>
        <p:nvPicPr>
          <p:cNvPr id="233" name="Google Shape;23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35921" y="38455"/>
            <a:ext cx="1989624" cy="1985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23214" y="1779791"/>
            <a:ext cx="3761558" cy="2078916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2"/>
          <p:cNvSpPr txBox="1"/>
          <p:nvPr/>
        </p:nvSpPr>
        <p:spPr>
          <a:xfrm>
            <a:off x="7424398" y="3919919"/>
            <a:ext cx="383102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4B4545"/>
                </a:solidFill>
                <a:latin typeface="Trebuchet MS"/>
                <a:ea typeface="Trebuchet MS"/>
                <a:cs typeface="Trebuchet MS"/>
                <a:sym typeface="Trebuchet MS"/>
              </a:rPr>
              <a:t>Reforzar una Alianza Mundial para el Desarrollo Sostenible </a:t>
            </a:r>
            <a:r>
              <a:rPr b="1" i="0" lang="en-US" sz="1200" u="sng" cap="none" strike="noStrike">
                <a:solidFill>
                  <a:srgbClr val="4B4545"/>
                </a:solidFill>
                <a:latin typeface="Trebuchet MS"/>
                <a:ea typeface="Trebuchet MS"/>
                <a:cs typeface="Trebuchet MS"/>
                <a:sym typeface="Trebuchet MS"/>
              </a:rPr>
              <a:t>poniendo en marcha</a:t>
            </a:r>
            <a:r>
              <a:rPr b="1" i="0" lang="en-US" sz="1200" u="none" cap="none" strike="noStrike">
                <a:solidFill>
                  <a:srgbClr val="4B4545"/>
                </a:solidFill>
                <a:latin typeface="Trebuchet MS"/>
                <a:ea typeface="Trebuchet MS"/>
                <a:cs typeface="Trebuchet MS"/>
                <a:sym typeface="Trebuchet MS"/>
              </a:rPr>
              <a:t> la nueva Agenda</a:t>
            </a:r>
            <a:endParaRPr/>
          </a:p>
        </p:txBody>
      </p:sp>
      <p:pic>
        <p:nvPicPr>
          <p:cNvPr id="236" name="Google Shape;236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67446" y="20124"/>
            <a:ext cx="1676774" cy="1698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506443" y="4734910"/>
            <a:ext cx="2042337" cy="2115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3"/>
          <p:cNvSpPr txBox="1"/>
          <p:nvPr/>
        </p:nvSpPr>
        <p:spPr>
          <a:xfrm>
            <a:off x="349625" y="292827"/>
            <a:ext cx="5943600" cy="254450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0"/>
              <a:buFont typeface="Arial"/>
              <a:buNone/>
            </a:pPr>
            <a:r>
              <a:rPr b="1" i="1" lang="en-US" sz="3200" u="none" cap="none" strike="noStrike">
                <a:solidFill>
                  <a:srgbClr val="345D7E"/>
                </a:solidFill>
                <a:latin typeface="Calibri"/>
                <a:ea typeface="Calibri"/>
                <a:cs typeface="Calibri"/>
                <a:sym typeface="Calibri"/>
              </a:rPr>
              <a:t>¿Los ODS se miden por el número de charlas, jornadas y congresos a los que asistes o realizas? ¿Y ponerse un pin de los ODS en la solapa de la camisa?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345D7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3" name="Google Shape;24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9624" y="4611726"/>
            <a:ext cx="2042337" cy="2115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64622" y="2169738"/>
            <a:ext cx="1777128" cy="1800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28785" y="60364"/>
            <a:ext cx="4334422" cy="3009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574938">
            <a:off x="2573748" y="3578984"/>
            <a:ext cx="8711939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3"/>
          <p:cNvSpPr txBox="1"/>
          <p:nvPr/>
        </p:nvSpPr>
        <p:spPr>
          <a:xfrm>
            <a:off x="5361545" y="5485974"/>
            <a:ext cx="6098240" cy="11308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  <a:buFont typeface="Trebuchet MS"/>
              <a:buNone/>
            </a:pPr>
            <a:r>
              <a:rPr b="1" i="0" lang="en-US" sz="2800" u="none" cap="none" strike="noStrike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17 RETOS y la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  <a:buFont typeface="Trebuchet MS"/>
              <a:buNone/>
            </a:pPr>
            <a:r>
              <a:rPr b="1" i="0" lang="en-US" sz="2800" u="none" cap="none" strike="noStrike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Ruta de Agenda 2030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  <a:buFont typeface="Trebuchet MS"/>
              <a:buNone/>
            </a:pPr>
            <a:r>
              <a:rPr b="1" i="0" lang="en-US" sz="2800" u="none" cap="none" strike="noStrike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como una gran oportunidad</a:t>
            </a:r>
            <a:endParaRPr b="0" i="0" sz="2800" u="none" cap="none" strike="noStrike">
              <a:solidFill>
                <a:srgbClr val="00B05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8" name="Google Shape;248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350251" y="1735612"/>
            <a:ext cx="1693388" cy="1693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31337" y="1691708"/>
            <a:ext cx="5560663" cy="3474583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4"/>
          <p:cNvSpPr txBox="1"/>
          <p:nvPr/>
        </p:nvSpPr>
        <p:spPr>
          <a:xfrm>
            <a:off x="377779" y="352948"/>
            <a:ext cx="6035767" cy="5858463"/>
          </a:xfrm>
          <a:prstGeom prst="rect">
            <a:avLst/>
          </a:prstGeom>
          <a:blipFill rotWithShape="1">
            <a:blip r:embed="rId4">
              <a:alphaModFix/>
            </a:blip>
            <a:tile algn="tl" flip="none" tx="0" sx="60000" ty="0" sy="58999"/>
          </a:blip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Font typeface="Trebuchet MS"/>
              <a:buChar char="•"/>
            </a:pPr>
            <a:r>
              <a:rPr b="0" i="0" lang="en-US" sz="1800" u="none" cap="none" strike="noStrike">
                <a:solidFill>
                  <a:srgbClr val="0C0C0C"/>
                </a:solidFill>
                <a:latin typeface="Trebuchet MS"/>
                <a:ea typeface="Trebuchet MS"/>
                <a:cs typeface="Trebuchet MS"/>
                <a:sym typeface="Trebuchet MS"/>
              </a:rPr>
              <a:t>La nueva agenda en una promesa de los lideres hacia las personas de todo el mundo.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Font typeface="Trebuchet MS"/>
              <a:buChar char="•"/>
            </a:pPr>
            <a:r>
              <a:rPr b="0" i="0" lang="en-US" sz="1800" u="none" cap="none" strike="noStrike">
                <a:solidFill>
                  <a:srgbClr val="0C0C0C"/>
                </a:solidFill>
                <a:latin typeface="Trebuchet MS"/>
                <a:ea typeface="Trebuchet MS"/>
                <a:cs typeface="Trebuchet MS"/>
                <a:sym typeface="Trebuchet MS"/>
              </a:rPr>
              <a:t>Es una visión universal, integrada y transformada para un mundo mejor.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Font typeface="Trebuchet MS"/>
              <a:buChar char="•"/>
            </a:pPr>
            <a:r>
              <a:rPr b="0" i="0" lang="en-US" sz="1800" u="none" cap="none" strike="noStrike">
                <a:solidFill>
                  <a:srgbClr val="0C0C0C"/>
                </a:solidFill>
                <a:latin typeface="Trebuchet MS"/>
                <a:ea typeface="Trebuchet MS"/>
                <a:cs typeface="Trebuchet MS"/>
                <a:sym typeface="Trebuchet MS"/>
              </a:rPr>
              <a:t>Es una agenda para la gente, para acabar con la pobreza en todas sus formas.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Font typeface="Trebuchet MS"/>
              <a:buChar char="•"/>
            </a:pPr>
            <a:r>
              <a:rPr b="0" i="0" lang="en-US" sz="1800" u="none" cap="none" strike="noStrike">
                <a:solidFill>
                  <a:srgbClr val="0C0C0C"/>
                </a:solidFill>
                <a:latin typeface="Trebuchet MS"/>
                <a:ea typeface="Trebuchet MS"/>
                <a:cs typeface="Trebuchet MS"/>
                <a:sym typeface="Trebuchet MS"/>
              </a:rPr>
              <a:t>Una agenda para el planeta, nuestro hogar común.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Font typeface="Trebuchet MS"/>
              <a:buChar char="•"/>
            </a:pPr>
            <a:r>
              <a:rPr b="0" i="0" lang="en-US" sz="1800" u="none" cap="none" strike="noStrike">
                <a:solidFill>
                  <a:srgbClr val="0C0C0C"/>
                </a:solidFill>
                <a:latin typeface="Trebuchet MS"/>
                <a:ea typeface="Trebuchet MS"/>
                <a:cs typeface="Trebuchet MS"/>
                <a:sym typeface="Trebuchet MS"/>
              </a:rPr>
              <a:t>Una agenda para la prosperidad compartida, la paz y la asociación. Transmite una urgencia en la acción climática.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Font typeface="Trebuchet MS"/>
              <a:buChar char="•"/>
            </a:pPr>
            <a:r>
              <a:rPr b="0" i="0" lang="en-US" sz="1800" u="none" cap="none" strike="noStrike">
                <a:solidFill>
                  <a:srgbClr val="0C0C0C"/>
                </a:solidFill>
                <a:latin typeface="Trebuchet MS"/>
                <a:ea typeface="Trebuchet MS"/>
                <a:cs typeface="Trebuchet MS"/>
                <a:sym typeface="Trebuchet MS"/>
              </a:rPr>
              <a:t>Tiene sus raíces en la igualdad de genero y en el respeto a los derechos de todos.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Font typeface="Trebuchet MS"/>
              <a:buChar char="•"/>
            </a:pPr>
            <a:r>
              <a:rPr b="0" i="0" lang="en-US" sz="1800" u="none" cap="none" strike="noStrike">
                <a:solidFill>
                  <a:srgbClr val="0C0C0C"/>
                </a:solidFill>
                <a:latin typeface="Trebuchet MS"/>
                <a:ea typeface="Trebuchet MS"/>
                <a:cs typeface="Trebuchet MS"/>
                <a:sym typeface="Trebuchet MS"/>
              </a:rPr>
              <a:t>Por encima de todo , se compromete a no dejar a nadie atrás.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5"/>
          <p:cNvSpPr/>
          <p:nvPr/>
        </p:nvSpPr>
        <p:spPr>
          <a:xfrm>
            <a:off x="-7620" y="-1"/>
            <a:ext cx="12207240" cy="68580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Dibujo de un edificio&#10;&#10;Descripción generada automáticamente con confianza media" id="260" name="Google Shape;260;p15"/>
          <p:cNvPicPr preferRelativeResize="0"/>
          <p:nvPr/>
        </p:nvPicPr>
        <p:blipFill rotWithShape="1">
          <a:blip r:embed="rId3">
            <a:alphaModFix/>
          </a:blip>
          <a:srcRect b="1" l="32735" r="18726" t="0"/>
          <a:stretch/>
        </p:blipFill>
        <p:spPr>
          <a:xfrm>
            <a:off x="0" y="10832"/>
            <a:ext cx="5016610" cy="6847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5"/>
          <p:cNvPicPr preferRelativeResize="0"/>
          <p:nvPr/>
        </p:nvPicPr>
        <p:blipFill rotWithShape="1">
          <a:blip r:embed="rId4">
            <a:alphaModFix/>
          </a:blip>
          <a:srcRect b="1" l="7898" r="3430" t="0"/>
          <a:stretch/>
        </p:blipFill>
        <p:spPr>
          <a:xfrm>
            <a:off x="4990628" y="146532"/>
            <a:ext cx="7201371" cy="4202808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5"/>
          <p:cNvSpPr/>
          <p:nvPr/>
        </p:nvSpPr>
        <p:spPr>
          <a:xfrm>
            <a:off x="4972050" y="4497360"/>
            <a:ext cx="6894576" cy="80683"/>
          </a:xfrm>
          <a:prstGeom prst="rect">
            <a:avLst/>
          </a:prstGeom>
          <a:blipFill rotWithShape="1">
            <a:blip r:embed="rId5">
              <a:alphaModFix amt="85000"/>
            </a:blip>
            <a:tile algn="ctr" flip="xy" tx="0" sx="92000" ty="-76200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63" name="Google Shape;263;p15"/>
          <p:cNvSpPr/>
          <p:nvPr/>
        </p:nvSpPr>
        <p:spPr>
          <a:xfrm>
            <a:off x="4972050" y="6432278"/>
            <a:ext cx="6894576" cy="80683"/>
          </a:xfrm>
          <a:prstGeom prst="rect">
            <a:avLst/>
          </a:prstGeom>
          <a:blipFill rotWithShape="1">
            <a:blip r:embed="rId5">
              <a:alphaModFix amt="85000"/>
            </a:blip>
            <a:tile algn="ctr" flip="xy" tx="0" sx="92000" ty="-76200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64" name="Google Shape;264;p15"/>
          <p:cNvSpPr txBox="1"/>
          <p:nvPr>
            <p:ph type="ctrTitle"/>
          </p:nvPr>
        </p:nvSpPr>
        <p:spPr>
          <a:xfrm>
            <a:off x="5012391" y="10832"/>
            <a:ext cx="7166161" cy="9455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Font typeface="Georgia"/>
              <a:buNone/>
            </a:pPr>
            <a:r>
              <a:rPr lang="en-US" sz="1800"/>
              <a:t>FACULTAD REGIONAL CONCEPCIÓN DEL URUGUAY      - Universidad Tecnológica Nacional - </a:t>
            </a:r>
            <a:endParaRPr/>
          </a:p>
        </p:txBody>
      </p:sp>
      <p:sp>
        <p:nvSpPr>
          <p:cNvPr id="265" name="Google Shape;265;p15"/>
          <p:cNvSpPr txBox="1"/>
          <p:nvPr/>
        </p:nvSpPr>
        <p:spPr>
          <a:xfrm>
            <a:off x="5446060" y="4766402"/>
            <a:ext cx="5997388" cy="15050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345D7E"/>
                </a:solidFill>
                <a:latin typeface="Georgia"/>
                <a:ea typeface="Georgia"/>
                <a:cs typeface="Georgia"/>
                <a:sym typeface="Georgia"/>
              </a:rPr>
              <a:t>LA SUSTENTABILIDAD COMO MODELO DE GESTIÓN </a:t>
            </a:r>
            <a:endParaRPr b="1" i="0" sz="3600" u="none" cap="none" strike="noStrike">
              <a:solidFill>
                <a:srgbClr val="345D7E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rotWithShape="1">
            <a:blip r:embed="rId3">
              <a:alphaModFix amt="83000"/>
            </a:blip>
            <a:tile algn="ctr" flip="xy" tx="0" sx="92000" ty="-76200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71" name="Google Shape;271;p16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rotWithShape="1">
            <a:blip r:embed="rId3">
              <a:alphaModFix amt="83000"/>
            </a:blip>
            <a:tile algn="ctr" flip="xy" tx="0" sx="92000" ty="-71755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72" name="Google Shape;272;p16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rotWithShape="1">
            <a:blip r:embed="rId3">
              <a:alphaModFix amt="83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273" name="Google Shape;273;p16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74" name="Google Shape;274;p16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algn="tl" flip="none" tx="0" sx="85000" ty="0" sy="85000"/>
            </a:blip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Trebuchet MS"/>
                <a:buNone/>
              </a:pPr>
              <a:r>
                <a:t/>
              </a:r>
              <a:endParaRPr b="1" i="0" sz="20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275" name="Google Shape;275;p16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6" name="Google Shape;276;p16"/>
          <p:cNvSpPr/>
          <p:nvPr/>
        </p:nvSpPr>
        <p:spPr>
          <a:xfrm>
            <a:off x="0" y="0"/>
            <a:ext cx="12188952" cy="68580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77" name="Google Shape;277;p16"/>
          <p:cNvSpPr/>
          <p:nvPr/>
        </p:nvSpPr>
        <p:spPr>
          <a:xfrm>
            <a:off x="920834" y="928117"/>
            <a:ext cx="10351008" cy="80683"/>
          </a:xfrm>
          <a:prstGeom prst="rect">
            <a:avLst/>
          </a:prstGeom>
          <a:blipFill rotWithShape="1">
            <a:blip r:embed="rId3">
              <a:alphaModFix amt="85000"/>
            </a:blip>
            <a:tile algn="ctr" flip="xy" tx="0" sx="92000" ty="-76200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78" name="Google Shape;278;p16"/>
          <p:cNvSpPr/>
          <p:nvPr/>
        </p:nvSpPr>
        <p:spPr>
          <a:xfrm>
            <a:off x="7885470" y="1110053"/>
            <a:ext cx="3386371" cy="4580301"/>
          </a:xfrm>
          <a:prstGeom prst="rect">
            <a:avLst/>
          </a:prstGeom>
          <a:blipFill rotWithShape="1">
            <a:blip r:embed="rId3">
              <a:alphaModFix amt="85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79" name="Google Shape;279;p16"/>
          <p:cNvSpPr txBox="1"/>
          <p:nvPr>
            <p:ph type="title"/>
          </p:nvPr>
        </p:nvSpPr>
        <p:spPr>
          <a:xfrm>
            <a:off x="8200102" y="1432223"/>
            <a:ext cx="2818417" cy="3357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200"/>
              <a:buFont typeface="Georgia"/>
              <a:buNone/>
            </a:pPr>
            <a:r>
              <a:rPr lang="en-US" sz="4200"/>
              <a:t>Pacto Global </a:t>
            </a:r>
            <a:br>
              <a:rPr lang="en-US" sz="4200"/>
            </a:br>
            <a:r>
              <a:rPr lang="en-US" sz="4200"/>
              <a:t>Naciones Unidas</a:t>
            </a:r>
            <a:endParaRPr/>
          </a:p>
        </p:txBody>
      </p:sp>
      <p:pic>
        <p:nvPicPr>
          <p:cNvPr id="280" name="Google Shape;280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0834" y="1557551"/>
            <a:ext cx="6631744" cy="3674263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16"/>
          <p:cNvSpPr/>
          <p:nvPr/>
        </p:nvSpPr>
        <p:spPr>
          <a:xfrm>
            <a:off x="920834" y="5780565"/>
            <a:ext cx="10351008" cy="80683"/>
          </a:xfrm>
          <a:prstGeom prst="rect">
            <a:avLst/>
          </a:prstGeom>
          <a:blipFill rotWithShape="1">
            <a:blip r:embed="rId3">
              <a:alphaModFix amt="85000"/>
            </a:blip>
            <a:tile algn="ctr" flip="xy" tx="0" sx="92000" ty="-71755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282" name="Google Shape;282;p16"/>
          <p:cNvGrpSpPr/>
          <p:nvPr/>
        </p:nvGrpSpPr>
        <p:grpSpPr>
          <a:xfrm>
            <a:off x="9646920" y="5257800"/>
            <a:ext cx="1080904" cy="1080902"/>
            <a:chOff x="9685338" y="4460675"/>
            <a:chExt cx="1080904" cy="1080902"/>
          </a:xfrm>
        </p:grpSpPr>
        <p:sp>
          <p:nvSpPr>
            <p:cNvPr id="283" name="Google Shape;283;p16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algn="tl" flip="none" tx="0" sx="85000" ty="0" sy="85000"/>
            </a:blip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Trebuchet MS"/>
                <a:buNone/>
              </a:pPr>
              <a:r>
                <a:t/>
              </a:r>
              <a:endParaRPr b="1" i="0" sz="20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284" name="Google Shape;284;p16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7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rotWithShape="1">
            <a:blip r:embed="rId3">
              <a:alphaModFix amt="83000"/>
            </a:blip>
            <a:tile algn="ctr" flip="xy" tx="0" sx="92000" ty="-76200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1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rotWithShape="1">
            <a:blip r:embed="rId3">
              <a:alphaModFix amt="83000"/>
            </a:blip>
            <a:tile algn="ctr" flip="xy" tx="0" sx="92000" ty="-7175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17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rotWithShape="1">
            <a:blip r:embed="rId3">
              <a:alphaModFix amt="83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2" name="Google Shape;292;p17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93" name="Google Shape;293;p17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algn="tl" flip="none" tx="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17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5" name="Google Shape;295;p17"/>
          <p:cNvSpPr/>
          <p:nvPr/>
        </p:nvSpPr>
        <p:spPr>
          <a:xfrm>
            <a:off x="-7620" y="-1"/>
            <a:ext cx="12207240" cy="68580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6" name="Google Shape;296;p17"/>
          <p:cNvSpPr/>
          <p:nvPr/>
        </p:nvSpPr>
        <p:spPr>
          <a:xfrm>
            <a:off x="0" y="4257367"/>
            <a:ext cx="12192000" cy="2610464"/>
          </a:xfrm>
          <a:prstGeom prst="rect">
            <a:avLst/>
          </a:prstGeom>
          <a:blipFill rotWithShape="1">
            <a:blip r:embed="rId3">
              <a:alphaModFix amt="85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7" name="Google Shape;297;p17"/>
          <p:cNvSpPr txBox="1"/>
          <p:nvPr>
            <p:ph type="title"/>
          </p:nvPr>
        </p:nvSpPr>
        <p:spPr>
          <a:xfrm>
            <a:off x="1051560" y="4355692"/>
            <a:ext cx="9085940" cy="14722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500"/>
              <a:buFont typeface="Georgia"/>
              <a:buNone/>
            </a:pPr>
            <a:r>
              <a:rPr lang="en-US" sz="3500"/>
              <a:t>Cátedra Gestión de la Responsabilidad Social en las Organizaciones</a:t>
            </a:r>
            <a:endParaRPr/>
          </a:p>
        </p:txBody>
      </p:sp>
      <p:pic>
        <p:nvPicPr>
          <p:cNvPr id="298" name="Google Shape;298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6285" y="640953"/>
            <a:ext cx="5210087" cy="3118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15566" y="1294997"/>
            <a:ext cx="6515238" cy="16506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0" name="Google Shape;300;p17"/>
          <p:cNvGrpSpPr/>
          <p:nvPr/>
        </p:nvGrpSpPr>
        <p:grpSpPr>
          <a:xfrm>
            <a:off x="10245590" y="5111496"/>
            <a:ext cx="1080904" cy="1080902"/>
            <a:chOff x="9685338" y="4460675"/>
            <a:chExt cx="1080904" cy="1080902"/>
          </a:xfrm>
        </p:grpSpPr>
        <p:sp>
          <p:nvSpPr>
            <p:cNvPr id="301" name="Google Shape;301;p17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algn="tl" flip="none" tx="0" sx="85000" ty="0" sy="85000"/>
            </a:blip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Trebuchet MS"/>
                <a:buNone/>
              </a:pPr>
              <a:r>
                <a:t/>
              </a:r>
              <a:endParaRPr b="1" i="0" sz="20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302" name="Google Shape;302;p17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8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rotWithShape="1">
            <a:blip r:embed="rId3">
              <a:alphaModFix amt="83000"/>
            </a:blip>
            <a:tile algn="ctr" flip="xy" tx="0" sx="92000" ty="-76200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18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rotWithShape="1">
            <a:blip r:embed="rId3">
              <a:alphaModFix amt="83000"/>
            </a:blip>
            <a:tile algn="ctr" flip="xy" tx="0" sx="92000" ty="-7175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1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rotWithShape="1">
            <a:blip r:embed="rId3">
              <a:alphaModFix amt="83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0" name="Google Shape;310;p18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11" name="Google Shape;311;p1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algn="tl" flip="none" tx="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18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3" name="Google Shape;313;p18"/>
          <p:cNvSpPr/>
          <p:nvPr/>
        </p:nvSpPr>
        <p:spPr>
          <a:xfrm>
            <a:off x="3048" y="0"/>
            <a:ext cx="12188952" cy="68580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14" name="Google Shape;314;p18"/>
          <p:cNvSpPr/>
          <p:nvPr/>
        </p:nvSpPr>
        <p:spPr>
          <a:xfrm>
            <a:off x="920834" y="928117"/>
            <a:ext cx="10351008" cy="80683"/>
          </a:xfrm>
          <a:prstGeom prst="rect">
            <a:avLst/>
          </a:prstGeom>
          <a:blipFill rotWithShape="1">
            <a:blip r:embed="rId3">
              <a:alphaModFix amt="85000"/>
            </a:blip>
            <a:tile algn="ctr" flip="xy" tx="0" sx="92000" ty="-76200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15" name="Google Shape;315;p18"/>
          <p:cNvSpPr/>
          <p:nvPr/>
        </p:nvSpPr>
        <p:spPr>
          <a:xfrm>
            <a:off x="7885470" y="1110053"/>
            <a:ext cx="3386371" cy="4580301"/>
          </a:xfrm>
          <a:prstGeom prst="rect">
            <a:avLst/>
          </a:prstGeom>
          <a:blipFill rotWithShape="1">
            <a:blip r:embed="rId3">
              <a:alphaModFix amt="85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16" name="Google Shape;316;p18"/>
          <p:cNvSpPr txBox="1"/>
          <p:nvPr>
            <p:ph type="title"/>
          </p:nvPr>
        </p:nvSpPr>
        <p:spPr>
          <a:xfrm>
            <a:off x="8123722" y="1432223"/>
            <a:ext cx="2894797" cy="3357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000"/>
              <a:buFont typeface="Georgia"/>
              <a:buNone/>
            </a:pPr>
            <a:r>
              <a:rPr lang="en-US" sz="5000"/>
              <a:t>Cátedra Abierta</a:t>
            </a:r>
            <a:endParaRPr/>
          </a:p>
        </p:txBody>
      </p:sp>
      <p:pic>
        <p:nvPicPr>
          <p:cNvPr id="317" name="Google Shape;317;p18"/>
          <p:cNvPicPr preferRelativeResize="0"/>
          <p:nvPr/>
        </p:nvPicPr>
        <p:blipFill rotWithShape="1">
          <a:blip r:embed="rId5">
            <a:alphaModFix/>
          </a:blip>
          <a:srcRect b="-1" l="5364" r="9053" t="0"/>
          <a:stretch/>
        </p:blipFill>
        <p:spPr>
          <a:xfrm>
            <a:off x="920834" y="1112691"/>
            <a:ext cx="2722773" cy="4577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8"/>
          <p:cNvPicPr preferRelativeResize="0"/>
          <p:nvPr/>
        </p:nvPicPr>
        <p:blipFill rotWithShape="1">
          <a:blip r:embed="rId6">
            <a:alphaModFix/>
          </a:blip>
          <a:srcRect b="35031" l="0" r="-1" t="0"/>
          <a:stretch/>
        </p:blipFill>
        <p:spPr>
          <a:xfrm>
            <a:off x="3736524" y="1110052"/>
            <a:ext cx="4047646" cy="2629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8"/>
          <p:cNvPicPr preferRelativeResize="0"/>
          <p:nvPr/>
        </p:nvPicPr>
        <p:blipFill rotWithShape="1">
          <a:blip r:embed="rId7">
            <a:alphaModFix/>
          </a:blip>
          <a:srcRect b="16328" l="0" r="6" t="17996"/>
          <a:stretch/>
        </p:blipFill>
        <p:spPr>
          <a:xfrm>
            <a:off x="3751698" y="3831592"/>
            <a:ext cx="1962011" cy="1854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8"/>
          <p:cNvPicPr preferRelativeResize="0"/>
          <p:nvPr/>
        </p:nvPicPr>
        <p:blipFill rotWithShape="1">
          <a:blip r:embed="rId8">
            <a:alphaModFix/>
          </a:blip>
          <a:srcRect b="3" l="13745" r="26724" t="0"/>
          <a:stretch/>
        </p:blipFill>
        <p:spPr>
          <a:xfrm>
            <a:off x="5821800" y="3831592"/>
            <a:ext cx="1962370" cy="1854167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18"/>
          <p:cNvSpPr/>
          <p:nvPr/>
        </p:nvSpPr>
        <p:spPr>
          <a:xfrm>
            <a:off x="920834" y="5780565"/>
            <a:ext cx="10351008" cy="80683"/>
          </a:xfrm>
          <a:prstGeom prst="rect">
            <a:avLst/>
          </a:prstGeom>
          <a:blipFill rotWithShape="1">
            <a:blip r:embed="rId3">
              <a:alphaModFix amt="85000"/>
            </a:blip>
            <a:tile algn="ctr" flip="xy" tx="0" sx="92000" ty="-71755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322" name="Google Shape;322;p18"/>
          <p:cNvGrpSpPr/>
          <p:nvPr/>
        </p:nvGrpSpPr>
        <p:grpSpPr>
          <a:xfrm>
            <a:off x="9810545" y="5257800"/>
            <a:ext cx="1080904" cy="1080902"/>
            <a:chOff x="9685338" y="4460675"/>
            <a:chExt cx="1080904" cy="1080902"/>
          </a:xfrm>
        </p:grpSpPr>
        <p:sp>
          <p:nvSpPr>
            <p:cNvPr id="323" name="Google Shape;323;p1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algn="tl" flip="none" tx="0" sx="85000" ty="0" sy="85000"/>
            </a:blip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Trebuchet MS"/>
                <a:buNone/>
              </a:pPr>
              <a:r>
                <a:t/>
              </a:r>
              <a:endParaRPr b="1" i="0" sz="20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324" name="Google Shape;324;p18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19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6081713" cy="6862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19"/>
          <p:cNvPicPr preferRelativeResize="0"/>
          <p:nvPr/>
        </p:nvPicPr>
        <p:blipFill rotWithShape="1">
          <a:blip r:embed="rId4">
            <a:alphaModFix/>
          </a:blip>
          <a:srcRect b="23281" l="14648" r="14580" t="23589"/>
          <a:stretch/>
        </p:blipFill>
        <p:spPr>
          <a:xfrm>
            <a:off x="6096000" y="0"/>
            <a:ext cx="5245015" cy="3937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9"/>
          <p:cNvPicPr preferRelativeResize="0"/>
          <p:nvPr/>
        </p:nvPicPr>
        <p:blipFill rotWithShape="1">
          <a:blip r:embed="rId5">
            <a:alphaModFix/>
          </a:blip>
          <a:srcRect b="12000" l="14806" r="14356" t="19692"/>
          <a:stretch/>
        </p:blipFill>
        <p:spPr>
          <a:xfrm>
            <a:off x="6637899" y="3747460"/>
            <a:ext cx="1958389" cy="3105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9"/>
          <p:cNvPicPr preferRelativeResize="0"/>
          <p:nvPr/>
        </p:nvPicPr>
        <p:blipFill rotWithShape="1">
          <a:blip r:embed="rId6">
            <a:alphaModFix/>
          </a:blip>
          <a:srcRect b="11998" l="14806" r="14356" t="19693"/>
          <a:stretch/>
        </p:blipFill>
        <p:spPr>
          <a:xfrm>
            <a:off x="9138187" y="3756920"/>
            <a:ext cx="1958389" cy="3105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"/>
          <p:cNvSpPr/>
          <p:nvPr/>
        </p:nvSpPr>
        <p:spPr>
          <a:xfrm>
            <a:off x="-7620" y="-1"/>
            <a:ext cx="12207240" cy="68580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Dibujo de un edificio&#10;&#10;Descripción generada automáticamente con confianza media" id="127" name="Google Shape;127;p2"/>
          <p:cNvPicPr preferRelativeResize="0"/>
          <p:nvPr/>
        </p:nvPicPr>
        <p:blipFill rotWithShape="1">
          <a:blip r:embed="rId3">
            <a:alphaModFix/>
          </a:blip>
          <a:srcRect b="1" l="32735" r="18726" t="0"/>
          <a:stretch/>
        </p:blipFill>
        <p:spPr>
          <a:xfrm>
            <a:off x="0" y="10832"/>
            <a:ext cx="5016610" cy="6847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"/>
          <p:cNvPicPr preferRelativeResize="0"/>
          <p:nvPr/>
        </p:nvPicPr>
        <p:blipFill rotWithShape="1">
          <a:blip r:embed="rId4">
            <a:alphaModFix/>
          </a:blip>
          <a:srcRect b="1" l="7898" r="3430" t="0"/>
          <a:stretch/>
        </p:blipFill>
        <p:spPr>
          <a:xfrm>
            <a:off x="4990628" y="146532"/>
            <a:ext cx="7201371" cy="4202808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"/>
          <p:cNvSpPr/>
          <p:nvPr/>
        </p:nvSpPr>
        <p:spPr>
          <a:xfrm>
            <a:off x="4972050" y="4497360"/>
            <a:ext cx="6894576" cy="80683"/>
          </a:xfrm>
          <a:prstGeom prst="rect">
            <a:avLst/>
          </a:prstGeom>
          <a:blipFill rotWithShape="1">
            <a:blip r:embed="rId5">
              <a:alphaModFix amt="85000"/>
            </a:blip>
            <a:tile algn="ctr" flip="xy" tx="0" sx="92000" ty="-76200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0" name="Google Shape;130;p2"/>
          <p:cNvSpPr/>
          <p:nvPr/>
        </p:nvSpPr>
        <p:spPr>
          <a:xfrm>
            <a:off x="4972050" y="6432278"/>
            <a:ext cx="6894576" cy="80683"/>
          </a:xfrm>
          <a:prstGeom prst="rect">
            <a:avLst/>
          </a:prstGeom>
          <a:blipFill rotWithShape="1">
            <a:blip r:embed="rId5">
              <a:alphaModFix amt="85000"/>
            </a:blip>
            <a:tile algn="ctr" flip="xy" tx="0" sx="92000" ty="-76200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1" name="Google Shape;131;p2"/>
          <p:cNvSpPr txBox="1"/>
          <p:nvPr>
            <p:ph type="ctrTitle"/>
          </p:nvPr>
        </p:nvSpPr>
        <p:spPr>
          <a:xfrm>
            <a:off x="5012391" y="10832"/>
            <a:ext cx="7166161" cy="9455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Font typeface="Georgia"/>
              <a:buNone/>
            </a:pPr>
            <a:r>
              <a:rPr lang="en-US" sz="1800"/>
              <a:t>FACULTAD REGIONAL CONCEPCIÓN DEL URUGUAY      - Universidad Tecnológica Nacional - </a:t>
            </a:r>
            <a:endParaRPr/>
          </a:p>
        </p:txBody>
      </p:sp>
      <p:sp>
        <p:nvSpPr>
          <p:cNvPr id="132" name="Google Shape;132;p2"/>
          <p:cNvSpPr txBox="1"/>
          <p:nvPr/>
        </p:nvSpPr>
        <p:spPr>
          <a:xfrm>
            <a:off x="5446060" y="4766402"/>
            <a:ext cx="5997388" cy="15050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345D7E"/>
                </a:solidFill>
                <a:latin typeface="Georgia"/>
                <a:ea typeface="Georgia"/>
                <a:cs typeface="Georgia"/>
                <a:sym typeface="Georgia"/>
              </a:rPr>
              <a:t>LA SUSTENTABILIDAD COMO MODELO DE GESTIÓN </a:t>
            </a:r>
            <a:endParaRPr b="1" i="0" sz="3600" u="none" cap="none" strike="noStrike">
              <a:solidFill>
                <a:srgbClr val="345D7E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0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rotWithShape="1">
            <a:blip r:embed="rId3">
              <a:alphaModFix amt="83000"/>
            </a:blip>
            <a:tile algn="ctr" flip="xy" tx="0" sx="92000" ty="-76200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20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rotWithShape="1">
            <a:blip r:embed="rId3">
              <a:alphaModFix amt="83000"/>
            </a:blip>
            <a:tile algn="ctr" flip="xy" tx="0" sx="92000" ty="-7175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20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rotWithShape="1">
            <a:blip r:embed="rId3">
              <a:alphaModFix amt="83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40" name="Google Shape;340;p20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41" name="Google Shape;341;p2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algn="tl" flip="none" tx="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20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3" name="Google Shape;343;p20"/>
          <p:cNvSpPr/>
          <p:nvPr/>
        </p:nvSpPr>
        <p:spPr>
          <a:xfrm>
            <a:off x="0" y="0"/>
            <a:ext cx="12188952" cy="68580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44" name="Google Shape;344;p20"/>
          <p:cNvSpPr/>
          <p:nvPr/>
        </p:nvSpPr>
        <p:spPr>
          <a:xfrm>
            <a:off x="920834" y="928117"/>
            <a:ext cx="10351008" cy="80683"/>
          </a:xfrm>
          <a:prstGeom prst="rect">
            <a:avLst/>
          </a:prstGeom>
          <a:blipFill rotWithShape="1">
            <a:blip r:embed="rId3">
              <a:alphaModFix amt="85000"/>
            </a:blip>
            <a:tile algn="ctr" flip="xy" tx="0" sx="92000" ty="-76200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45" name="Google Shape;345;p20"/>
          <p:cNvSpPr/>
          <p:nvPr/>
        </p:nvSpPr>
        <p:spPr>
          <a:xfrm>
            <a:off x="920834" y="1110053"/>
            <a:ext cx="4157331" cy="2742097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46" name="Google Shape;346;p20"/>
          <p:cNvSpPr/>
          <p:nvPr/>
        </p:nvSpPr>
        <p:spPr>
          <a:xfrm>
            <a:off x="916860" y="4007514"/>
            <a:ext cx="2413816" cy="1682839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47" name="Google Shape;347;p20"/>
          <p:cNvSpPr/>
          <p:nvPr/>
        </p:nvSpPr>
        <p:spPr>
          <a:xfrm>
            <a:off x="5233219" y="3299174"/>
            <a:ext cx="2497198" cy="2391179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48" name="Google Shape;348;p20"/>
          <p:cNvSpPr/>
          <p:nvPr/>
        </p:nvSpPr>
        <p:spPr>
          <a:xfrm>
            <a:off x="7885470" y="1110053"/>
            <a:ext cx="3386371" cy="4580301"/>
          </a:xfrm>
          <a:prstGeom prst="rect">
            <a:avLst/>
          </a:prstGeom>
          <a:blipFill rotWithShape="1">
            <a:blip r:embed="rId3">
              <a:alphaModFix amt="85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49" name="Google Shape;349;p20"/>
          <p:cNvSpPr txBox="1"/>
          <p:nvPr>
            <p:ph type="title"/>
          </p:nvPr>
        </p:nvSpPr>
        <p:spPr>
          <a:xfrm>
            <a:off x="8123722" y="1432223"/>
            <a:ext cx="2894797" cy="3357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600"/>
              <a:buFont typeface="Georgia"/>
              <a:buNone/>
            </a:pPr>
            <a:r>
              <a:rPr lang="en-US" sz="4600"/>
              <a:t>Auto Eléctrico </a:t>
            </a:r>
            <a:endParaRPr/>
          </a:p>
        </p:txBody>
      </p:sp>
      <p:pic>
        <p:nvPicPr>
          <p:cNvPr id="350" name="Google Shape;350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4948" y="1124120"/>
            <a:ext cx="4172459" cy="2799619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20"/>
          <p:cNvSpPr/>
          <p:nvPr/>
        </p:nvSpPr>
        <p:spPr>
          <a:xfrm>
            <a:off x="5236125" y="1110053"/>
            <a:ext cx="2494292" cy="2027394"/>
          </a:xfrm>
          <a:prstGeom prst="rect">
            <a:avLst/>
          </a:prstGeom>
          <a:blipFill rotWithShape="1">
            <a:blip r:embed="rId6">
              <a:alphaModFix/>
            </a:blip>
            <a:tile algn="ctr" flip="xy" tx="0" sx="92000" ty="0" sy="89000"/>
          </a:blip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352" name="Google Shape;352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93446" y="4168381"/>
            <a:ext cx="857177" cy="1351087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0"/>
          <p:cNvSpPr/>
          <p:nvPr/>
        </p:nvSpPr>
        <p:spPr>
          <a:xfrm>
            <a:off x="3488635" y="4007514"/>
            <a:ext cx="1589530" cy="1682840"/>
          </a:xfrm>
          <a:prstGeom prst="rect">
            <a:avLst/>
          </a:prstGeom>
          <a:blipFill rotWithShape="1">
            <a:blip r:embed="rId6">
              <a:alphaModFix/>
            </a:blip>
            <a:tile algn="ctr" flip="xy" tx="0" sx="92000" ty="0" sy="89000"/>
          </a:blip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354" name="Google Shape;354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226784" y="3453115"/>
            <a:ext cx="503693" cy="2076369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20"/>
          <p:cNvSpPr/>
          <p:nvPr/>
        </p:nvSpPr>
        <p:spPr>
          <a:xfrm>
            <a:off x="920834" y="5780565"/>
            <a:ext cx="10351008" cy="80683"/>
          </a:xfrm>
          <a:prstGeom prst="rect">
            <a:avLst/>
          </a:prstGeom>
          <a:blipFill rotWithShape="1">
            <a:blip r:embed="rId3">
              <a:alphaModFix amt="85000"/>
            </a:blip>
            <a:tile algn="ctr" flip="xy" tx="0" sx="92000" ty="-71755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356" name="Google Shape;356;p20"/>
          <p:cNvGrpSpPr/>
          <p:nvPr/>
        </p:nvGrpSpPr>
        <p:grpSpPr>
          <a:xfrm>
            <a:off x="9810545" y="5257800"/>
            <a:ext cx="1080904" cy="1080902"/>
            <a:chOff x="9685338" y="4460675"/>
            <a:chExt cx="1080904" cy="1080902"/>
          </a:xfrm>
        </p:grpSpPr>
        <p:sp>
          <p:nvSpPr>
            <p:cNvPr id="357" name="Google Shape;357;p2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algn="tl" flip="none" tx="0" sx="85000" ty="0" sy="85000"/>
            </a:blip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Trebuchet MS"/>
                <a:buNone/>
              </a:pPr>
              <a:r>
                <a:t/>
              </a:r>
              <a:endParaRPr b="1" i="0" sz="20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1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rotWithShape="1">
            <a:blip r:embed="rId3">
              <a:alphaModFix amt="83000"/>
            </a:blip>
            <a:tile algn="ctr" flip="xy" tx="0" sx="92000" ty="-76200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21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rotWithShape="1">
            <a:blip r:embed="rId3">
              <a:alphaModFix amt="83000"/>
            </a:blip>
            <a:tile algn="ctr" flip="xy" tx="0" sx="92000" ty="-7175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21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rotWithShape="1">
            <a:blip r:embed="rId3">
              <a:alphaModFix amt="83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6" name="Google Shape;366;p21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67" name="Google Shape;367;p21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algn="tl" flip="none" tx="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2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9" name="Google Shape;369;p21"/>
          <p:cNvSpPr/>
          <p:nvPr/>
        </p:nvSpPr>
        <p:spPr>
          <a:xfrm>
            <a:off x="0" y="0"/>
            <a:ext cx="12188952" cy="68580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70" name="Google Shape;370;p21"/>
          <p:cNvSpPr/>
          <p:nvPr/>
        </p:nvSpPr>
        <p:spPr>
          <a:xfrm>
            <a:off x="641604" y="653241"/>
            <a:ext cx="10908792" cy="80683"/>
          </a:xfrm>
          <a:prstGeom prst="rect">
            <a:avLst/>
          </a:prstGeom>
          <a:blipFill rotWithShape="1">
            <a:blip r:embed="rId3">
              <a:alphaModFix amt="85000"/>
            </a:blip>
            <a:tile algn="ctr" flip="xy" tx="0" sx="92000" ty="-76200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71" name="Google Shape;371;p21"/>
          <p:cNvSpPr/>
          <p:nvPr/>
        </p:nvSpPr>
        <p:spPr>
          <a:xfrm>
            <a:off x="6400801" y="822325"/>
            <a:ext cx="5149596" cy="4846228"/>
          </a:xfrm>
          <a:prstGeom prst="rect">
            <a:avLst/>
          </a:prstGeom>
          <a:blipFill rotWithShape="1">
            <a:blip r:embed="rId3">
              <a:alphaModFix amt="85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72" name="Google Shape;372;p21"/>
          <p:cNvSpPr txBox="1"/>
          <p:nvPr>
            <p:ph type="title"/>
          </p:nvPr>
        </p:nvSpPr>
        <p:spPr>
          <a:xfrm>
            <a:off x="6631806" y="1054101"/>
            <a:ext cx="4696594" cy="30142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Font typeface="Georgia"/>
              <a:buNone/>
            </a:pPr>
            <a:r>
              <a:rPr lang="en-US" sz="3600"/>
              <a:t>Paneles Fotovoltaicos</a:t>
            </a:r>
            <a:br>
              <a:rPr lang="en-US" sz="3600"/>
            </a:br>
            <a:r>
              <a:rPr lang="en-US" sz="3600"/>
              <a:t>Esc nº 23 “Tomás de Rocamora”</a:t>
            </a:r>
            <a:br>
              <a:rPr lang="en-US" sz="3600"/>
            </a:br>
            <a:r>
              <a:rPr lang="en-US" sz="3600"/>
              <a:t>Colonia Los Ceibos</a:t>
            </a:r>
            <a:endParaRPr/>
          </a:p>
        </p:txBody>
      </p:sp>
      <p:pic>
        <p:nvPicPr>
          <p:cNvPr id="373" name="Google Shape;373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1604" y="1154326"/>
            <a:ext cx="3255115" cy="2129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21305" y="822838"/>
            <a:ext cx="1432615" cy="2241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57252" y="3737499"/>
            <a:ext cx="4151936" cy="1712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42228" y="3225415"/>
            <a:ext cx="617541" cy="2445711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21"/>
          <p:cNvSpPr/>
          <p:nvPr/>
        </p:nvSpPr>
        <p:spPr>
          <a:xfrm>
            <a:off x="641604" y="5756954"/>
            <a:ext cx="10908792" cy="80683"/>
          </a:xfrm>
          <a:prstGeom prst="rect">
            <a:avLst/>
          </a:prstGeom>
          <a:blipFill rotWithShape="1">
            <a:blip r:embed="rId3">
              <a:alphaModFix amt="85000"/>
            </a:blip>
            <a:tile algn="ctr" flip="xy" tx="0" sx="92000" ty="-76200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78" name="Google Shape;378;p21"/>
          <p:cNvSpPr/>
          <p:nvPr/>
        </p:nvSpPr>
        <p:spPr>
          <a:xfrm>
            <a:off x="9646920" y="5257800"/>
            <a:ext cx="1080904" cy="1080902"/>
          </a:xfrm>
          <a:prstGeom prst="ellipse">
            <a:avLst/>
          </a:prstGeom>
          <a:blipFill rotWithShape="1">
            <a:blip r:embed="rId4">
              <a:alphaModFix/>
            </a:blip>
            <a:tile algn="tl" flip="none" tx="0" sx="85000" ty="0" sy="85000"/>
          </a:blip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None/>
            </a:pPr>
            <a:r>
              <a:t/>
            </a:r>
            <a:endParaRPr b="1" i="0" sz="2000" u="none" cap="none" strike="noStrik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79" name="Google Shape;379;p21"/>
          <p:cNvSpPr/>
          <p:nvPr/>
        </p:nvSpPr>
        <p:spPr>
          <a:xfrm>
            <a:off x="9755011" y="5365890"/>
            <a:ext cx="864723" cy="864722"/>
          </a:xfrm>
          <a:prstGeom prst="ellipse">
            <a:avLst/>
          </a:prstGeom>
          <a:noFill/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2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rotWithShape="1">
            <a:blip r:embed="rId3">
              <a:alphaModFix amt="83000"/>
            </a:blip>
            <a:tile algn="ctr" flip="xy" tx="0" sx="92000" ty="-76200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22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rotWithShape="1">
            <a:blip r:embed="rId3">
              <a:alphaModFix amt="83000"/>
            </a:blip>
            <a:tile algn="ctr" flip="xy" tx="0" sx="92000" ty="-7175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22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rotWithShape="1">
            <a:blip r:embed="rId3">
              <a:alphaModFix amt="83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87" name="Google Shape;387;p22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88" name="Google Shape;388;p22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algn="tl" flip="none" tx="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22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0" name="Google Shape;390;p22"/>
          <p:cNvSpPr/>
          <p:nvPr/>
        </p:nvSpPr>
        <p:spPr>
          <a:xfrm>
            <a:off x="0" y="0"/>
            <a:ext cx="12188952" cy="68580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91" name="Google Shape;391;p22"/>
          <p:cNvSpPr/>
          <p:nvPr/>
        </p:nvSpPr>
        <p:spPr>
          <a:xfrm>
            <a:off x="920834" y="928117"/>
            <a:ext cx="10351008" cy="80683"/>
          </a:xfrm>
          <a:prstGeom prst="rect">
            <a:avLst/>
          </a:prstGeom>
          <a:blipFill rotWithShape="1">
            <a:blip r:embed="rId3">
              <a:alphaModFix amt="85000"/>
            </a:blip>
            <a:tile algn="ctr" flip="xy" tx="0" sx="92000" ty="-76200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92" name="Google Shape;392;p22"/>
          <p:cNvSpPr/>
          <p:nvPr/>
        </p:nvSpPr>
        <p:spPr>
          <a:xfrm>
            <a:off x="7885470" y="1110053"/>
            <a:ext cx="3386371" cy="4580301"/>
          </a:xfrm>
          <a:prstGeom prst="rect">
            <a:avLst/>
          </a:prstGeom>
          <a:blipFill rotWithShape="1">
            <a:blip r:embed="rId3">
              <a:alphaModFix amt="85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93" name="Google Shape;393;p22"/>
          <p:cNvSpPr txBox="1"/>
          <p:nvPr>
            <p:ph type="title"/>
          </p:nvPr>
        </p:nvSpPr>
        <p:spPr>
          <a:xfrm>
            <a:off x="8123722" y="1432223"/>
            <a:ext cx="2894797" cy="3357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600"/>
              <a:buFont typeface="Georgia"/>
              <a:buNone/>
            </a:pPr>
            <a:r>
              <a:rPr lang="en-US" sz="4600"/>
              <a:t>Jornada Puertas Abiertas</a:t>
            </a:r>
            <a:endParaRPr/>
          </a:p>
        </p:txBody>
      </p:sp>
      <p:sp>
        <p:nvSpPr>
          <p:cNvPr id="394" name="Google Shape;394;p22"/>
          <p:cNvSpPr/>
          <p:nvPr/>
        </p:nvSpPr>
        <p:spPr>
          <a:xfrm>
            <a:off x="5236125" y="1110053"/>
            <a:ext cx="2494292" cy="2027394"/>
          </a:xfrm>
          <a:prstGeom prst="rect">
            <a:avLst/>
          </a:prstGeom>
          <a:blipFill rotWithShape="1">
            <a:blip r:embed="rId4">
              <a:alphaModFix/>
            </a:blip>
            <a:tile algn="ctr" flip="xy" tx="0" sx="92000" ty="0" sy="89000"/>
          </a:blip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95" name="Google Shape;395;p22"/>
          <p:cNvSpPr/>
          <p:nvPr/>
        </p:nvSpPr>
        <p:spPr>
          <a:xfrm>
            <a:off x="920835" y="4007514"/>
            <a:ext cx="4157330" cy="1682840"/>
          </a:xfrm>
          <a:prstGeom prst="rect">
            <a:avLst/>
          </a:prstGeom>
          <a:blipFill rotWithShape="1">
            <a:blip r:embed="rId5">
              <a:alphaModFix/>
            </a:blip>
            <a:tile algn="ctr" flip="xy" tx="0" sx="92000" ty="0" sy="89000"/>
          </a:blip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396" name="Google Shape;396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88454" y="1279479"/>
            <a:ext cx="1572522" cy="4581769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22"/>
          <p:cNvSpPr/>
          <p:nvPr/>
        </p:nvSpPr>
        <p:spPr>
          <a:xfrm>
            <a:off x="920834" y="5780565"/>
            <a:ext cx="10351008" cy="80683"/>
          </a:xfrm>
          <a:prstGeom prst="rect">
            <a:avLst/>
          </a:prstGeom>
          <a:blipFill rotWithShape="1">
            <a:blip r:embed="rId3">
              <a:alphaModFix amt="85000"/>
            </a:blip>
            <a:tile algn="ctr" flip="xy" tx="0" sx="92000" ty="-71755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398" name="Google Shape;398;p22"/>
          <p:cNvGrpSpPr/>
          <p:nvPr/>
        </p:nvGrpSpPr>
        <p:grpSpPr>
          <a:xfrm>
            <a:off x="9810545" y="5257800"/>
            <a:ext cx="1080904" cy="1080902"/>
            <a:chOff x="9685338" y="4460675"/>
            <a:chExt cx="1080904" cy="1080902"/>
          </a:xfrm>
        </p:grpSpPr>
        <p:sp>
          <p:nvSpPr>
            <p:cNvPr id="399" name="Google Shape;399;p22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algn="tl" flip="none" tx="0" sx="85000" ty="0" sy="85000"/>
            </a:blip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Trebuchet MS"/>
                <a:buNone/>
              </a:pPr>
              <a:r>
                <a:t/>
              </a:r>
              <a:endParaRPr b="1" i="0" sz="20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400" name="Google Shape;400;p22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1" name="Google Shape;401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84503" y="1560220"/>
            <a:ext cx="3074255" cy="327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90333" y="5421297"/>
            <a:ext cx="820435" cy="810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2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696959" y="5421297"/>
            <a:ext cx="820435" cy="810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2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502422" y="5427800"/>
            <a:ext cx="820435" cy="80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2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314866" y="5424910"/>
            <a:ext cx="799688" cy="792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2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744909" y="5299794"/>
            <a:ext cx="585132" cy="963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2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163770" y="5242195"/>
            <a:ext cx="620486" cy="1011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3"/>
          <p:cNvSpPr txBox="1"/>
          <p:nvPr>
            <p:ph type="title"/>
          </p:nvPr>
        </p:nvSpPr>
        <p:spPr>
          <a:xfrm>
            <a:off x="8206007" y="512064"/>
            <a:ext cx="2625794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00"/>
              <a:buFont typeface="Georgia"/>
              <a:buNone/>
            </a:pPr>
            <a:r>
              <a:rPr lang="en-US" sz="3400"/>
              <a:t>Consumo energético eficiente</a:t>
            </a:r>
            <a:endParaRPr sz="3400"/>
          </a:p>
        </p:txBody>
      </p:sp>
      <p:sp>
        <p:nvSpPr>
          <p:cNvPr id="413" name="Google Shape;413;p23"/>
          <p:cNvSpPr/>
          <p:nvPr/>
        </p:nvSpPr>
        <p:spPr>
          <a:xfrm>
            <a:off x="0" y="0"/>
            <a:ext cx="7215972" cy="6858000"/>
          </a:xfrm>
          <a:prstGeom prst="rect">
            <a:avLst/>
          </a:prstGeom>
          <a:blipFill rotWithShape="1">
            <a:blip r:embed="rId3">
              <a:alphaModFix amt="60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14" name="Google Shape;414;p23"/>
          <p:cNvSpPr/>
          <p:nvPr/>
        </p:nvSpPr>
        <p:spPr>
          <a:xfrm>
            <a:off x="640081" y="640079"/>
            <a:ext cx="3623884" cy="33392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15" name="Google Shape;415;p23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3093" y="800945"/>
            <a:ext cx="2914397" cy="3017562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3"/>
          <p:cNvSpPr/>
          <p:nvPr/>
        </p:nvSpPr>
        <p:spPr>
          <a:xfrm>
            <a:off x="4421369" y="639256"/>
            <a:ext cx="2154524" cy="2469762"/>
          </a:xfrm>
          <a:prstGeom prst="rect">
            <a:avLst/>
          </a:prstGeom>
          <a:blipFill rotWithShape="1">
            <a:blip r:embed="rId5">
              <a:alphaModFix/>
            </a:blip>
            <a:tile algn="ctr" flip="xy" tx="0" sx="92000" ty="0" sy="89000"/>
          </a:blip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17" name="Google Shape;417;p23"/>
          <p:cNvSpPr/>
          <p:nvPr/>
        </p:nvSpPr>
        <p:spPr>
          <a:xfrm>
            <a:off x="640081" y="4168576"/>
            <a:ext cx="2100623" cy="20493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18" name="Google Shape;418;p23"/>
          <p:cNvSpPr/>
          <p:nvPr/>
        </p:nvSpPr>
        <p:spPr>
          <a:xfrm>
            <a:off x="2878395" y="4168576"/>
            <a:ext cx="1385570" cy="2049344"/>
          </a:xfrm>
          <a:prstGeom prst="rect">
            <a:avLst/>
          </a:prstGeom>
          <a:blipFill rotWithShape="1">
            <a:blip r:embed="rId5">
              <a:alphaModFix/>
            </a:blip>
            <a:tile algn="ctr" flip="xy" tx="0" sx="92000" ty="0" sy="89000"/>
          </a:blip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19" name="Google Shape;419;p23"/>
          <p:cNvSpPr/>
          <p:nvPr/>
        </p:nvSpPr>
        <p:spPr>
          <a:xfrm>
            <a:off x="4401655" y="3298614"/>
            <a:ext cx="2174237" cy="29193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20" name="Google Shape;420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18181" y="166299"/>
            <a:ext cx="837890" cy="25997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1" name="Google Shape;421;p23"/>
          <p:cNvGrpSpPr/>
          <p:nvPr/>
        </p:nvGrpSpPr>
        <p:grpSpPr>
          <a:xfrm>
            <a:off x="7750714" y="2341238"/>
            <a:ext cx="3837406" cy="3654673"/>
            <a:chOff x="468" y="403095"/>
            <a:chExt cx="3837406" cy="3654673"/>
          </a:xfrm>
        </p:grpSpPr>
        <p:sp>
          <p:nvSpPr>
            <p:cNvPr id="422" name="Google Shape;422;p23"/>
            <p:cNvSpPr/>
            <p:nvPr/>
          </p:nvSpPr>
          <p:spPr>
            <a:xfrm>
              <a:off x="468" y="403095"/>
              <a:ext cx="1827336" cy="1096401"/>
            </a:xfrm>
            <a:prstGeom prst="rect">
              <a:avLst/>
            </a:prstGeom>
            <a:solidFill>
              <a:schemeClr val="accent5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23"/>
            <p:cNvSpPr txBox="1"/>
            <p:nvPr/>
          </p:nvSpPr>
          <p:spPr>
            <a:xfrm>
              <a:off x="468" y="403095"/>
              <a:ext cx="1827336" cy="10964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rebuchet MS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Uso racional y eficiente de la energía eléctrica</a:t>
              </a:r>
              <a:endParaRPr/>
            </a:p>
          </p:txBody>
        </p:sp>
        <p:sp>
          <p:nvSpPr>
            <p:cNvPr id="424" name="Google Shape;424;p23"/>
            <p:cNvSpPr/>
            <p:nvPr/>
          </p:nvSpPr>
          <p:spPr>
            <a:xfrm>
              <a:off x="2010538" y="403095"/>
              <a:ext cx="1827336" cy="1096401"/>
            </a:xfrm>
            <a:prstGeom prst="rect">
              <a:avLst/>
            </a:prstGeom>
            <a:solidFill>
              <a:srgbClr val="7EA286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23"/>
            <p:cNvSpPr txBox="1"/>
            <p:nvPr/>
          </p:nvSpPr>
          <p:spPr>
            <a:xfrm>
              <a:off x="2010538" y="403095"/>
              <a:ext cx="1827336" cy="10964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rebuchet MS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Utilización de energía solar</a:t>
              </a:r>
              <a:endParaRPr/>
            </a:p>
          </p:txBody>
        </p:sp>
        <p:sp>
          <p:nvSpPr>
            <p:cNvPr id="426" name="Google Shape;426;p23"/>
            <p:cNvSpPr/>
            <p:nvPr/>
          </p:nvSpPr>
          <p:spPr>
            <a:xfrm>
              <a:off x="468" y="1682231"/>
              <a:ext cx="1827336" cy="1096401"/>
            </a:xfrm>
            <a:prstGeom prst="rect">
              <a:avLst/>
            </a:prstGeom>
            <a:solidFill>
              <a:srgbClr val="8BA081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23"/>
            <p:cNvSpPr txBox="1"/>
            <p:nvPr/>
          </p:nvSpPr>
          <p:spPr>
            <a:xfrm>
              <a:off x="468" y="1682231"/>
              <a:ext cx="1827336" cy="10964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rebuchet MS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Ahorro y cuidado del agua potable</a:t>
              </a:r>
              <a:endParaRPr/>
            </a:p>
          </p:txBody>
        </p:sp>
        <p:sp>
          <p:nvSpPr>
            <p:cNvPr id="428" name="Google Shape;428;p23"/>
            <p:cNvSpPr/>
            <p:nvPr/>
          </p:nvSpPr>
          <p:spPr>
            <a:xfrm>
              <a:off x="2010538" y="1682231"/>
              <a:ext cx="1827336" cy="1096401"/>
            </a:xfrm>
            <a:prstGeom prst="rect">
              <a:avLst/>
            </a:prstGeom>
            <a:solidFill>
              <a:srgbClr val="9A9C85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23"/>
            <p:cNvSpPr txBox="1"/>
            <p:nvPr/>
          </p:nvSpPr>
          <p:spPr>
            <a:xfrm>
              <a:off x="2010538" y="1682231"/>
              <a:ext cx="1827336" cy="10964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rebuchet MS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Mejoras técnicas para el cuidado del aire</a:t>
              </a:r>
              <a:endParaRPr/>
            </a:p>
          </p:txBody>
        </p:sp>
        <p:sp>
          <p:nvSpPr>
            <p:cNvPr id="430" name="Google Shape;430;p23"/>
            <p:cNvSpPr/>
            <p:nvPr/>
          </p:nvSpPr>
          <p:spPr>
            <a:xfrm>
              <a:off x="468" y="2961367"/>
              <a:ext cx="1827336" cy="1096401"/>
            </a:xfrm>
            <a:prstGeom prst="rect">
              <a:avLst/>
            </a:prstGeom>
            <a:solidFill>
              <a:srgbClr val="999188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23"/>
            <p:cNvSpPr txBox="1"/>
            <p:nvPr/>
          </p:nvSpPr>
          <p:spPr>
            <a:xfrm>
              <a:off x="468" y="2961367"/>
              <a:ext cx="1827336" cy="10964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rebuchet MS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Micro generación de energía eléctrica</a:t>
              </a:r>
              <a:endParaRPr/>
            </a:p>
          </p:txBody>
        </p:sp>
        <p:sp>
          <p:nvSpPr>
            <p:cNvPr id="432" name="Google Shape;432;p23"/>
            <p:cNvSpPr/>
            <p:nvPr/>
          </p:nvSpPr>
          <p:spPr>
            <a:xfrm>
              <a:off x="2010538" y="2961367"/>
              <a:ext cx="1827336" cy="1096401"/>
            </a:xfrm>
            <a:prstGeom prst="rect">
              <a:avLst/>
            </a:prstGeom>
            <a:solidFill>
              <a:srgbClr val="968B8B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23"/>
            <p:cNvSpPr txBox="1"/>
            <p:nvPr/>
          </p:nvSpPr>
          <p:spPr>
            <a:xfrm>
              <a:off x="2010538" y="2961367"/>
              <a:ext cx="1827336" cy="10964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rebuchet MS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Capacitaciones</a:t>
              </a:r>
              <a:endParaRPr/>
            </a:p>
          </p:txBody>
        </p:sp>
      </p:grpSp>
      <p:pic>
        <p:nvPicPr>
          <p:cNvPr id="434" name="Google Shape;434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84672" y="4726745"/>
            <a:ext cx="5503763" cy="1529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28731" y="1117130"/>
            <a:ext cx="2004854" cy="1541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4"/>
          <p:cNvSpPr txBox="1"/>
          <p:nvPr>
            <p:ph type="title"/>
          </p:nvPr>
        </p:nvSpPr>
        <p:spPr>
          <a:xfrm>
            <a:off x="7726680" y="484632"/>
            <a:ext cx="3584448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Font typeface="Georgia"/>
              <a:buNone/>
            </a:pPr>
            <a:r>
              <a:rPr lang="en-US" sz="4400"/>
              <a:t>Protocolo de Género </a:t>
            </a:r>
            <a:endParaRPr sz="4400"/>
          </a:p>
        </p:txBody>
      </p:sp>
      <p:sp>
        <p:nvSpPr>
          <p:cNvPr id="441" name="Google Shape;441;p24"/>
          <p:cNvSpPr/>
          <p:nvPr/>
        </p:nvSpPr>
        <p:spPr>
          <a:xfrm>
            <a:off x="0" y="0"/>
            <a:ext cx="7215972" cy="6858000"/>
          </a:xfrm>
          <a:prstGeom prst="rect">
            <a:avLst/>
          </a:prstGeom>
          <a:blipFill rotWithShape="1">
            <a:blip r:embed="rId3">
              <a:alphaModFix amt="60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42" name="Google Shape;442;p24"/>
          <p:cNvSpPr/>
          <p:nvPr/>
        </p:nvSpPr>
        <p:spPr>
          <a:xfrm>
            <a:off x="640081" y="640079"/>
            <a:ext cx="3623884" cy="33392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43" name="Google Shape;443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1054" y="720511"/>
            <a:ext cx="2803941" cy="3178429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24"/>
          <p:cNvSpPr/>
          <p:nvPr/>
        </p:nvSpPr>
        <p:spPr>
          <a:xfrm>
            <a:off x="4421369" y="639256"/>
            <a:ext cx="2154524" cy="2469762"/>
          </a:xfrm>
          <a:prstGeom prst="rect">
            <a:avLst/>
          </a:prstGeom>
          <a:blipFill rotWithShape="1">
            <a:blip r:embed="rId5">
              <a:alphaModFix/>
            </a:blip>
            <a:tile algn="ctr" flip="xy" tx="0" sx="92000" ty="0" sy="89000"/>
          </a:blip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45" name="Google Shape;445;p24"/>
          <p:cNvSpPr/>
          <p:nvPr/>
        </p:nvSpPr>
        <p:spPr>
          <a:xfrm>
            <a:off x="640081" y="4168576"/>
            <a:ext cx="2100623" cy="20493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46" name="Google Shape;446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31054" y="4329443"/>
            <a:ext cx="1107803" cy="172325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24"/>
          <p:cNvSpPr/>
          <p:nvPr/>
        </p:nvSpPr>
        <p:spPr>
          <a:xfrm>
            <a:off x="2878395" y="4168576"/>
            <a:ext cx="1385570" cy="2049344"/>
          </a:xfrm>
          <a:prstGeom prst="rect">
            <a:avLst/>
          </a:prstGeom>
          <a:blipFill rotWithShape="1">
            <a:blip r:embed="rId5">
              <a:alphaModFix/>
            </a:blip>
            <a:tile algn="ctr" flip="xy" tx="0" sx="92000" ty="0" sy="89000"/>
          </a:blip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48" name="Google Shape;448;p24"/>
          <p:cNvSpPr/>
          <p:nvPr/>
        </p:nvSpPr>
        <p:spPr>
          <a:xfrm>
            <a:off x="4401655" y="3298614"/>
            <a:ext cx="2174237" cy="29193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49" name="Google Shape;449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67318" y="3459482"/>
            <a:ext cx="632384" cy="2599749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24"/>
          <p:cNvSpPr txBox="1"/>
          <p:nvPr>
            <p:ph idx="1" type="body"/>
          </p:nvPr>
        </p:nvSpPr>
        <p:spPr>
          <a:xfrm>
            <a:off x="7726680" y="2121408"/>
            <a:ext cx="3584448" cy="33914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US"/>
              <a:t>El Consejo Superior de UTN aprobó el protocolo de acción sobre la violencia de género.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</a:pPr>
            <a:r>
              <a:rPr lang="en-US"/>
              <a:t>El mismo establece pautas, dinámicas y procedimientos institucionales para prevenir e intervenir en situaciones de discriminación y/o violencia, cualquier sea el tipo y la modalidad.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5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rotWithShape="1">
            <a:blip r:embed="rId3">
              <a:alphaModFix amt="83000"/>
            </a:blip>
            <a:tile algn="ctr" flip="xy" tx="0" sx="92000" ty="-76200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25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rotWithShape="1">
            <a:blip r:embed="rId3">
              <a:alphaModFix amt="83000"/>
            </a:blip>
            <a:tile algn="ctr" flip="xy" tx="0" sx="92000" ty="-7175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25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rotWithShape="1">
            <a:blip r:embed="rId3">
              <a:alphaModFix amt="83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58" name="Google Shape;458;p25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459" name="Google Shape;459;p25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algn="tl" flip="none" tx="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25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1" name="Google Shape;461;p25"/>
          <p:cNvSpPr/>
          <p:nvPr/>
        </p:nvSpPr>
        <p:spPr>
          <a:xfrm>
            <a:off x="-7620" y="-1"/>
            <a:ext cx="12207240" cy="68580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62" name="Google Shape;462;p25"/>
          <p:cNvSpPr/>
          <p:nvPr/>
        </p:nvSpPr>
        <p:spPr>
          <a:xfrm>
            <a:off x="0" y="4257367"/>
            <a:ext cx="12192000" cy="2610464"/>
          </a:xfrm>
          <a:prstGeom prst="rect">
            <a:avLst/>
          </a:prstGeom>
          <a:blipFill rotWithShape="1">
            <a:blip r:embed="rId3">
              <a:alphaModFix amt="85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63" name="Google Shape;463;p25"/>
          <p:cNvSpPr txBox="1"/>
          <p:nvPr>
            <p:ph type="title"/>
          </p:nvPr>
        </p:nvSpPr>
        <p:spPr>
          <a:xfrm>
            <a:off x="1051560" y="4355692"/>
            <a:ext cx="9085940" cy="14722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100"/>
              <a:buFont typeface="Georgia"/>
              <a:buNone/>
            </a:pPr>
            <a:r>
              <a:rPr lang="en-US" sz="4100"/>
              <a:t>Cuidado del medio ambiente y de la salud de nuestros estudiantes</a:t>
            </a:r>
            <a:endParaRPr sz="4100"/>
          </a:p>
        </p:txBody>
      </p:sp>
      <p:pic>
        <p:nvPicPr>
          <p:cNvPr id="464" name="Google Shape;464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2235" y="474799"/>
            <a:ext cx="3337938" cy="3451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39337" y="2411642"/>
            <a:ext cx="2134456" cy="1909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05438" y="955583"/>
            <a:ext cx="4302382" cy="26005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7" name="Google Shape;467;p25"/>
          <p:cNvGrpSpPr/>
          <p:nvPr/>
        </p:nvGrpSpPr>
        <p:grpSpPr>
          <a:xfrm>
            <a:off x="10245590" y="5111496"/>
            <a:ext cx="1080904" cy="1080902"/>
            <a:chOff x="9685338" y="4460675"/>
            <a:chExt cx="1080904" cy="1080902"/>
          </a:xfrm>
        </p:grpSpPr>
        <p:sp>
          <p:nvSpPr>
            <p:cNvPr id="468" name="Google Shape;468;p25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algn="tl" flip="none" tx="0" sx="85000" ty="0" sy="85000"/>
            </a:blip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Trebuchet MS"/>
                <a:buNone/>
              </a:pPr>
              <a:r>
                <a:t/>
              </a:r>
              <a:endParaRPr b="1" i="0" sz="20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469" name="Google Shape;469;p25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70" name="Google Shape;470;p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052315" y="271679"/>
            <a:ext cx="659994" cy="2026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2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569018" y="343968"/>
            <a:ext cx="1208314" cy="1958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6"/>
          <p:cNvSpPr txBox="1"/>
          <p:nvPr>
            <p:ph type="title"/>
          </p:nvPr>
        </p:nvSpPr>
        <p:spPr>
          <a:xfrm>
            <a:off x="7561943" y="484632"/>
            <a:ext cx="3749185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Georgia"/>
              <a:buNone/>
            </a:pPr>
            <a:r>
              <a:rPr lang="en-US" sz="3200"/>
              <a:t>Bioconstrucción</a:t>
            </a:r>
            <a:endParaRPr/>
          </a:p>
        </p:txBody>
      </p:sp>
      <p:sp>
        <p:nvSpPr>
          <p:cNvPr id="477" name="Google Shape;477;p26"/>
          <p:cNvSpPr/>
          <p:nvPr/>
        </p:nvSpPr>
        <p:spPr>
          <a:xfrm>
            <a:off x="0" y="0"/>
            <a:ext cx="7215972" cy="6858000"/>
          </a:xfrm>
          <a:prstGeom prst="rect">
            <a:avLst/>
          </a:prstGeom>
          <a:blipFill rotWithShape="1">
            <a:blip r:embed="rId3">
              <a:alphaModFix amt="60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78" name="Google Shape;478;p26"/>
          <p:cNvSpPr/>
          <p:nvPr/>
        </p:nvSpPr>
        <p:spPr>
          <a:xfrm>
            <a:off x="640081" y="640079"/>
            <a:ext cx="3623884" cy="33392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79" name="Google Shape;479;p26"/>
          <p:cNvSpPr/>
          <p:nvPr/>
        </p:nvSpPr>
        <p:spPr>
          <a:xfrm>
            <a:off x="4421369" y="639256"/>
            <a:ext cx="2154524" cy="2469762"/>
          </a:xfrm>
          <a:prstGeom prst="rect">
            <a:avLst/>
          </a:prstGeom>
          <a:blipFill rotWithShape="1">
            <a:blip r:embed="rId4">
              <a:alphaModFix/>
            </a:blip>
            <a:tile algn="ctr" flip="xy" tx="0" sx="92000" ty="0" sy="89000"/>
          </a:blip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80" name="Google Shape;480;p26"/>
          <p:cNvSpPr/>
          <p:nvPr/>
        </p:nvSpPr>
        <p:spPr>
          <a:xfrm>
            <a:off x="640081" y="4168576"/>
            <a:ext cx="2100623" cy="20493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81" name="Google Shape;481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33494" y="4329443"/>
            <a:ext cx="1102923" cy="172325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26"/>
          <p:cNvSpPr/>
          <p:nvPr/>
        </p:nvSpPr>
        <p:spPr>
          <a:xfrm>
            <a:off x="2878395" y="4168576"/>
            <a:ext cx="1385570" cy="2049344"/>
          </a:xfrm>
          <a:prstGeom prst="rect">
            <a:avLst/>
          </a:prstGeom>
          <a:blipFill rotWithShape="1">
            <a:blip r:embed="rId4">
              <a:alphaModFix/>
            </a:blip>
            <a:tile algn="ctr" flip="xy" tx="0" sx="92000" ty="0" sy="89000"/>
          </a:blip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83" name="Google Shape;483;p26"/>
          <p:cNvSpPr/>
          <p:nvPr/>
        </p:nvSpPr>
        <p:spPr>
          <a:xfrm>
            <a:off x="4401655" y="3298614"/>
            <a:ext cx="2174237" cy="29193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84" name="Google Shape;484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54747" y="3235705"/>
            <a:ext cx="770169" cy="3045121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26"/>
          <p:cNvSpPr txBox="1"/>
          <p:nvPr>
            <p:ph idx="1" type="body"/>
          </p:nvPr>
        </p:nvSpPr>
        <p:spPr>
          <a:xfrm>
            <a:off x="7726679" y="2121408"/>
            <a:ext cx="4003959" cy="3597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40"/>
              <a:buNone/>
            </a:pPr>
            <a:r>
              <a:rPr lang="en-US" sz="2400"/>
              <a:t>La Red Entrerriana de Permeacultura, por intermedio de La Fundación Micaela Garcia y coordinada por nuestra Facultad, dictó cursos en la temática Biocontrucciones, Agroecología y Educación Popular.</a:t>
            </a:r>
            <a:endParaRPr/>
          </a:p>
        </p:txBody>
      </p:sp>
      <p:pic>
        <p:nvPicPr>
          <p:cNvPr id="486" name="Google Shape;486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4196" y="989720"/>
            <a:ext cx="4208397" cy="2469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27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rotWithShape="1">
            <a:blip r:embed="rId3">
              <a:alphaModFix amt="83000"/>
            </a:blip>
            <a:tile algn="ctr" flip="xy" tx="0" sx="92000" ty="-76200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2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rotWithShape="1">
            <a:blip r:embed="rId3">
              <a:alphaModFix amt="83000"/>
            </a:blip>
            <a:tile algn="ctr" flip="xy" tx="0" sx="92000" ty="-7175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27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rotWithShape="1">
            <a:blip r:embed="rId3">
              <a:alphaModFix amt="83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4" name="Google Shape;494;p27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495" name="Google Shape;495;p27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algn="tl" flip="none" tx="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27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7" name="Google Shape;497;p27"/>
          <p:cNvSpPr/>
          <p:nvPr/>
        </p:nvSpPr>
        <p:spPr>
          <a:xfrm>
            <a:off x="0" y="0"/>
            <a:ext cx="12188952" cy="68580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98" name="Google Shape;498;p27"/>
          <p:cNvSpPr/>
          <p:nvPr/>
        </p:nvSpPr>
        <p:spPr>
          <a:xfrm>
            <a:off x="799087" y="1110053"/>
            <a:ext cx="3386371" cy="4580301"/>
          </a:xfrm>
          <a:prstGeom prst="rect">
            <a:avLst/>
          </a:prstGeom>
          <a:blipFill rotWithShape="1">
            <a:blip r:embed="rId3">
              <a:alphaModFix amt="85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99" name="Google Shape;499;p27"/>
          <p:cNvSpPr txBox="1"/>
          <p:nvPr>
            <p:ph type="title"/>
          </p:nvPr>
        </p:nvSpPr>
        <p:spPr>
          <a:xfrm>
            <a:off x="1056890" y="1873102"/>
            <a:ext cx="2897826" cy="25880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200"/>
              <a:buFont typeface="Georgia"/>
              <a:buNone/>
            </a:pPr>
            <a:r>
              <a:rPr lang="en-US" sz="4200"/>
              <a:t>Zona Cardio Protegida</a:t>
            </a:r>
            <a:endParaRPr sz="4200"/>
          </a:p>
        </p:txBody>
      </p:sp>
      <p:sp>
        <p:nvSpPr>
          <p:cNvPr id="500" name="Google Shape;500;p27"/>
          <p:cNvSpPr/>
          <p:nvPr/>
        </p:nvSpPr>
        <p:spPr>
          <a:xfrm>
            <a:off x="799087" y="928117"/>
            <a:ext cx="10597896" cy="80683"/>
          </a:xfrm>
          <a:prstGeom prst="rect">
            <a:avLst/>
          </a:prstGeom>
          <a:blipFill rotWithShape="1">
            <a:blip r:embed="rId3">
              <a:alphaModFix amt="85000"/>
            </a:blip>
            <a:tile algn="ctr" flip="xy" tx="0" sx="92000" ty="-76200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01" name="Google Shape;501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37603" y="3773614"/>
            <a:ext cx="1918245" cy="1563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977027" y="1042758"/>
            <a:ext cx="1823084" cy="2430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03960" y="1184583"/>
            <a:ext cx="2884226" cy="2163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467281" y="3527582"/>
            <a:ext cx="2656655" cy="1867140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27"/>
          <p:cNvSpPr/>
          <p:nvPr/>
        </p:nvSpPr>
        <p:spPr>
          <a:xfrm>
            <a:off x="799087" y="5820583"/>
            <a:ext cx="10597896" cy="80683"/>
          </a:xfrm>
          <a:prstGeom prst="rect">
            <a:avLst/>
          </a:prstGeom>
          <a:blipFill rotWithShape="1">
            <a:blip r:embed="rId3">
              <a:alphaModFix amt="85000"/>
            </a:blip>
            <a:tile algn="ctr" flip="xy" tx="0" sx="92000" ty="-76200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506" name="Google Shape;506;p27"/>
          <p:cNvGrpSpPr/>
          <p:nvPr/>
        </p:nvGrpSpPr>
        <p:grpSpPr>
          <a:xfrm>
            <a:off x="9731790" y="5477256"/>
            <a:ext cx="914400" cy="914400"/>
            <a:chOff x="9685338" y="4460675"/>
            <a:chExt cx="1080904" cy="1080902"/>
          </a:xfrm>
        </p:grpSpPr>
        <p:sp>
          <p:nvSpPr>
            <p:cNvPr id="507" name="Google Shape;507;p27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algn="tl" flip="none" tx="0" sx="85000" ty="0" sy="85000"/>
            </a:blip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Trebuchet MS"/>
                <a:buNone/>
              </a:pPr>
              <a:r>
                <a:t/>
              </a:r>
              <a:endParaRPr b="1" i="0" sz="20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508" name="Google Shape;508;p27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09" name="Google Shape;509;p2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696277" y="2777599"/>
            <a:ext cx="751114" cy="2977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2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584163" y="3773614"/>
            <a:ext cx="1041637" cy="1708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BFBF"/>
        </a:solidFill>
      </p:bgPr>
    </p:bg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8"/>
          <p:cNvSpPr txBox="1"/>
          <p:nvPr>
            <p:ph type="title"/>
          </p:nvPr>
        </p:nvSpPr>
        <p:spPr>
          <a:xfrm>
            <a:off x="8570642" y="9830"/>
            <a:ext cx="3532332" cy="230213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Font typeface="Georgia"/>
              <a:buNone/>
            </a:pPr>
            <a:r>
              <a:rPr lang="en-US" sz="2800"/>
              <a:t>El mapa del coronavirus y la</a:t>
            </a:r>
            <a:br>
              <a:rPr lang="en-US" sz="2800"/>
            </a:br>
            <a:r>
              <a:rPr lang="en-US" sz="2800"/>
              <a:t>evolución de casos confirmados</a:t>
            </a:r>
            <a:br>
              <a:rPr lang="en-US" sz="2800"/>
            </a:br>
            <a:r>
              <a:rPr lang="en-US" sz="2800"/>
              <a:t>en el país</a:t>
            </a:r>
            <a:endParaRPr/>
          </a:p>
        </p:txBody>
      </p:sp>
      <p:pic>
        <p:nvPicPr>
          <p:cNvPr id="516" name="Google Shape;516;p2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9820" r="19819" t="0"/>
          <a:stretch/>
        </p:blipFill>
        <p:spPr>
          <a:xfrm>
            <a:off x="0" y="0"/>
            <a:ext cx="6441166" cy="5319713"/>
          </a:xfrm>
          <a:prstGeom prst="rect">
            <a:avLst/>
          </a:prstGeom>
          <a:solidFill>
            <a:srgbClr val="E4DEDB"/>
          </a:solidFill>
          <a:ln>
            <a:noFill/>
          </a:ln>
        </p:spPr>
      </p:pic>
      <p:sp>
        <p:nvSpPr>
          <p:cNvPr id="517" name="Google Shape;517;p28"/>
          <p:cNvSpPr txBox="1"/>
          <p:nvPr>
            <p:ph idx="1" type="body"/>
          </p:nvPr>
        </p:nvSpPr>
        <p:spPr>
          <a:xfrm>
            <a:off x="8496888" y="2282480"/>
            <a:ext cx="3712938" cy="43434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90"/>
              <a:buNone/>
            </a:pPr>
            <a:r>
              <a:rPr lang="en-US">
                <a:solidFill>
                  <a:schemeClr val="dk1"/>
                </a:solidFill>
              </a:rPr>
              <a:t>El Grupo de Investigación en Base de Datos (GIBD) de la FRCU realiza un seguimiento de los datos sobre la evolución de la pandemia de COVID-19. El estudio, que está accesible para que toda la comunidad pueda verlo, permite evaluar cómo impactan las políticas tomadas en cada país.</a:t>
            </a:r>
            <a:endParaRPr/>
          </a:p>
          <a:p>
            <a:pPr indent="0" lvl="0" marL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90"/>
              <a:buNone/>
            </a:pPr>
            <a:r>
              <a:rPr lang="en-US">
                <a:solidFill>
                  <a:schemeClr val="dk1"/>
                </a:solidFill>
              </a:rPr>
              <a:t>El objetivo del trabajo es brindar un seguimiento actualizado sobre la evolución de la pandemia, para que la toma de decisiones pueda estar sustentada en información precisa y oportuna.</a:t>
            </a:r>
            <a:endParaRPr/>
          </a:p>
          <a:p>
            <a:pPr indent="0" lvl="0" marL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90"/>
              <a:buNone/>
            </a:pPr>
            <a:r>
              <a:rPr lang="en-US">
                <a:solidFill>
                  <a:schemeClr val="dk1"/>
                </a:solidFill>
              </a:rPr>
              <a:t>El análisis de datos muestra la evolución de casos a nivel mundial y permite realizar una comparación con países de Sudamérica y, en particular, con la Argentina.</a:t>
            </a:r>
            <a:endParaRPr/>
          </a:p>
        </p:txBody>
      </p:sp>
      <p:pic>
        <p:nvPicPr>
          <p:cNvPr id="518" name="Google Shape;518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45370" y="3203589"/>
            <a:ext cx="5376134" cy="3233826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28"/>
          <p:cNvSpPr txBox="1"/>
          <p:nvPr/>
        </p:nvSpPr>
        <p:spPr>
          <a:xfrm>
            <a:off x="0" y="5522830"/>
            <a:ext cx="6639484" cy="132343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000" u="none" cap="none" strike="noStrike">
                <a:solidFill>
                  <a:srgbClr val="008000"/>
                </a:solidFill>
                <a:latin typeface="Georgia"/>
                <a:ea typeface="Georgia"/>
                <a:cs typeface="Georgia"/>
                <a:sym typeface="Georgia"/>
              </a:rPr>
              <a:t>“Uno de nuestros objetivos al poner a disposición este análisis es que los ciudadanos también puedan realizar un seguimiento de los resultados de las medidas adoptadas”</a:t>
            </a:r>
            <a:endParaRPr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20" name="Google Shape;520;p28"/>
          <p:cNvSpPr txBox="1"/>
          <p:nvPr/>
        </p:nvSpPr>
        <p:spPr>
          <a:xfrm>
            <a:off x="0" y="121024"/>
            <a:ext cx="222269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8000"/>
                </a:solidFill>
                <a:latin typeface="Georgia"/>
                <a:ea typeface="Georgia"/>
                <a:cs typeface="Georgia"/>
                <a:sym typeface="Georgia"/>
              </a:rPr>
              <a:t>Los integrantes del GIBD</a:t>
            </a:r>
            <a:endParaRPr sz="1600">
              <a:solidFill>
                <a:srgbClr val="008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21" name="Google Shape;521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83370" y="22445"/>
            <a:ext cx="799431" cy="781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81586" y="804376"/>
            <a:ext cx="803000" cy="781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82477" y="1574114"/>
            <a:ext cx="801215" cy="794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2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363739" y="16348"/>
            <a:ext cx="818262" cy="794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2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363739" y="804376"/>
            <a:ext cx="818262" cy="79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29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rotWithShape="1">
            <a:blip r:embed="rId3">
              <a:alphaModFix amt="83000"/>
            </a:blip>
            <a:tile algn="ctr" flip="xy" tx="0" sx="92000" ty="-76200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29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rotWithShape="1">
            <a:blip r:embed="rId3">
              <a:alphaModFix amt="83000"/>
            </a:blip>
            <a:tile algn="ctr" flip="xy" tx="0" sx="92000" ty="-7175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29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rotWithShape="1">
            <a:blip r:embed="rId3">
              <a:alphaModFix amt="83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33" name="Google Shape;533;p2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534" name="Google Shape;534;p29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algn="tl" flip="none" tx="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2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36" name="Google Shape;536;p29"/>
          <p:cNvSpPr/>
          <p:nvPr/>
        </p:nvSpPr>
        <p:spPr>
          <a:xfrm>
            <a:off x="-7620" y="-1"/>
            <a:ext cx="12207240" cy="68580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37" name="Google Shape;537;p29"/>
          <p:cNvPicPr preferRelativeResize="0"/>
          <p:nvPr/>
        </p:nvPicPr>
        <p:blipFill rotWithShape="1">
          <a:blip r:embed="rId5">
            <a:alphaModFix/>
          </a:blip>
          <a:srcRect b="3" l="0" r="3" t="11335"/>
          <a:stretch/>
        </p:blipFill>
        <p:spPr>
          <a:xfrm>
            <a:off x="20" y="1"/>
            <a:ext cx="7247803" cy="4257366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29"/>
          <p:cNvSpPr/>
          <p:nvPr/>
        </p:nvSpPr>
        <p:spPr>
          <a:xfrm>
            <a:off x="0" y="4257367"/>
            <a:ext cx="12192000" cy="2610464"/>
          </a:xfrm>
          <a:prstGeom prst="rect">
            <a:avLst/>
          </a:prstGeom>
          <a:blipFill rotWithShape="1">
            <a:blip r:embed="rId3">
              <a:alphaModFix amt="85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39" name="Google Shape;539;p29"/>
          <p:cNvSpPr txBox="1"/>
          <p:nvPr>
            <p:ph type="title"/>
          </p:nvPr>
        </p:nvSpPr>
        <p:spPr>
          <a:xfrm>
            <a:off x="3555785" y="4821571"/>
            <a:ext cx="6276098" cy="14722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000"/>
              <a:buFont typeface="Georgia"/>
              <a:buNone/>
            </a:pPr>
            <a:r>
              <a:rPr lang="en-US" sz="4000"/>
              <a:t>CONTACTO</a:t>
            </a:r>
            <a:br>
              <a:rPr lang="en-US" sz="4000"/>
            </a:br>
            <a:r>
              <a:rPr lang="en-US" sz="4000"/>
              <a:t>caffaf@frcu.utn.edu.ar</a:t>
            </a:r>
            <a:endParaRPr/>
          </a:p>
        </p:txBody>
      </p:sp>
      <p:pic>
        <p:nvPicPr>
          <p:cNvPr descr="Imagen de la pantalla de un celular con letras&#10;&#10;Descripción generada automáticamente con confianza baja" id="540" name="Google Shape;540;p29"/>
          <p:cNvPicPr preferRelativeResize="0"/>
          <p:nvPr/>
        </p:nvPicPr>
        <p:blipFill rotWithShape="1">
          <a:blip r:embed="rId6">
            <a:alphaModFix/>
          </a:blip>
          <a:srcRect b="1" l="23200" r="29442" t="0"/>
          <a:stretch/>
        </p:blipFill>
        <p:spPr>
          <a:xfrm>
            <a:off x="7415784" y="-2"/>
            <a:ext cx="4776216" cy="42611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1" name="Google Shape;541;p29"/>
          <p:cNvGrpSpPr/>
          <p:nvPr/>
        </p:nvGrpSpPr>
        <p:grpSpPr>
          <a:xfrm>
            <a:off x="10245590" y="5111496"/>
            <a:ext cx="1080904" cy="1080902"/>
            <a:chOff x="9685338" y="4460675"/>
            <a:chExt cx="1080904" cy="1080902"/>
          </a:xfrm>
        </p:grpSpPr>
        <p:sp>
          <p:nvSpPr>
            <p:cNvPr id="542" name="Google Shape;542;p29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4">
                <a:alphaModFix/>
              </a:blip>
              <a:tile algn="tl" flip="none" tx="0" sx="85000" ty="0" sy="85000"/>
            </a:blip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Trebuchet MS"/>
                <a:buNone/>
              </a:pPr>
              <a:r>
                <a:t/>
              </a:r>
              <a:endParaRPr b="1" i="0" sz="20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543" name="Google Shape;543;p2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44" name="Google Shape;544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04216" y="4650121"/>
            <a:ext cx="2655194" cy="1938136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29"/>
          <p:cNvSpPr txBox="1"/>
          <p:nvPr/>
        </p:nvSpPr>
        <p:spPr>
          <a:xfrm>
            <a:off x="3910175" y="6192400"/>
            <a:ext cx="59217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700"/>
              <a:t>gomez.belen@gmail.com</a:t>
            </a:r>
            <a:endParaRPr b="1" sz="37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/>
          </a:blip>
          <a:tile algn="tl" flip="none" tx="0" sx="100000" ty="0" sy="100000"/>
        </a:blip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blipFill rotWithShape="1">
            <a:blip r:embed="rId3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8" name="Google Shape;138;p3"/>
          <p:cNvSpPr txBox="1"/>
          <p:nvPr>
            <p:ph type="title"/>
          </p:nvPr>
        </p:nvSpPr>
        <p:spPr>
          <a:xfrm>
            <a:off x="6386285" y="219589"/>
            <a:ext cx="4741963" cy="1971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eorgia"/>
              <a:buNone/>
            </a:pPr>
            <a:r>
              <a:rPr lang="en-US" sz="4400">
                <a:solidFill>
                  <a:schemeClr val="lt1"/>
                </a:solidFill>
              </a:rPr>
              <a:t>CRONOLOGÍA </a:t>
            </a:r>
            <a:endParaRPr sz="4400">
              <a:solidFill>
                <a:schemeClr val="lt1"/>
              </a:solidFill>
            </a:endParaRPr>
          </a:p>
        </p:txBody>
      </p:sp>
      <p:sp>
        <p:nvSpPr>
          <p:cNvPr id="139" name="Google Shape;139;p3"/>
          <p:cNvSpPr/>
          <p:nvPr/>
        </p:nvSpPr>
        <p:spPr>
          <a:xfrm>
            <a:off x="2" y="3"/>
            <a:ext cx="6095695" cy="6857997"/>
          </a:xfrm>
          <a:custGeom>
            <a:rect b="b" l="l" r="r" t="t"/>
            <a:pathLst>
              <a:path extrusionOk="0" h="6857997" w="6095695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40" name="Google Shape;140;p3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41" name="Google Shape;141;p3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4">
                <a:alphaModFix/>
              </a:blip>
              <a:tile algn="tl" flip="none" tx="5080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3" name="Google Shape;143;p3"/>
          <p:cNvGrpSpPr/>
          <p:nvPr/>
        </p:nvGrpSpPr>
        <p:grpSpPr>
          <a:xfrm>
            <a:off x="6178161" y="1870251"/>
            <a:ext cx="5860653" cy="3362670"/>
            <a:chOff x="2950" y="704055"/>
            <a:chExt cx="5860653" cy="3362670"/>
          </a:xfrm>
        </p:grpSpPr>
        <p:sp>
          <p:nvSpPr>
            <p:cNvPr id="144" name="Google Shape;144;p3"/>
            <p:cNvSpPr/>
            <p:nvPr/>
          </p:nvSpPr>
          <p:spPr>
            <a:xfrm rot="5400000">
              <a:off x="-267445" y="1469572"/>
              <a:ext cx="1191127" cy="144114"/>
            </a:xfrm>
            <a:prstGeom prst="rect">
              <a:avLst/>
            </a:prstGeom>
            <a:solidFill>
              <a:srgbClr val="C8C4C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2950" y="704055"/>
              <a:ext cx="1601271" cy="960762"/>
            </a:xfrm>
            <a:prstGeom prst="roundRect">
              <a:avLst>
                <a:gd fmla="val 10000" name="adj"/>
              </a:avLst>
            </a:prstGeom>
            <a:solidFill>
              <a:schemeClr val="accent6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3"/>
            <p:cNvSpPr txBox="1"/>
            <p:nvPr/>
          </p:nvSpPr>
          <p:spPr>
            <a:xfrm>
              <a:off x="31090" y="732195"/>
              <a:ext cx="1544991" cy="9044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Trebuchet MS"/>
                <a:buNone/>
              </a:pPr>
              <a:r>
                <a:rPr b="0" i="0" lang="en-US" sz="13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2014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455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Trebuchet MS"/>
                <a:buNone/>
              </a:pPr>
              <a:r>
                <a:rPr b="0" i="0" lang="en-US" sz="13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Cátedra GRSO (Depto. LOI)</a:t>
              </a: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 rot="5400000">
              <a:off x="-267445" y="2670526"/>
              <a:ext cx="1191127" cy="144114"/>
            </a:xfrm>
            <a:prstGeom prst="rect">
              <a:avLst/>
            </a:prstGeom>
            <a:solidFill>
              <a:srgbClr val="C8C4C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2950" y="1905009"/>
              <a:ext cx="1601271" cy="960762"/>
            </a:xfrm>
            <a:prstGeom prst="roundRect">
              <a:avLst>
                <a:gd fmla="val 10000" name="adj"/>
              </a:avLst>
            </a:prstGeom>
            <a:solidFill>
              <a:schemeClr val="accent6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3"/>
            <p:cNvSpPr txBox="1"/>
            <p:nvPr/>
          </p:nvSpPr>
          <p:spPr>
            <a:xfrm>
              <a:off x="31090" y="1933149"/>
              <a:ext cx="1544991" cy="9044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Trebuchet MS"/>
                <a:buNone/>
              </a:pPr>
              <a:r>
                <a:rPr b="0" i="0" lang="en-US" sz="13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2015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455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Trebuchet MS"/>
                <a:buNone/>
              </a:pPr>
              <a:r>
                <a:rPr b="0" i="0" lang="en-US" sz="13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Cursado de transversal</a:t>
              </a: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333030" y="3271003"/>
              <a:ext cx="2119865" cy="144114"/>
            </a:xfrm>
            <a:prstGeom prst="rect">
              <a:avLst/>
            </a:prstGeom>
            <a:solidFill>
              <a:srgbClr val="C8C4C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950" y="3105963"/>
              <a:ext cx="1601271" cy="960762"/>
            </a:xfrm>
            <a:prstGeom prst="roundRect">
              <a:avLst>
                <a:gd fmla="val 10000" name="adj"/>
              </a:avLst>
            </a:prstGeom>
            <a:solidFill>
              <a:schemeClr val="accent6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3"/>
            <p:cNvSpPr txBox="1"/>
            <p:nvPr/>
          </p:nvSpPr>
          <p:spPr>
            <a:xfrm>
              <a:off x="31090" y="3134103"/>
              <a:ext cx="1544991" cy="9044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Trebuchet MS"/>
                <a:buNone/>
              </a:pPr>
              <a:r>
                <a:rPr b="0" i="0" lang="en-US" sz="13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2016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455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Trebuchet MS"/>
                <a:buNone/>
              </a:pPr>
              <a:r>
                <a:rPr b="0" i="0" lang="en-US" sz="13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Adhesión Pacto Global de Naciones Unidas</a:t>
              </a:r>
              <a:endParaRPr b="0" i="0" sz="13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 rot="-5400000">
              <a:off x="1862245" y="2670526"/>
              <a:ext cx="1191127" cy="144114"/>
            </a:xfrm>
            <a:prstGeom prst="rect">
              <a:avLst/>
            </a:prstGeom>
            <a:solidFill>
              <a:srgbClr val="C8C4C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132641" y="3105963"/>
              <a:ext cx="1601271" cy="960762"/>
            </a:xfrm>
            <a:prstGeom prst="roundRect">
              <a:avLst>
                <a:gd fmla="val 10000" name="adj"/>
              </a:avLst>
            </a:prstGeom>
            <a:solidFill>
              <a:schemeClr val="accent6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3"/>
            <p:cNvSpPr txBox="1"/>
            <p:nvPr/>
          </p:nvSpPr>
          <p:spPr>
            <a:xfrm>
              <a:off x="2160781" y="3134103"/>
              <a:ext cx="1544991" cy="9044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Trebuchet MS"/>
                <a:buNone/>
              </a:pPr>
              <a:r>
                <a:rPr b="0" i="0" lang="en-US" sz="13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2016 - 2017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455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Trebuchet MS"/>
                <a:buNone/>
              </a:pPr>
              <a:r>
                <a:rPr b="0" i="0" lang="en-US" sz="13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Presentación en convocatorias </a:t>
              </a: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 rot="-5400000">
              <a:off x="1862245" y="1469572"/>
              <a:ext cx="1191127" cy="144114"/>
            </a:xfrm>
            <a:prstGeom prst="rect">
              <a:avLst/>
            </a:prstGeom>
            <a:solidFill>
              <a:srgbClr val="C8C4C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132641" y="1905009"/>
              <a:ext cx="1601271" cy="960762"/>
            </a:xfrm>
            <a:prstGeom prst="roundRect">
              <a:avLst>
                <a:gd fmla="val 10000" name="adj"/>
              </a:avLst>
            </a:prstGeom>
            <a:solidFill>
              <a:schemeClr val="accent6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3"/>
            <p:cNvSpPr txBox="1"/>
            <p:nvPr/>
          </p:nvSpPr>
          <p:spPr>
            <a:xfrm>
              <a:off x="2160781" y="1933149"/>
              <a:ext cx="1544991" cy="9044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Trebuchet MS"/>
                <a:buNone/>
              </a:pPr>
              <a:r>
                <a:rPr b="0" i="0" lang="en-US" sz="13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2018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455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Trebuchet MS"/>
                <a:buNone/>
              </a:pPr>
              <a:r>
                <a:rPr b="0" i="0" lang="en-US" sz="13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1º Reporte de Sustentabilidad</a:t>
              </a: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2462722" y="869096"/>
              <a:ext cx="2119865" cy="144114"/>
            </a:xfrm>
            <a:prstGeom prst="rect">
              <a:avLst/>
            </a:prstGeom>
            <a:solidFill>
              <a:srgbClr val="C8C4C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2132641" y="704055"/>
              <a:ext cx="1601271" cy="960762"/>
            </a:xfrm>
            <a:prstGeom prst="roundRect">
              <a:avLst>
                <a:gd fmla="val 10000" name="adj"/>
              </a:avLst>
            </a:prstGeom>
            <a:solidFill>
              <a:schemeClr val="accent6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3"/>
            <p:cNvSpPr txBox="1"/>
            <p:nvPr/>
          </p:nvSpPr>
          <p:spPr>
            <a:xfrm>
              <a:off x="2160781" y="732195"/>
              <a:ext cx="1544991" cy="9044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Trebuchet MS"/>
                <a:buNone/>
              </a:pPr>
              <a:r>
                <a:rPr b="0" i="0" lang="en-US" sz="13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2019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455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Trebuchet MS"/>
                <a:buNone/>
              </a:pPr>
              <a:r>
                <a:rPr b="0" i="0" lang="en-US" sz="13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Universidades Socialmente Comprometidas</a:t>
              </a: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 rot="5400000">
              <a:off x="3991936" y="1469572"/>
              <a:ext cx="1191127" cy="144114"/>
            </a:xfrm>
            <a:prstGeom prst="rect">
              <a:avLst/>
            </a:prstGeom>
            <a:solidFill>
              <a:srgbClr val="C8C4C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4262332" y="704055"/>
              <a:ext cx="1601271" cy="960762"/>
            </a:xfrm>
            <a:prstGeom prst="roundRect">
              <a:avLst>
                <a:gd fmla="val 10000" name="adj"/>
              </a:avLst>
            </a:prstGeom>
            <a:solidFill>
              <a:schemeClr val="accent6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3"/>
            <p:cNvSpPr txBox="1"/>
            <p:nvPr/>
          </p:nvSpPr>
          <p:spPr>
            <a:xfrm>
              <a:off x="4290472" y="732195"/>
              <a:ext cx="1544991" cy="9044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Trebuchet MS"/>
                <a:buNone/>
              </a:pPr>
              <a:r>
                <a:rPr b="0" i="0" lang="en-US" sz="13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2020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455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Trebuchet MS"/>
                <a:buNone/>
              </a:pPr>
              <a:r>
                <a:rPr b="0" i="0" lang="en-US" sz="13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Cátedra Abierta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455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Trebuchet MS"/>
                <a:buNone/>
              </a:pPr>
              <a:r>
                <a:t/>
              </a:r>
              <a:endParaRPr b="0" i="0" sz="13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4262332" y="1905009"/>
              <a:ext cx="1601271" cy="960762"/>
            </a:xfrm>
            <a:prstGeom prst="roundRect">
              <a:avLst>
                <a:gd fmla="val 10000" name="adj"/>
              </a:avLst>
            </a:prstGeom>
            <a:solidFill>
              <a:schemeClr val="accent6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3"/>
            <p:cNvSpPr txBox="1"/>
            <p:nvPr/>
          </p:nvSpPr>
          <p:spPr>
            <a:xfrm>
              <a:off x="4290472" y="1933149"/>
              <a:ext cx="1544991" cy="9044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Trebuchet MS"/>
                <a:buNone/>
              </a:pPr>
              <a:r>
                <a:rPr b="0" i="0" lang="en-US" sz="13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2021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455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Trebuchet MS"/>
                <a:buNone/>
              </a:pPr>
              <a:r>
                <a:rPr b="0" i="0" lang="en-US" sz="13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2º Reporte de Sustentabilidad</a:t>
              </a:r>
              <a:endParaRPr/>
            </a:p>
          </p:txBody>
        </p:sp>
      </p:grpSp>
      <p:pic>
        <p:nvPicPr>
          <p:cNvPr id="167" name="Google Shape;167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9195" y="2292142"/>
            <a:ext cx="3114517" cy="2273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AFAF7"/>
            </a:gs>
            <a:gs pos="74000">
              <a:srgbClr val="D6D9C5"/>
            </a:gs>
            <a:gs pos="83000">
              <a:srgbClr val="D6D9C5"/>
            </a:gs>
            <a:gs pos="100000">
              <a:srgbClr val="E3E5D9"/>
            </a:gs>
          </a:gsLst>
          <a:lin ang="5400000" scaled="0"/>
        </a:gra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"/>
          <p:cNvSpPr txBox="1"/>
          <p:nvPr>
            <p:ph type="title"/>
          </p:nvPr>
        </p:nvSpPr>
        <p:spPr>
          <a:xfrm>
            <a:off x="1069848" y="259546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Font typeface="Georgia"/>
              <a:buNone/>
            </a:pPr>
            <a:r>
              <a:rPr lang="en-US"/>
              <a:t>En nuestra Regional</a:t>
            </a:r>
            <a:endParaRPr/>
          </a:p>
        </p:txBody>
      </p:sp>
      <p:sp>
        <p:nvSpPr>
          <p:cNvPr id="173" name="Google Shape;173;p4"/>
          <p:cNvSpPr txBox="1"/>
          <p:nvPr>
            <p:ph idx="3" type="body"/>
          </p:nvPr>
        </p:nvSpPr>
        <p:spPr>
          <a:xfrm>
            <a:off x="6364224" y="1655785"/>
            <a:ext cx="4754880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US"/>
              <a:t>Contribuimos a los ODS</a:t>
            </a:r>
            <a:endParaRPr/>
          </a:p>
        </p:txBody>
      </p:sp>
      <p:pic>
        <p:nvPicPr>
          <p:cNvPr id="174" name="Google Shape;174;p4"/>
          <p:cNvPicPr preferRelativeResize="0"/>
          <p:nvPr>
            <p:ph idx="4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21672" y="2801490"/>
            <a:ext cx="5280334" cy="2966877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4"/>
          <p:cNvSpPr txBox="1"/>
          <p:nvPr>
            <p:ph idx="1" type="body"/>
          </p:nvPr>
        </p:nvSpPr>
        <p:spPr>
          <a:xfrm>
            <a:off x="562708" y="1655785"/>
            <a:ext cx="5258972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US"/>
              <a:t>Trabajamos por cada uno de los Principios</a:t>
            </a:r>
            <a:endParaRPr/>
          </a:p>
        </p:txBody>
      </p:sp>
      <p:pic>
        <p:nvPicPr>
          <p:cNvPr id="176" name="Google Shape;176;p4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10870"/>
          <a:stretch/>
        </p:blipFill>
        <p:spPr>
          <a:xfrm>
            <a:off x="1066800" y="2441640"/>
            <a:ext cx="4318328" cy="4163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4"/>
          <p:cNvPicPr preferRelativeResize="0"/>
          <p:nvPr/>
        </p:nvPicPr>
        <p:blipFill rotWithShape="1">
          <a:blip r:embed="rId5">
            <a:alphaModFix/>
          </a:blip>
          <a:srcRect b="-84691" l="-253557" r="253557" t="113911"/>
          <a:stretch/>
        </p:blipFill>
        <p:spPr>
          <a:xfrm>
            <a:off x="659195" y="2292142"/>
            <a:ext cx="3114517" cy="1609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BFBF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5"/>
          <p:cNvSpPr txBox="1"/>
          <p:nvPr>
            <p:ph type="title"/>
          </p:nvPr>
        </p:nvSpPr>
        <p:spPr>
          <a:xfrm>
            <a:off x="639543" y="438356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Font typeface="Georgia"/>
              <a:buNone/>
            </a:pPr>
            <a:r>
              <a:rPr lang="en-US"/>
              <a:t>Nuestros Reportes </a:t>
            </a:r>
            <a:br>
              <a:rPr lang="en-US"/>
            </a:br>
            <a:r>
              <a:rPr lang="en-US"/>
              <a:t>de Sustentabilidad</a:t>
            </a:r>
            <a:endParaRPr/>
          </a:p>
        </p:txBody>
      </p:sp>
      <p:pic>
        <p:nvPicPr>
          <p:cNvPr id="183" name="Google Shape;183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5451" l="35487" r="36699" t="15607"/>
          <a:stretch/>
        </p:blipFill>
        <p:spPr>
          <a:xfrm>
            <a:off x="7434513" y="691956"/>
            <a:ext cx="3927976" cy="5474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5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14926" l="25917" r="26741" t="24870"/>
          <a:stretch/>
        </p:blipFill>
        <p:spPr>
          <a:xfrm>
            <a:off x="829511" y="2331142"/>
            <a:ext cx="5363500" cy="3834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681297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6"/>
          <p:cNvSpPr txBox="1"/>
          <p:nvPr/>
        </p:nvSpPr>
        <p:spPr>
          <a:xfrm>
            <a:off x="7271658" y="1378857"/>
            <a:ext cx="4673600" cy="35137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Font typeface="Georgia"/>
              <a:buNone/>
            </a:pPr>
            <a:r>
              <a:rPr b="1" i="0" lang="en-US" sz="2800" u="none" cap="none" strike="noStrike">
                <a:latin typeface="Georgia"/>
                <a:ea typeface="Georgia"/>
                <a:cs typeface="Georgia"/>
                <a:sym typeface="Georgia"/>
              </a:rPr>
              <a:t>Declarar a la RED UTN ODS 2030 como ámbito de consulta para la Comisión de Seguimiento del “Programa para el Desarrollo Sostenible 2030” aprobado por Ordenanza 1800. </a:t>
            </a:r>
            <a:endParaRPr b="1" i="0" sz="2800" u="none" cap="none" strike="noStrike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7"/>
          <p:cNvSpPr txBox="1"/>
          <p:nvPr>
            <p:ph type="ctrTitle"/>
          </p:nvPr>
        </p:nvSpPr>
        <p:spPr>
          <a:xfrm>
            <a:off x="1051560" y="1432223"/>
            <a:ext cx="9966960" cy="3035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7200"/>
              <a:buFont typeface="Georgia"/>
              <a:buNone/>
            </a:pPr>
            <a:r>
              <a:rPr lang="en-US"/>
              <a:t>¿Pero que son los ODS?</a:t>
            </a:r>
            <a:endParaRPr/>
          </a:p>
        </p:txBody>
      </p:sp>
      <p:sp>
        <p:nvSpPr>
          <p:cNvPr id="196" name="Google Shape;196;p7"/>
          <p:cNvSpPr txBox="1"/>
          <p:nvPr>
            <p:ph idx="1" type="subTitle"/>
          </p:nvPr>
        </p:nvSpPr>
        <p:spPr>
          <a:xfrm>
            <a:off x="1069848" y="4389120"/>
            <a:ext cx="7891272" cy="10698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60"/>
              <a:buNone/>
            </a:pPr>
            <a:r>
              <a:rPr lang="en-US" sz="3600"/>
              <a:t>¿Y la agenda 2030?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0620" l="19662" r="25286" t="26314"/>
          <a:stretch/>
        </p:blipFill>
        <p:spPr>
          <a:xfrm>
            <a:off x="578222" y="267343"/>
            <a:ext cx="9940558" cy="6402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9"/>
          <p:cNvSpPr txBox="1"/>
          <p:nvPr>
            <p:ph type="ctrTitle"/>
          </p:nvPr>
        </p:nvSpPr>
        <p:spPr>
          <a:xfrm>
            <a:off x="1051560" y="1432223"/>
            <a:ext cx="9966960" cy="19967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0" i="1" lang="en-US" sz="2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“Los </a:t>
            </a:r>
            <a:r>
              <a:rPr i="1" lang="en-US" sz="2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Objetivos de Desarrollo Sostenible </a:t>
            </a:r>
            <a:r>
              <a:rPr b="0" i="1" lang="en-US" sz="2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1" i="1" lang="en-US" sz="2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ODS</a:t>
            </a:r>
            <a:r>
              <a:rPr b="0" i="1" lang="en-US" sz="2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): Erradicar la pobreza en todas sus formas en todo el mundo. Poner fin al hambre, conseguir la seguridad alimentaria y una mejor nutrición, y promover la agricultura sostenible. Garantizar una vida saludable y promover el bienestar para todos y todas en todas las edades”.</a:t>
            </a:r>
            <a:endParaRPr sz="2400"/>
          </a:p>
        </p:txBody>
      </p:sp>
      <p:sp>
        <p:nvSpPr>
          <p:cNvPr id="207" name="Google Shape;207;p9"/>
          <p:cNvSpPr txBox="1"/>
          <p:nvPr>
            <p:ph idx="1" type="subTitle"/>
          </p:nvPr>
        </p:nvSpPr>
        <p:spPr>
          <a:xfrm>
            <a:off x="5147534" y="3335497"/>
            <a:ext cx="5491779" cy="7464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40"/>
              <a:buNone/>
            </a:pPr>
            <a:r>
              <a:rPr b="1" lang="en-US" sz="4400">
                <a:solidFill>
                  <a:srgbClr val="345D7E"/>
                </a:solidFill>
                <a:latin typeface="Arial"/>
                <a:ea typeface="Arial"/>
                <a:cs typeface="Arial"/>
                <a:sym typeface="Arial"/>
              </a:rPr>
              <a:t>No dejar a nadie atrás.</a:t>
            </a:r>
            <a:endParaRPr/>
          </a:p>
        </p:txBody>
      </p:sp>
      <p:pic>
        <p:nvPicPr>
          <p:cNvPr id="208" name="Google Shape;20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0576" y="4667606"/>
            <a:ext cx="8252161" cy="1996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etras en madera">
  <a:themeElements>
    <a:clrScheme name="Wood Type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Letras en madera">
  <a:themeElements>
    <a:clrScheme name="Wood Type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2021-06-02T21:10:02Z</dcterms:created>
  <dc:creator>María Fernanda Caffa</dc:creator>
</cp:coreProperties>
</file>