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780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9744a08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9744a08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9744a081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9744a081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9744a081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9744a081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9744a081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9744a081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9744a081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9744a081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9744a081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9744a081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9744a081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e9744a081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9744a081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9744a081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9744a081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9744a081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9744a081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9744a081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9744a081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9744a081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9744a081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e9744a081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9744a081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e9744a0813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97d161e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e97d161e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97d161e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e97d161e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97d161ec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97d161ec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97d161e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97d161e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97d161ec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97d161ec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97d161e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e97d161ec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9744a08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9744a08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9744a08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9744a08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9744a081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9744a081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9744a081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9744a081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9744a081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9744a081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9744a081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9744a081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9744a081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9744a081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a.utn.edu.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700" y="1647825"/>
            <a:ext cx="26193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102851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340700" y="3804356"/>
            <a:ext cx="248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Autoras</a:t>
            </a:r>
            <a:r>
              <a:rPr lang="es-ES" dirty="0" smtClean="0"/>
              <a:t>: </a:t>
            </a:r>
          </a:p>
          <a:p>
            <a:r>
              <a:rPr lang="es-ES" b="1" dirty="0" smtClean="0"/>
              <a:t>Lic. Marta Liliana </a:t>
            </a:r>
            <a:r>
              <a:rPr lang="es-ES" b="1" dirty="0" err="1" smtClean="0"/>
              <a:t>Ekertt</a:t>
            </a:r>
            <a:r>
              <a:rPr lang="es-ES" b="1" dirty="0" smtClean="0"/>
              <a:t>.</a:t>
            </a:r>
          </a:p>
          <a:p>
            <a:r>
              <a:rPr lang="es-ES" b="1" dirty="0" err="1" smtClean="0"/>
              <a:t>Tec</a:t>
            </a:r>
            <a:r>
              <a:rPr lang="es-ES" b="1" dirty="0" smtClean="0"/>
              <a:t>. </a:t>
            </a:r>
            <a:r>
              <a:rPr lang="es-ES" b="1" dirty="0" err="1" smtClean="0"/>
              <a:t>Bib</a:t>
            </a:r>
            <a:r>
              <a:rPr lang="es-ES" b="1" dirty="0" smtClean="0"/>
              <a:t>. María de las Mercedes </a:t>
            </a:r>
            <a:r>
              <a:rPr lang="es-ES" b="1" dirty="0" err="1" smtClean="0"/>
              <a:t>Contard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RIA se basa en los estándares, políticas y protocolos comunes del Sistema Nacional de Repositorios Digitales (SNRD) del Ministerio de Ciencia Tecnología e Innovación Productiva de la República Argentina. </a:t>
            </a:r>
            <a:endParaRPr sz="245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24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Desde el 2019 adherido oficialmente al SNRD.</a:t>
            </a:r>
            <a:endParaRPr sz="245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245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Esto potencia la integración de las producciones de UTN en el sistema educativo y científico de nivel superior.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11700" y="1154925"/>
            <a:ext cx="85206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6719" b="1"/>
              <a:t>¿Cómo contribuimos desde FRCU?</a:t>
            </a:r>
            <a:endParaRPr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418850" y="846850"/>
            <a:ext cx="8520600" cy="3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3869" algn="l" rtl="0">
              <a:spcBef>
                <a:spcPts val="0"/>
              </a:spcBef>
              <a:spcAft>
                <a:spcPts val="0"/>
              </a:spcAft>
              <a:buSzPts val="4020"/>
              <a:buChar char="●"/>
            </a:pPr>
            <a:r>
              <a:rPr lang="x-none" sz="4020" b="1"/>
              <a:t>Incorporando la fecha al calendario académico.</a:t>
            </a:r>
            <a:endParaRPr sz="4020" b="1"/>
          </a:p>
          <a:p>
            <a:pPr marL="457200" lvl="0" indent="-483869" algn="l" rtl="0">
              <a:spcBef>
                <a:spcPts val="0"/>
              </a:spcBef>
              <a:spcAft>
                <a:spcPts val="0"/>
              </a:spcAft>
              <a:buSzPts val="4020"/>
              <a:buChar char="●"/>
            </a:pPr>
            <a:r>
              <a:rPr lang="x-none" sz="4020" b="1"/>
              <a:t>Difundiendo el producido en el Repositorio.</a:t>
            </a:r>
            <a:endParaRPr sz="4020" b="1"/>
          </a:p>
          <a:p>
            <a:pPr marL="457200" lvl="0" indent="-483869" algn="l" rtl="0">
              <a:spcBef>
                <a:spcPts val="0"/>
              </a:spcBef>
              <a:spcAft>
                <a:spcPts val="0"/>
              </a:spcAft>
              <a:buSzPts val="4020"/>
              <a:buChar char="●"/>
            </a:pPr>
            <a:r>
              <a:rPr lang="x-none" sz="4020" b="1"/>
              <a:t>Festejando.</a:t>
            </a:r>
            <a:endParaRPr sz="402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537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 2015, en FRCU se conmemora la Semana Internacional de Acceso Abierto de forma continua. </a:t>
            </a:r>
            <a:endParaRPr sz="537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361650" y="1995775"/>
            <a:ext cx="1781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2015</a:t>
            </a:r>
            <a:endParaRPr sz="5000" b="1"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450" y="152400"/>
            <a:ext cx="512512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/>
        </p:nvSpPr>
        <p:spPr>
          <a:xfrm>
            <a:off x="401825" y="1962325"/>
            <a:ext cx="18888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2016</a:t>
            </a:r>
            <a:endParaRPr sz="5000" b="1"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025" y="107150"/>
            <a:ext cx="5057925" cy="488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321475" y="1888625"/>
            <a:ext cx="17547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2017</a:t>
            </a:r>
            <a:endParaRPr sz="5000" b="1"/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575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321450" y="1835050"/>
            <a:ext cx="17547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2018</a:t>
            </a:r>
            <a:endParaRPr sz="5000" b="1"/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550" y="152400"/>
            <a:ext cx="5138452" cy="49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/>
        </p:nvSpPr>
        <p:spPr>
          <a:xfrm>
            <a:off x="308075" y="1942200"/>
            <a:ext cx="16074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2019</a:t>
            </a:r>
            <a:endParaRPr sz="5000" b="1"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875" y="66975"/>
            <a:ext cx="4924124" cy="49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327338" y="1919650"/>
            <a:ext cx="16608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2020</a:t>
            </a:r>
            <a:endParaRPr sz="5000" b="1"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998" y="76200"/>
            <a:ext cx="3692426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500" y="2964300"/>
            <a:ext cx="1756474" cy="16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/>
        </p:nvSpPr>
        <p:spPr>
          <a:xfrm>
            <a:off x="281275" y="1875225"/>
            <a:ext cx="1794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/>
              <a:t>2021</a:t>
            </a:r>
            <a:endParaRPr sz="5000" b="1"/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25" y="121450"/>
            <a:ext cx="342900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00" y="3259025"/>
            <a:ext cx="1396850" cy="170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/>
        </p:nvSpPr>
        <p:spPr>
          <a:xfrm>
            <a:off x="0" y="1942200"/>
            <a:ext cx="16209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500" b="1"/>
              <a:t>2022</a:t>
            </a:r>
            <a:endParaRPr sz="4500" b="1"/>
          </a:p>
        </p:txBody>
      </p:sp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75" y="399763"/>
            <a:ext cx="3710223" cy="461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000" y="399775"/>
            <a:ext cx="3593600" cy="4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349750" y="1851750"/>
            <a:ext cx="18045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x-none" sz="5020" b="1"/>
              <a:t>2023</a:t>
            </a:r>
            <a:endParaRPr sz="5020" b="1"/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650" y="84900"/>
            <a:ext cx="4436149" cy="49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451500" y="335800"/>
            <a:ext cx="41205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5000" b="1">
                <a:latin typeface="Calibri"/>
                <a:ea typeface="Calibri"/>
                <a:cs typeface="Calibri"/>
                <a:sym typeface="Calibri"/>
              </a:rPr>
              <a:t>Para pensar…</a:t>
            </a:r>
            <a:endParaRPr sz="5000" b="1"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451500" y="2441100"/>
            <a:ext cx="8520600" cy="2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3500" b="1">
                <a:solidFill>
                  <a:srgbClr val="4D4D4D"/>
                </a:solidFill>
              </a:rPr>
              <a:t>¿</a:t>
            </a:r>
            <a:r>
              <a:rPr lang="x-none" sz="5163" b="1">
                <a:solidFill>
                  <a:srgbClr val="4D4D4D"/>
                </a:solidFill>
              </a:rPr>
              <a:t>Qué se pierde cuando cada vez menos empresas controlan la producción de conocimientos, en lugar de los propios investigadores?</a:t>
            </a:r>
            <a:r>
              <a:rPr lang="x-none" sz="5163" b="1">
                <a:solidFill>
                  <a:srgbClr val="4D4D4D"/>
                </a:solidFill>
                <a:highlight>
                  <a:srgbClr val="FFFFFF"/>
                </a:highlight>
              </a:rPr>
              <a:t> </a:t>
            </a:r>
            <a:endParaRPr sz="5163" b="1">
              <a:solidFill>
                <a:srgbClr val="4D4D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>
              <a:solidFill>
                <a:srgbClr val="4D4D4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endParaRPr sz="1350">
              <a:solidFill>
                <a:srgbClr val="4D4D4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250" y="0"/>
            <a:ext cx="2727900" cy="22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427575" y="2571750"/>
            <a:ext cx="8520600" cy="18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731"/>
              <a:buFont typeface="Arial"/>
              <a:buNone/>
            </a:pPr>
            <a:r>
              <a:rPr lang="x-none" sz="3966" b="1">
                <a:solidFill>
                  <a:srgbClr val="4D4D4D"/>
                </a:solidFill>
              </a:rPr>
              <a:t>¿Cuál es el costo de los modelos de negocio que afianzan niveles de ganancias extremas?</a:t>
            </a:r>
            <a:endParaRPr sz="3966" b="1">
              <a:solidFill>
                <a:srgbClr val="4D4D4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450" y="173275"/>
            <a:ext cx="2723100" cy="19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24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350">
                <a:solidFill>
                  <a:srgbClr val="4D4D4D"/>
                </a:solidFill>
              </a:rPr>
              <a:t> </a:t>
            </a:r>
            <a:r>
              <a:rPr lang="x-none" sz="3000" b="1">
                <a:solidFill>
                  <a:srgbClr val="4D4D4D"/>
                </a:solidFill>
              </a:rPr>
              <a:t>¿</a:t>
            </a:r>
            <a:r>
              <a:rPr lang="x-none" sz="3500" b="1">
                <a:solidFill>
                  <a:srgbClr val="4D4D4D"/>
                </a:solidFill>
              </a:rPr>
              <a:t>Cuándo la recopilación y el uso de datos personales comienza a socavar la libertad académica? </a:t>
            </a:r>
            <a:endParaRPr sz="35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850" y="375775"/>
            <a:ext cx="3006249" cy="210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396600" y="3027125"/>
            <a:ext cx="85206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3500" b="1">
                <a:solidFill>
                  <a:srgbClr val="4D4D4D"/>
                </a:solidFill>
              </a:rPr>
              <a:t>¿Puede la comercialización realmente favorecer el interés público? </a:t>
            </a:r>
            <a:endParaRPr sz="3500" b="1"/>
          </a:p>
        </p:txBody>
      </p:sp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650" y="304800"/>
            <a:ext cx="247682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body" idx="1"/>
          </p:nvPr>
        </p:nvSpPr>
        <p:spPr>
          <a:xfrm>
            <a:off x="311700" y="2798900"/>
            <a:ext cx="8520600" cy="2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3500" b="1">
                <a:solidFill>
                  <a:srgbClr val="4D4D4D"/>
                </a:solidFill>
              </a:rPr>
              <a:t>¿Cómo podemos cambiar las tendencias existentes hacia el uso de estas opciones comunitarias?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325" y="101100"/>
            <a:ext cx="2742300" cy="20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440275" y="188075"/>
            <a:ext cx="8520600" cy="28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53"/>
              <a:buFont typeface="Arial"/>
              <a:buNone/>
            </a:pPr>
            <a:r>
              <a:rPr lang="x-none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“Unámonos, actuemos y generemos conciencia sobre la importancia del control comunitario de los sistemas de intercambio de conocimiento”</a:t>
            </a:r>
            <a:r>
              <a:rPr lang="x-none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/>
          </a:p>
        </p:txBody>
      </p:sp>
      <p:pic>
        <p:nvPicPr>
          <p:cNvPr id="206" name="Google Shape;2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850" y="3073175"/>
            <a:ext cx="2648300" cy="19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1816500"/>
            <a:ext cx="85206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x-none" sz="6719" b="1"/>
              <a:t>¿De qué se trata?</a:t>
            </a:r>
            <a:endParaRPr sz="6719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6625" y="642750"/>
            <a:ext cx="85206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Semana Internacional de Acceso Abierto es una semana de acción global, manejada por la comunidad, para abrir el acceso a la investigación y a la información.</a:t>
            </a:r>
            <a:endParaRPr sz="1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año se celebra entre el 23 y 29 de octubre.</a:t>
            </a:r>
            <a:endParaRPr sz="1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37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5378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44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178225"/>
            <a:ext cx="8520600" cy="8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x-none" sz="5040" b="1">
                <a:latin typeface="Calibri"/>
                <a:ea typeface="Calibri"/>
                <a:cs typeface="Calibri"/>
                <a:sym typeface="Calibri"/>
              </a:rPr>
              <a:t>Acceso Abierto</a:t>
            </a:r>
            <a:endParaRPr sz="504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x-none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Movimiento que promueve el acceso libre y gratuito a la literatura científica, fomentando su  libre disponibilidad en internet y permitiendo a cualquier usuario su lectura, copia, descarga, impresión, distribución o cualquier otro uso legal de la misma, sin barrera alguna. Siendo la única obligación el reconocer los derechos de autor, siendo debidamente citado.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>10 años de la Ley 26899</a:t>
            </a:r>
            <a:endParaRPr lang="es-ES" sz="36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“Los </a:t>
            </a:r>
            <a:r>
              <a:rPr lang="es-ES" sz="2400" b="1" dirty="0">
                <a:solidFill>
                  <a:schemeClr val="tx1"/>
                </a:solidFill>
              </a:rPr>
              <a:t>organismos e instituciones públicas que componen el Sistema Nacional de Ciencia, Tecnología e Innovación </a:t>
            </a:r>
            <a:r>
              <a:rPr lang="es-ES" sz="2400" b="1" dirty="0" smtClean="0">
                <a:solidFill>
                  <a:schemeClr val="tx1"/>
                </a:solidFill>
              </a:rPr>
              <a:t>que </a:t>
            </a:r>
            <a:r>
              <a:rPr lang="es-ES" sz="2400" b="1" dirty="0">
                <a:solidFill>
                  <a:schemeClr val="tx1"/>
                </a:solidFill>
              </a:rPr>
              <a:t>reciben financiamiento del Estado nacional, deberán desarrollar repositorios digitales institucionales de acceso abierto, propios o compartidos, en los que se depositará la producción </a:t>
            </a:r>
            <a:r>
              <a:rPr lang="es-ES" sz="2400" b="1" dirty="0" smtClean="0">
                <a:solidFill>
                  <a:schemeClr val="tx1"/>
                </a:solidFill>
              </a:rPr>
              <a:t>científico-tecnológica…”</a:t>
            </a:r>
            <a:endParaRPr lang="es-ES" sz="24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8366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311700" y="806675"/>
            <a:ext cx="8520600" cy="30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x-none" sz="6719" b="1"/>
              <a:t>¿Cómo adhiere nuestra universidad al acceso abierto? </a:t>
            </a:r>
            <a:endParaRPr sz="6719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719" b="1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204525" y="203925"/>
            <a:ext cx="8520600" cy="46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33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0650" algn="ctr" rtl="0">
              <a:spcBef>
                <a:spcPts val="1200"/>
              </a:spcBef>
              <a:spcAft>
                <a:spcPts val="0"/>
              </a:spcAft>
              <a:buSzPts val="2867"/>
              <a:buFont typeface="Calibri"/>
              <a:buChar char="●"/>
            </a:pPr>
            <a:r>
              <a:rPr lang="x-none" sz="2866" b="1">
                <a:latin typeface="Calibri"/>
                <a:ea typeface="Calibri"/>
                <a:cs typeface="Calibri"/>
                <a:sym typeface="Calibri"/>
              </a:rPr>
              <a:t>Creando en 2014 el Repositorio Institucional Abierto (RIA).</a:t>
            </a:r>
            <a:endParaRPr sz="2866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66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66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2866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ria.utn.edu.ar</a:t>
            </a:r>
            <a:endParaRPr sz="2866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825" y="2277075"/>
            <a:ext cx="4966615" cy="23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18850" y="2826250"/>
            <a:ext cx="85206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gran archivo digital cuyo objetivo principal es brindar acceso abierto a producciones científicas y académicas elaboradas por docentes, investigadores y tecnólogos de toda la Universidad.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075" y="208075"/>
            <a:ext cx="4202500" cy="23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446</Words>
  <Application>Microsoft Office PowerPoint</Application>
  <PresentationFormat>Presentación en pantalla (16:9)</PresentationFormat>
  <Paragraphs>49</Paragraphs>
  <Slides>28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Roboto</vt:lpstr>
      <vt:lpstr>Times New Roman</vt:lpstr>
      <vt:lpstr>Calibri</vt:lpstr>
      <vt:lpstr>Simple Light</vt:lpstr>
      <vt:lpstr>Presentación de PowerPoint</vt:lpstr>
      <vt:lpstr>Presentación de PowerPoint</vt:lpstr>
      <vt:lpstr>¿De qué se trata?</vt:lpstr>
      <vt:lpstr>Presentación de PowerPoint</vt:lpstr>
      <vt:lpstr>Acceso Abierto</vt:lpstr>
      <vt:lpstr>10 años de la Ley 26899</vt:lpstr>
      <vt:lpstr>¿Cómo adhiere nuestra universidad al acceso abierto?  </vt:lpstr>
      <vt:lpstr> Creando en 2014 el Repositorio Institucional Abierto (RIA).   ria.utn.edu.ar </vt:lpstr>
      <vt:lpstr>Presentación de PowerPoint</vt:lpstr>
      <vt:lpstr>Presentación de PowerPoint</vt:lpstr>
      <vt:lpstr>¿Cómo contribuimos desde FRCU?</vt:lpstr>
      <vt:lpstr>Incorporando la fecha al calendario académico. Difundiendo el producido en el Repositorio. Festejando.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2023</vt:lpstr>
      <vt:lpstr>Para pensar…</vt:lpstr>
      <vt:lpstr>¿Cuál es el costo de los modelos de negocio que afianzan niveles de ganancias extremas? </vt:lpstr>
      <vt:lpstr>Presentación de PowerPoint</vt:lpstr>
      <vt:lpstr>¿Puede la comercialización realmente favorecer el interés público?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maria</cp:lastModifiedBy>
  <cp:revision>6</cp:revision>
  <dcterms:modified xsi:type="dcterms:W3CDTF">2023-10-30T12:47:08Z</dcterms:modified>
</cp:coreProperties>
</file>