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57"/>
  </p:notesMasterIdLst>
  <p:handoutMasterIdLst>
    <p:handoutMasterId r:id="rId58"/>
  </p:handoutMasterIdLst>
  <p:sldIdLst>
    <p:sldId id="352" r:id="rId2"/>
    <p:sldId id="353" r:id="rId3"/>
    <p:sldId id="354" r:id="rId4"/>
    <p:sldId id="356" r:id="rId5"/>
    <p:sldId id="355" r:id="rId6"/>
    <p:sldId id="357" r:id="rId7"/>
    <p:sldId id="358" r:id="rId8"/>
    <p:sldId id="359" r:id="rId9"/>
    <p:sldId id="362" r:id="rId10"/>
    <p:sldId id="360" r:id="rId11"/>
    <p:sldId id="361" r:id="rId12"/>
    <p:sldId id="363" r:id="rId13"/>
    <p:sldId id="364" r:id="rId14"/>
    <p:sldId id="365" r:id="rId15"/>
    <p:sldId id="366" r:id="rId16"/>
    <p:sldId id="367" r:id="rId17"/>
    <p:sldId id="368" r:id="rId18"/>
    <p:sldId id="369" r:id="rId19"/>
    <p:sldId id="370" r:id="rId20"/>
    <p:sldId id="371" r:id="rId21"/>
    <p:sldId id="372" r:id="rId22"/>
    <p:sldId id="374" r:id="rId23"/>
    <p:sldId id="261" r:id="rId24"/>
    <p:sldId id="262" r:id="rId25"/>
    <p:sldId id="279" r:id="rId26"/>
    <p:sldId id="280" r:id="rId27"/>
    <p:sldId id="325" r:id="rId28"/>
    <p:sldId id="326" r:id="rId29"/>
    <p:sldId id="278" r:id="rId30"/>
    <p:sldId id="324" r:id="rId31"/>
    <p:sldId id="281" r:id="rId32"/>
    <p:sldId id="263" r:id="rId33"/>
    <p:sldId id="282" r:id="rId34"/>
    <p:sldId id="264" r:id="rId35"/>
    <p:sldId id="284" r:id="rId36"/>
    <p:sldId id="283" r:id="rId37"/>
    <p:sldId id="286" r:id="rId38"/>
    <p:sldId id="375" r:id="rId39"/>
    <p:sldId id="285" r:id="rId40"/>
    <p:sldId id="287" r:id="rId41"/>
    <p:sldId id="322" r:id="rId42"/>
    <p:sldId id="323" r:id="rId43"/>
    <p:sldId id="265" r:id="rId44"/>
    <p:sldId id="376" r:id="rId45"/>
    <p:sldId id="380" r:id="rId46"/>
    <p:sldId id="377" r:id="rId47"/>
    <p:sldId id="266" r:id="rId48"/>
    <p:sldId id="379" r:id="rId49"/>
    <p:sldId id="381" r:id="rId50"/>
    <p:sldId id="382" r:id="rId51"/>
    <p:sldId id="386" r:id="rId52"/>
    <p:sldId id="383" r:id="rId53"/>
    <p:sldId id="384" r:id="rId54"/>
    <p:sldId id="378" r:id="rId55"/>
    <p:sldId id="327" r:id="rId5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FF00"/>
    </p:penClr>
  </p:showPr>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941" autoAdjust="0"/>
    <p:restoredTop sz="92294" autoAdjust="0"/>
  </p:normalViewPr>
  <p:slideViewPr>
    <p:cSldViewPr>
      <p:cViewPr>
        <p:scale>
          <a:sx n="100" d="100"/>
          <a:sy n="100" d="100"/>
        </p:scale>
        <p:origin x="-420"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8518CC-2318-44E4-9DD0-5C8CB08814C7}" type="datetimeFigureOut">
              <a:rPr lang="es-AR" smtClean="0"/>
              <a:pPr/>
              <a:t>06/12/2012</a:t>
            </a:fld>
            <a:endParaRPr lang="es-AR"/>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AR" smtClean="0"/>
              <a:t>PROYECTO FINAL</a:t>
            </a:r>
            <a:endParaRPr lang="es-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3CB74F-01D5-4CD4-90B7-6149576B0B87}" type="slidenum">
              <a:rPr lang="es-AR" smtClean="0"/>
              <a:pPr/>
              <a:t>‹Nº›</a:t>
            </a:fld>
            <a:endParaRPr lang="es-A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416972-B757-4DA5-9F86-587095230311}" type="datetimeFigureOut">
              <a:rPr lang="es-AR" smtClean="0"/>
              <a:pPr/>
              <a:t>06/12/2012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AR" smtClean="0"/>
              <a:t>PROYECTO FINAL</a:t>
            </a: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56D5F8-11C7-40FF-A899-0E1494EE2B00}" type="slidenum">
              <a:rPr lang="es-AR" smtClean="0"/>
              <a:pPr/>
              <a:t>‹Nº›</a:t>
            </a:fld>
            <a:endParaRPr lang="es-AR"/>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9356D5F8-11C7-40FF-A899-0E1494EE2B00}" type="slidenum">
              <a:rPr lang="es-AR" smtClean="0"/>
              <a:pPr/>
              <a:t>3</a:t>
            </a:fld>
            <a:endParaRPr lang="es-AR"/>
          </a:p>
        </p:txBody>
      </p:sp>
      <p:sp>
        <p:nvSpPr>
          <p:cNvPr id="5" name="4 Marcador de pie de página"/>
          <p:cNvSpPr>
            <a:spLocks noGrp="1"/>
          </p:cNvSpPr>
          <p:nvPr>
            <p:ph type="ftr" sz="quarter" idx="11"/>
          </p:nvPr>
        </p:nvSpPr>
        <p:spPr/>
        <p:txBody>
          <a:bodyPr/>
          <a:lstStyle/>
          <a:p>
            <a:r>
              <a:rPr lang="es-AR" smtClean="0"/>
              <a:t>PROYECTO FINAL</a:t>
            </a:r>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pie de página"/>
          <p:cNvSpPr>
            <a:spLocks noGrp="1"/>
          </p:cNvSpPr>
          <p:nvPr>
            <p:ph type="ftr" sz="quarter" idx="10"/>
          </p:nvPr>
        </p:nvSpPr>
        <p:spPr/>
        <p:txBody>
          <a:bodyPr/>
          <a:lstStyle/>
          <a:p>
            <a:r>
              <a:rPr lang="es-AR" smtClean="0"/>
              <a:t>PROYECTO FINAL</a:t>
            </a:r>
            <a:endParaRPr lang="es-AR"/>
          </a:p>
        </p:txBody>
      </p:sp>
      <p:sp>
        <p:nvSpPr>
          <p:cNvPr id="5" name="4 Marcador de número de diapositiva"/>
          <p:cNvSpPr>
            <a:spLocks noGrp="1"/>
          </p:cNvSpPr>
          <p:nvPr>
            <p:ph type="sldNum" sz="quarter" idx="11"/>
          </p:nvPr>
        </p:nvSpPr>
        <p:spPr/>
        <p:txBody>
          <a:bodyPr/>
          <a:lstStyle/>
          <a:p>
            <a:fld id="{9356D5F8-11C7-40FF-A899-0E1494EE2B00}" type="slidenum">
              <a:rPr lang="es-AR" smtClean="0"/>
              <a:pPr/>
              <a:t>11</a:t>
            </a:fld>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
        <p:nvSpPr>
          <p:cNvPr id="4" name="3 Marcador de número de diapositiva"/>
          <p:cNvSpPr>
            <a:spLocks noGrp="1"/>
          </p:cNvSpPr>
          <p:nvPr>
            <p:ph type="sldNum" sz="quarter" idx="10"/>
          </p:nvPr>
        </p:nvSpPr>
        <p:spPr/>
        <p:txBody>
          <a:bodyPr/>
          <a:lstStyle/>
          <a:p>
            <a:fld id="{9356D5F8-11C7-40FF-A899-0E1494EE2B00}" type="slidenum">
              <a:rPr lang="es-AR" smtClean="0"/>
              <a:pPr/>
              <a:t>34</a:t>
            </a:fld>
            <a:endParaRPr lang="es-AR"/>
          </a:p>
        </p:txBody>
      </p:sp>
      <p:sp>
        <p:nvSpPr>
          <p:cNvPr id="5" name="4 Marcador de pie de página"/>
          <p:cNvSpPr>
            <a:spLocks noGrp="1"/>
          </p:cNvSpPr>
          <p:nvPr>
            <p:ph type="ftr" sz="quarter" idx="11"/>
          </p:nvPr>
        </p:nvSpPr>
        <p:spPr/>
        <p:txBody>
          <a:bodyPr/>
          <a:lstStyle/>
          <a:p>
            <a:r>
              <a:rPr lang="es-AR" smtClean="0"/>
              <a:t>PROYECTO FINAL</a:t>
            </a:r>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5F310954-C146-4290-9303-892756158D39}" type="datetime1">
              <a:rPr lang="es-AR" smtClean="0"/>
              <a:pPr/>
              <a:t>06/12/2012</a:t>
            </a:fld>
            <a:endParaRPr lang="es-AR"/>
          </a:p>
        </p:txBody>
      </p:sp>
      <p:sp>
        <p:nvSpPr>
          <p:cNvPr id="19" name="18 Marcador de pie de página"/>
          <p:cNvSpPr>
            <a:spLocks noGrp="1"/>
          </p:cNvSpPr>
          <p:nvPr>
            <p:ph type="ftr" sz="quarter" idx="11"/>
          </p:nvPr>
        </p:nvSpPr>
        <p:spPr/>
        <p:txBody>
          <a:bodyPr/>
          <a:lstStyle/>
          <a:p>
            <a:endParaRPr lang="es-AR"/>
          </a:p>
        </p:txBody>
      </p:sp>
      <p:sp>
        <p:nvSpPr>
          <p:cNvPr id="27" name="26 Marcador de número de diapositiva"/>
          <p:cNvSpPr>
            <a:spLocks noGrp="1"/>
          </p:cNvSpPr>
          <p:nvPr>
            <p:ph type="sldNum" sz="quarter" idx="12"/>
          </p:nvPr>
        </p:nvSpPr>
        <p:spPr/>
        <p:txBody>
          <a:bodyPr/>
          <a:lstStyle/>
          <a:p>
            <a:fld id="{C3809C78-1359-4C08-828E-4F41B5091150}" type="slidenum">
              <a:rPr lang="es-AR" smtClean="0"/>
              <a:pPr/>
              <a:t>‹Nº›</a:t>
            </a:fld>
            <a:endParaRPr lang="es-AR"/>
          </a:p>
        </p:txBody>
      </p:sp>
    </p:spTree>
  </p:cSld>
  <p:clrMapOvr>
    <a:masterClrMapping/>
  </p:clrMapOvr>
  <p:transition spd="slow">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4E168F2-950E-4033-B3C3-90F7B40E00A6}" type="datetime1">
              <a:rPr lang="es-AR" smtClean="0"/>
              <a:pPr/>
              <a:t>06/12/2012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3809C78-1359-4C08-828E-4F41B5091150}" type="slidenum">
              <a:rPr lang="es-AR" smtClean="0"/>
              <a:pPr/>
              <a:t>‹Nº›</a:t>
            </a:fld>
            <a:endParaRPr lang="es-AR"/>
          </a:p>
        </p:txBody>
      </p:sp>
    </p:spTree>
  </p:cSld>
  <p:clrMapOvr>
    <a:masterClrMapping/>
  </p:clrMapOvr>
  <p:transition spd="slow">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ACCD90C-EC3F-42D5-A9E4-73998B195500}" type="datetime1">
              <a:rPr lang="es-AR" smtClean="0"/>
              <a:pPr/>
              <a:t>06/12/2012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3809C78-1359-4C08-828E-4F41B5091150}" type="slidenum">
              <a:rPr lang="es-AR" smtClean="0"/>
              <a:pPr/>
              <a:t>‹Nº›</a:t>
            </a:fld>
            <a:endParaRPr lang="es-AR"/>
          </a:p>
        </p:txBody>
      </p:sp>
    </p:spTree>
  </p:cSld>
  <p:clrMapOvr>
    <a:masterClrMapping/>
  </p:clrMapOvr>
  <p:transition spd="slow">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A557D12-D420-408D-BC5F-D32655AA2CBA}" type="datetime1">
              <a:rPr lang="es-AR" smtClean="0"/>
              <a:pPr/>
              <a:t>06/12/2012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3809C78-1359-4C08-828E-4F41B5091150}" type="slidenum">
              <a:rPr lang="es-AR" smtClean="0"/>
              <a:pPr/>
              <a:t>‹Nº›</a:t>
            </a:fld>
            <a:endParaRPr lang="es-AR"/>
          </a:p>
        </p:txBody>
      </p:sp>
    </p:spTree>
  </p:cSld>
  <p:clrMapOvr>
    <a:masterClrMapping/>
  </p:clrMapOvr>
  <p:transition spd="slow">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89364996-2DEE-43F4-8C7C-7FBBBE32F14C}" type="datetime1">
              <a:rPr lang="es-AR" smtClean="0"/>
              <a:pPr/>
              <a:t>06/12/2012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3809C78-1359-4C08-828E-4F41B5091150}" type="slidenum">
              <a:rPr lang="es-AR" smtClean="0"/>
              <a:pPr/>
              <a:t>‹Nº›</a:t>
            </a:fld>
            <a:endParaRPr lang="es-AR"/>
          </a:p>
        </p:txBody>
      </p:sp>
    </p:spTree>
  </p:cSld>
  <p:clrMapOvr>
    <a:masterClrMapping/>
  </p:clrMapOvr>
  <p:transition spd="slow">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1528AA2-6816-4BFE-89EB-D33A9618CC0D}" type="datetime1">
              <a:rPr lang="es-AR" smtClean="0"/>
              <a:pPr/>
              <a:t>06/12/2012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3809C78-1359-4C08-828E-4F41B5091150}" type="slidenum">
              <a:rPr lang="es-AR" smtClean="0"/>
              <a:pPr/>
              <a:t>‹Nº›</a:t>
            </a:fld>
            <a:endParaRPr lang="es-AR"/>
          </a:p>
        </p:txBody>
      </p:sp>
    </p:spTree>
  </p:cSld>
  <p:clrMapOvr>
    <a:masterClrMapping/>
  </p:clrMapOvr>
  <p:transition spd="slow">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E63B0E76-A1A0-47E1-B4BD-34BEFDD0025E}" type="datetime1">
              <a:rPr lang="es-AR" smtClean="0"/>
              <a:pPr/>
              <a:t>06/12/2012</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C3809C78-1359-4C08-828E-4F41B5091150}" type="slidenum">
              <a:rPr lang="es-AR" smtClean="0"/>
              <a:pPr/>
              <a:t>‹Nº›</a:t>
            </a:fld>
            <a:endParaRPr lang="es-AR"/>
          </a:p>
        </p:txBody>
      </p:sp>
    </p:spTree>
  </p:cSld>
  <p:clrMapOvr>
    <a:masterClrMapping/>
  </p:clrMapOvr>
  <p:transition spd="slow">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7348F80-8BC3-4B75-844E-50F8CE230C45}" type="datetime1">
              <a:rPr lang="es-AR" smtClean="0"/>
              <a:pPr/>
              <a:t>06/12/2012</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‹Nº›</a:t>
            </a:fld>
            <a:endParaRPr lang="es-AR"/>
          </a:p>
        </p:txBody>
      </p:sp>
    </p:spTree>
  </p:cSld>
  <p:clrMapOvr>
    <a:masterClrMapping/>
  </p:clrMapOvr>
  <p:transition spd="slow">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8DB15AE-CB57-4C50-A374-98F152D7D22D}" type="datetime1">
              <a:rPr lang="es-AR" smtClean="0"/>
              <a:pPr/>
              <a:t>06/12/2012</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C3809C78-1359-4C08-828E-4F41B5091150}" type="slidenum">
              <a:rPr lang="es-AR" smtClean="0"/>
              <a:pPr/>
              <a:t>‹Nº›</a:t>
            </a:fld>
            <a:endParaRPr lang="es-AR"/>
          </a:p>
        </p:txBody>
      </p:sp>
    </p:spTree>
  </p:cSld>
  <p:clrMapOvr>
    <a:masterClrMapping/>
  </p:clrMapOvr>
  <p:transition spd="slow">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F866776-D2A7-4E92-BE6A-1E580FD03114}" type="datetime1">
              <a:rPr lang="es-AR" smtClean="0"/>
              <a:pPr/>
              <a:t>06/12/2012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3809C78-1359-4C08-828E-4F41B5091150}" type="slidenum">
              <a:rPr lang="es-AR" smtClean="0"/>
              <a:pPr/>
              <a:t>‹Nº›</a:t>
            </a:fld>
            <a:endParaRPr lang="es-AR"/>
          </a:p>
        </p:txBody>
      </p:sp>
    </p:spTree>
  </p:cSld>
  <p:clrMapOvr>
    <a:masterClrMapping/>
  </p:clrMapOvr>
  <p:transition spd="slow">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0EEDEE7-C378-491A-9842-E5DD9F53F212}" type="datetime1">
              <a:rPr lang="es-AR" smtClean="0"/>
              <a:pPr/>
              <a:t>06/12/2012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a:xfrm>
            <a:off x="8077200" y="6356350"/>
            <a:ext cx="609600" cy="365125"/>
          </a:xfrm>
        </p:spPr>
        <p:txBody>
          <a:bodyPr/>
          <a:lstStyle/>
          <a:p>
            <a:fld id="{C3809C78-1359-4C08-828E-4F41B5091150}" type="slidenum">
              <a:rPr lang="es-AR" smtClean="0"/>
              <a:pPr/>
              <a:t>‹Nº›</a:t>
            </a:fld>
            <a:endParaRPr lang="es-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0084520-77BB-4BD1-88C1-6EEB938ACF7C}" type="datetime1">
              <a:rPr lang="es-AR" smtClean="0"/>
              <a:pPr/>
              <a:t>06/12/2012</a:t>
            </a:fld>
            <a:endParaRPr lang="es-AR"/>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AR"/>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3809C78-1359-4C08-828E-4F41B5091150}" type="slidenum">
              <a:rPr lang="es-AR" smtClean="0"/>
              <a:pPr/>
              <a:t>‹Nº›</a:t>
            </a:fld>
            <a:endParaRPr lang="es-AR"/>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spd="slow">
    <p:dissolve/>
  </p:transition>
  <p:timing>
    <p:tnLst>
      <p:par>
        <p:cTn id="1" dur="indefinite" restart="never" nodeType="tmRoot"/>
      </p:par>
    </p:tnLst>
  </p:timing>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5500" b="1" u="sng" dirty="0" smtClean="0"/>
              <a:t>PROYECTO</a:t>
            </a:r>
            <a:r>
              <a:rPr lang="es-ES" sz="5400" b="1" u="sng" dirty="0" smtClean="0"/>
              <a:t> FINAL</a:t>
            </a:r>
            <a:endParaRPr lang="es-AR" dirty="0"/>
          </a:p>
        </p:txBody>
      </p:sp>
      <p:sp>
        <p:nvSpPr>
          <p:cNvPr id="3" name="2 Marcador de contenido"/>
          <p:cNvSpPr>
            <a:spLocks noGrp="1"/>
          </p:cNvSpPr>
          <p:nvPr>
            <p:ph idx="1"/>
          </p:nvPr>
        </p:nvSpPr>
        <p:spPr>
          <a:xfrm>
            <a:off x="428596" y="2428868"/>
            <a:ext cx="8229600" cy="1779272"/>
          </a:xfrm>
        </p:spPr>
        <p:txBody>
          <a:bodyPr>
            <a:normAutofit lnSpcReduction="10000"/>
          </a:bodyPr>
          <a:lstStyle/>
          <a:p>
            <a:pPr>
              <a:buNone/>
            </a:pPr>
            <a:r>
              <a:rPr lang="es-ES" sz="4000" dirty="0" smtClean="0"/>
              <a:t>“AMPLIACIÓN DE LAS LAGUNAS DE ESTABILIZACIÓN DE LA CIUDAD DE SAN SALVADOR”</a:t>
            </a:r>
            <a:endParaRPr lang="es-AR" sz="4000"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1</a:t>
            </a:fld>
            <a:endParaRPr lang="es-AR" dirty="0"/>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AR" dirty="0" smtClean="0"/>
              <a:t>                         PROYECTO FINAL</a:t>
            </a: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10</a:t>
            </a:fld>
            <a:endParaRPr lang="es-AR"/>
          </a:p>
        </p:txBody>
      </p:sp>
      <p:graphicFrame>
        <p:nvGraphicFramePr>
          <p:cNvPr id="9" name="8 Tabla"/>
          <p:cNvGraphicFramePr>
            <a:graphicFrameLocks noGrp="1"/>
          </p:cNvGraphicFramePr>
          <p:nvPr/>
        </p:nvGraphicFramePr>
        <p:xfrm>
          <a:off x="1214414" y="857232"/>
          <a:ext cx="5786478" cy="5143538"/>
        </p:xfrm>
        <a:graphic>
          <a:graphicData uri="http://schemas.openxmlformats.org/drawingml/2006/table">
            <a:tbl>
              <a:tblPr/>
              <a:tblGrid>
                <a:gridCol w="1261930"/>
                <a:gridCol w="791336"/>
                <a:gridCol w="1026633"/>
                <a:gridCol w="1213294"/>
                <a:gridCol w="1493285"/>
              </a:tblGrid>
              <a:tr h="467316">
                <a:tc gridSpan="5">
                  <a:txBody>
                    <a:bodyPr/>
                    <a:lstStyle/>
                    <a:p>
                      <a:pPr algn="ctr">
                        <a:lnSpc>
                          <a:spcPct val="150000"/>
                        </a:lnSpc>
                        <a:spcAft>
                          <a:spcPts val="0"/>
                        </a:spcAft>
                      </a:pPr>
                      <a:r>
                        <a:rPr lang="es-ES" sz="800" dirty="0">
                          <a:solidFill>
                            <a:schemeClr val="bg1"/>
                          </a:solidFill>
                          <a:latin typeface="Arial"/>
                          <a:ea typeface="Times New Roman"/>
                          <a:cs typeface="Times New Roman"/>
                        </a:rPr>
                        <a:t>Cuadro 2.1   Provincia de Entre Ríos según departamento. Población censada en 1991 y 2001 y variación </a:t>
                      </a:r>
                      <a:r>
                        <a:rPr lang="es-ES" sz="800" dirty="0" err="1">
                          <a:solidFill>
                            <a:schemeClr val="bg1"/>
                          </a:solidFill>
                          <a:latin typeface="Arial"/>
                          <a:ea typeface="Times New Roman"/>
                          <a:cs typeface="Times New Roman"/>
                        </a:rPr>
                        <a:t>intercensal</a:t>
                      </a:r>
                      <a:r>
                        <a:rPr lang="es-ES" sz="800" dirty="0">
                          <a:solidFill>
                            <a:schemeClr val="bg1"/>
                          </a:solidFill>
                          <a:latin typeface="Arial"/>
                          <a:ea typeface="Times New Roman"/>
                          <a:cs typeface="Times New Roman"/>
                        </a:rPr>
                        <a:t> absoluta y relativa 1991-2001</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r>
              <a:tr h="233658">
                <a:tc rowSpan="2">
                  <a:txBody>
                    <a:bodyPr/>
                    <a:lstStyle/>
                    <a:p>
                      <a:pPr algn="ctr">
                        <a:lnSpc>
                          <a:spcPct val="150000"/>
                        </a:lnSpc>
                        <a:spcAft>
                          <a:spcPts val="0"/>
                        </a:spcAft>
                      </a:pPr>
                      <a:r>
                        <a:rPr lang="es-ES" sz="800" dirty="0">
                          <a:solidFill>
                            <a:schemeClr val="bg1"/>
                          </a:solidFill>
                          <a:latin typeface="Arial"/>
                          <a:ea typeface="Times New Roman"/>
                          <a:cs typeface="Times New Roman"/>
                        </a:rPr>
                        <a:t>Departamento</a:t>
                      </a:r>
                      <a:endParaRPr lang="es-AR" sz="1000" dirty="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50000"/>
                        </a:lnSpc>
                        <a:spcAft>
                          <a:spcPts val="0"/>
                        </a:spcAft>
                      </a:pPr>
                      <a:r>
                        <a:rPr lang="es-ES" sz="800">
                          <a:solidFill>
                            <a:schemeClr val="bg1"/>
                          </a:solidFill>
                          <a:latin typeface="Arial"/>
                          <a:ea typeface="Times New Roman"/>
                          <a:cs typeface="Times New Roman"/>
                        </a:rPr>
                        <a:t>Población</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AR"/>
                    </a:p>
                  </a:txBody>
                  <a:tcPr/>
                </a:tc>
                <a:tc rowSpan="2">
                  <a:txBody>
                    <a:bodyPr/>
                    <a:lstStyle/>
                    <a:p>
                      <a:pPr algn="ctr">
                        <a:lnSpc>
                          <a:spcPct val="150000"/>
                        </a:lnSpc>
                        <a:spcAft>
                          <a:spcPts val="0"/>
                        </a:spcAft>
                      </a:pPr>
                      <a:r>
                        <a:rPr lang="es-ES" sz="800" dirty="0">
                          <a:solidFill>
                            <a:schemeClr val="bg1"/>
                          </a:solidFill>
                          <a:latin typeface="Arial"/>
                          <a:ea typeface="Times New Roman"/>
                          <a:cs typeface="Times New Roman"/>
                        </a:rPr>
                        <a:t>Variación absoluta </a:t>
                      </a:r>
                      <a:endParaRPr lang="es-AR" sz="1000" dirty="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50000"/>
                        </a:lnSpc>
                        <a:spcAft>
                          <a:spcPts val="0"/>
                        </a:spcAft>
                      </a:pPr>
                      <a:r>
                        <a:rPr lang="es-ES" sz="800">
                          <a:solidFill>
                            <a:schemeClr val="bg1"/>
                          </a:solidFill>
                          <a:latin typeface="Arial"/>
                          <a:ea typeface="Times New Roman"/>
                          <a:cs typeface="Times New Roman"/>
                        </a:rPr>
                        <a:t>Variación relativa  %</a:t>
                      </a:r>
                      <a:endParaRPr lang="es-AR" sz="100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6720">
                <a:tc vMerge="1">
                  <a:txBody>
                    <a:bodyPr/>
                    <a:lstStyle/>
                    <a:p>
                      <a:endParaRPr lang="es-AR"/>
                    </a:p>
                  </a:txBody>
                  <a:tcPr/>
                </a:tc>
                <a:tc>
                  <a:txBody>
                    <a:bodyPr/>
                    <a:lstStyle/>
                    <a:p>
                      <a:pPr algn="ctr">
                        <a:lnSpc>
                          <a:spcPct val="150000"/>
                        </a:lnSpc>
                        <a:spcAft>
                          <a:spcPts val="0"/>
                        </a:spcAft>
                      </a:pPr>
                      <a:r>
                        <a:rPr lang="es-ES" sz="800" baseline="0" dirty="0">
                          <a:solidFill>
                            <a:schemeClr val="bg1"/>
                          </a:solidFill>
                          <a:latin typeface="Arial"/>
                          <a:ea typeface="Times New Roman"/>
                          <a:cs typeface="Times New Roman"/>
                        </a:rPr>
                        <a:t>1991</a:t>
                      </a:r>
                      <a:endParaRPr lang="es-AR" sz="1000" baseline="0" dirty="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baseline="0" dirty="0">
                          <a:solidFill>
                            <a:schemeClr val="bg1"/>
                          </a:solidFill>
                          <a:latin typeface="Arial"/>
                          <a:ea typeface="Times New Roman"/>
                          <a:cs typeface="Times New Roman"/>
                        </a:rPr>
                        <a:t>2001</a:t>
                      </a:r>
                      <a:endParaRPr lang="es-AR" sz="1000" baseline="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vMerge="1">
                  <a:txBody>
                    <a:bodyPr/>
                    <a:lstStyle/>
                    <a:p>
                      <a:endParaRPr lang="es-AR"/>
                    </a:p>
                  </a:txBody>
                  <a:tcPr/>
                </a:tc>
                <a:tc vMerge="1">
                  <a:txBody>
                    <a:bodyPr/>
                    <a:lstStyle/>
                    <a:p>
                      <a:endParaRPr lang="es-AR"/>
                    </a:p>
                  </a:txBody>
                  <a:tcPr/>
                </a:tc>
              </a:tr>
              <a:tr h="233658">
                <a:tc>
                  <a:txBody>
                    <a:bodyPr/>
                    <a:lstStyle/>
                    <a:p>
                      <a:pPr>
                        <a:lnSpc>
                          <a:spcPct val="150000"/>
                        </a:lnSpc>
                        <a:spcAft>
                          <a:spcPts val="0"/>
                        </a:spcAft>
                      </a:pPr>
                      <a:r>
                        <a:rPr lang="es-ES" sz="800" b="1" dirty="0">
                          <a:solidFill>
                            <a:schemeClr val="bg1"/>
                          </a:solidFill>
                          <a:latin typeface="Arial"/>
                          <a:ea typeface="Times New Roman"/>
                          <a:cs typeface="Times New Roman"/>
                        </a:rPr>
                        <a:t>Total</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b="1" dirty="0">
                          <a:solidFill>
                            <a:schemeClr val="bg1"/>
                          </a:solidFill>
                          <a:latin typeface="Arial"/>
                          <a:ea typeface="Times New Roman"/>
                          <a:cs typeface="Times New Roman"/>
                        </a:rPr>
                        <a:t>1.020.257</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b="1">
                          <a:solidFill>
                            <a:schemeClr val="bg1"/>
                          </a:solidFill>
                          <a:latin typeface="Arial"/>
                          <a:ea typeface="Times New Roman"/>
                          <a:cs typeface="Times New Roman"/>
                        </a:rPr>
                        <a:t>1.158.147</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b="1" dirty="0">
                          <a:solidFill>
                            <a:schemeClr val="bg1"/>
                          </a:solidFill>
                          <a:latin typeface="Arial"/>
                          <a:ea typeface="Times New Roman"/>
                          <a:cs typeface="Times New Roman"/>
                        </a:rPr>
                        <a:t>137.890</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b="1">
                          <a:solidFill>
                            <a:schemeClr val="bg1"/>
                          </a:solidFill>
                          <a:latin typeface="Arial"/>
                          <a:ea typeface="Times New Roman"/>
                          <a:cs typeface="Times New Roman"/>
                        </a:rPr>
                        <a:t>13,5</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658">
                <a:tc>
                  <a:txBody>
                    <a:bodyPr/>
                    <a:lstStyle/>
                    <a:p>
                      <a:pPr>
                        <a:lnSpc>
                          <a:spcPct val="150000"/>
                        </a:lnSpc>
                        <a:spcAft>
                          <a:spcPts val="0"/>
                        </a:spcAft>
                      </a:pPr>
                      <a:r>
                        <a:rPr lang="es-ES" sz="800">
                          <a:solidFill>
                            <a:schemeClr val="bg1"/>
                          </a:solidFill>
                          <a:latin typeface="Arial"/>
                          <a:ea typeface="Times New Roman"/>
                          <a:cs typeface="Times New Roman"/>
                        </a:rPr>
                        <a:t>Colón (1)</a:t>
                      </a:r>
                      <a:endParaRPr lang="es-AR" sz="100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44.937</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52.718</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7.781</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17,3</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658">
                <a:tc>
                  <a:txBody>
                    <a:bodyPr/>
                    <a:lstStyle/>
                    <a:p>
                      <a:pPr>
                        <a:lnSpc>
                          <a:spcPct val="150000"/>
                        </a:lnSpc>
                        <a:spcAft>
                          <a:spcPts val="0"/>
                        </a:spcAft>
                      </a:pPr>
                      <a:r>
                        <a:rPr lang="es-ES" sz="800">
                          <a:solidFill>
                            <a:schemeClr val="bg1"/>
                          </a:solidFill>
                          <a:latin typeface="Arial"/>
                          <a:ea typeface="Times New Roman"/>
                          <a:cs typeface="Times New Roman"/>
                        </a:rPr>
                        <a:t>Concordia (1)</a:t>
                      </a:r>
                      <a:endParaRPr lang="es-AR" sz="100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135.983</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157.291</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21.308</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15,7</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658">
                <a:tc>
                  <a:txBody>
                    <a:bodyPr/>
                    <a:lstStyle/>
                    <a:p>
                      <a:pPr>
                        <a:lnSpc>
                          <a:spcPct val="150000"/>
                        </a:lnSpc>
                        <a:spcAft>
                          <a:spcPts val="0"/>
                        </a:spcAft>
                      </a:pPr>
                      <a:r>
                        <a:rPr lang="es-ES" sz="800">
                          <a:solidFill>
                            <a:schemeClr val="bg1"/>
                          </a:solidFill>
                          <a:latin typeface="Arial"/>
                          <a:ea typeface="Times New Roman"/>
                          <a:cs typeface="Times New Roman"/>
                        </a:rPr>
                        <a:t>Diamante</a:t>
                      </a:r>
                      <a:endParaRPr lang="es-AR" sz="100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39.807</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44.095</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4.288</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10,8</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658">
                <a:tc>
                  <a:txBody>
                    <a:bodyPr/>
                    <a:lstStyle/>
                    <a:p>
                      <a:pPr>
                        <a:lnSpc>
                          <a:spcPct val="150000"/>
                        </a:lnSpc>
                        <a:spcAft>
                          <a:spcPts val="0"/>
                        </a:spcAft>
                      </a:pPr>
                      <a:r>
                        <a:rPr lang="es-ES" sz="800">
                          <a:solidFill>
                            <a:schemeClr val="bg1"/>
                          </a:solidFill>
                          <a:latin typeface="Arial"/>
                          <a:ea typeface="Times New Roman"/>
                          <a:cs typeface="Times New Roman"/>
                        </a:rPr>
                        <a:t>Federación</a:t>
                      </a:r>
                      <a:endParaRPr lang="es-AR" sz="100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48.713</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60.204</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11.491</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23,6</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658">
                <a:tc>
                  <a:txBody>
                    <a:bodyPr/>
                    <a:lstStyle/>
                    <a:p>
                      <a:pPr>
                        <a:lnSpc>
                          <a:spcPct val="150000"/>
                        </a:lnSpc>
                        <a:spcAft>
                          <a:spcPts val="0"/>
                        </a:spcAft>
                      </a:pPr>
                      <a:r>
                        <a:rPr lang="es-ES" sz="800" dirty="0">
                          <a:solidFill>
                            <a:schemeClr val="bg1"/>
                          </a:solidFill>
                          <a:latin typeface="Arial"/>
                          <a:ea typeface="Times New Roman"/>
                          <a:cs typeface="Times New Roman"/>
                        </a:rPr>
                        <a:t>Federal</a:t>
                      </a:r>
                      <a:endParaRPr lang="es-AR" sz="1000" dirty="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22.121</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25.055</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2.934</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13,3</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658">
                <a:tc>
                  <a:txBody>
                    <a:bodyPr/>
                    <a:lstStyle/>
                    <a:p>
                      <a:pPr>
                        <a:lnSpc>
                          <a:spcPct val="150000"/>
                        </a:lnSpc>
                        <a:spcAft>
                          <a:spcPts val="0"/>
                        </a:spcAft>
                      </a:pPr>
                      <a:r>
                        <a:rPr lang="es-ES" sz="800">
                          <a:solidFill>
                            <a:schemeClr val="bg1"/>
                          </a:solidFill>
                          <a:latin typeface="Arial"/>
                          <a:ea typeface="Times New Roman"/>
                          <a:cs typeface="Times New Roman"/>
                        </a:rPr>
                        <a:t>Feliciano</a:t>
                      </a:r>
                      <a:endParaRPr lang="es-AR" sz="100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12.366</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14.584</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2.218</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17,9</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658">
                <a:tc>
                  <a:txBody>
                    <a:bodyPr/>
                    <a:lstStyle/>
                    <a:p>
                      <a:pPr>
                        <a:lnSpc>
                          <a:spcPct val="150000"/>
                        </a:lnSpc>
                        <a:spcAft>
                          <a:spcPts val="0"/>
                        </a:spcAft>
                      </a:pPr>
                      <a:r>
                        <a:rPr lang="es-ES" sz="800">
                          <a:solidFill>
                            <a:schemeClr val="bg1"/>
                          </a:solidFill>
                          <a:latin typeface="Arial"/>
                          <a:ea typeface="Times New Roman"/>
                          <a:cs typeface="Times New Roman"/>
                        </a:rPr>
                        <a:t>Gualeguay</a:t>
                      </a:r>
                      <a:endParaRPr lang="es-AR" sz="100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43.026</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48.147</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5.121</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11,9</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658">
                <a:tc>
                  <a:txBody>
                    <a:bodyPr/>
                    <a:lstStyle/>
                    <a:p>
                      <a:pPr>
                        <a:lnSpc>
                          <a:spcPct val="150000"/>
                        </a:lnSpc>
                        <a:spcAft>
                          <a:spcPts val="0"/>
                        </a:spcAft>
                      </a:pPr>
                      <a:r>
                        <a:rPr lang="es-ES" sz="800">
                          <a:solidFill>
                            <a:schemeClr val="bg1"/>
                          </a:solidFill>
                          <a:latin typeface="Arial"/>
                          <a:ea typeface="Times New Roman"/>
                          <a:cs typeface="Times New Roman"/>
                        </a:rPr>
                        <a:t>Gualeguaychú</a:t>
                      </a:r>
                      <a:endParaRPr lang="es-AR" sz="100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89.726</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101.350</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11.624</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13,0</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658">
                <a:tc>
                  <a:txBody>
                    <a:bodyPr/>
                    <a:lstStyle/>
                    <a:p>
                      <a:pPr>
                        <a:lnSpc>
                          <a:spcPct val="150000"/>
                        </a:lnSpc>
                        <a:spcAft>
                          <a:spcPts val="0"/>
                        </a:spcAft>
                      </a:pPr>
                      <a:r>
                        <a:rPr lang="es-ES" sz="800">
                          <a:solidFill>
                            <a:schemeClr val="bg1"/>
                          </a:solidFill>
                          <a:latin typeface="Arial"/>
                          <a:ea typeface="Times New Roman"/>
                          <a:cs typeface="Times New Roman"/>
                        </a:rPr>
                        <a:t>Islas del Ibicuy</a:t>
                      </a:r>
                      <a:endParaRPr lang="es-AR" sz="100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10.692</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11.498</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806</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7,5</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658">
                <a:tc>
                  <a:txBody>
                    <a:bodyPr/>
                    <a:lstStyle/>
                    <a:p>
                      <a:pPr>
                        <a:lnSpc>
                          <a:spcPct val="150000"/>
                        </a:lnSpc>
                        <a:spcAft>
                          <a:spcPts val="0"/>
                        </a:spcAft>
                      </a:pPr>
                      <a:r>
                        <a:rPr lang="es-ES" sz="800">
                          <a:solidFill>
                            <a:schemeClr val="bg1"/>
                          </a:solidFill>
                          <a:latin typeface="Arial"/>
                          <a:ea typeface="Times New Roman"/>
                          <a:cs typeface="Times New Roman"/>
                        </a:rPr>
                        <a:t>La Paz</a:t>
                      </a:r>
                      <a:endParaRPr lang="es-AR" sz="100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61.896</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66.158</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4.262</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6,9</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658">
                <a:tc>
                  <a:txBody>
                    <a:bodyPr/>
                    <a:lstStyle/>
                    <a:p>
                      <a:pPr>
                        <a:lnSpc>
                          <a:spcPct val="150000"/>
                        </a:lnSpc>
                        <a:spcAft>
                          <a:spcPts val="0"/>
                        </a:spcAft>
                      </a:pPr>
                      <a:r>
                        <a:rPr lang="es-ES" sz="800">
                          <a:solidFill>
                            <a:schemeClr val="bg1"/>
                          </a:solidFill>
                          <a:latin typeface="Arial"/>
                          <a:ea typeface="Times New Roman"/>
                          <a:cs typeface="Times New Roman"/>
                        </a:rPr>
                        <a:t>Nogoyá</a:t>
                      </a:r>
                      <a:endParaRPr lang="es-AR" sz="100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37.230</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38.840</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1.610</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4,3</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658">
                <a:tc>
                  <a:txBody>
                    <a:bodyPr/>
                    <a:lstStyle/>
                    <a:p>
                      <a:pPr>
                        <a:lnSpc>
                          <a:spcPct val="150000"/>
                        </a:lnSpc>
                        <a:spcAft>
                          <a:spcPts val="0"/>
                        </a:spcAft>
                      </a:pPr>
                      <a:r>
                        <a:rPr lang="es-ES" sz="800">
                          <a:solidFill>
                            <a:schemeClr val="bg1"/>
                          </a:solidFill>
                          <a:latin typeface="Arial"/>
                          <a:ea typeface="Times New Roman"/>
                          <a:cs typeface="Times New Roman"/>
                        </a:rPr>
                        <a:t>Paraná</a:t>
                      </a:r>
                      <a:endParaRPr lang="es-AR" sz="100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276.160</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319.614</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43.454</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15,7</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658">
                <a:tc>
                  <a:txBody>
                    <a:bodyPr/>
                    <a:lstStyle/>
                    <a:p>
                      <a:pPr>
                        <a:lnSpc>
                          <a:spcPct val="150000"/>
                        </a:lnSpc>
                        <a:spcAft>
                          <a:spcPts val="0"/>
                        </a:spcAft>
                      </a:pPr>
                      <a:r>
                        <a:rPr lang="es-ES" sz="800" b="1" dirty="0">
                          <a:solidFill>
                            <a:schemeClr val="bg1"/>
                          </a:solidFill>
                          <a:latin typeface="Arial"/>
                          <a:ea typeface="Times New Roman"/>
                          <a:cs typeface="Times New Roman"/>
                        </a:rPr>
                        <a:t>San Salvador (2)</a:t>
                      </a:r>
                      <a:endParaRPr lang="es-AR" sz="1000" b="1" dirty="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S" sz="800" b="1">
                          <a:solidFill>
                            <a:schemeClr val="bg1"/>
                          </a:solidFill>
                          <a:latin typeface="Arial"/>
                          <a:ea typeface="Times New Roman"/>
                          <a:cs typeface="Times New Roman"/>
                        </a:rPr>
                        <a:t>13.783</a:t>
                      </a:r>
                      <a:endParaRPr lang="es-AR" sz="1000" b="1">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S" sz="800" b="1">
                          <a:solidFill>
                            <a:schemeClr val="bg1"/>
                          </a:solidFill>
                          <a:latin typeface="Arial"/>
                          <a:ea typeface="Times New Roman"/>
                          <a:cs typeface="Times New Roman"/>
                        </a:rPr>
                        <a:t>16.118</a:t>
                      </a:r>
                      <a:endParaRPr lang="es-AR" sz="1000" b="1">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S" sz="800" b="1" dirty="0">
                          <a:solidFill>
                            <a:schemeClr val="bg1"/>
                          </a:solidFill>
                          <a:latin typeface="Arial"/>
                          <a:ea typeface="Times New Roman"/>
                          <a:cs typeface="Times New Roman"/>
                        </a:rPr>
                        <a:t>2.335</a:t>
                      </a:r>
                      <a:endParaRPr lang="es-AR" sz="1000" b="1" dirty="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S" sz="800" b="1" dirty="0">
                          <a:solidFill>
                            <a:schemeClr val="bg1"/>
                          </a:solidFill>
                          <a:latin typeface="Arial"/>
                          <a:ea typeface="Times New Roman"/>
                          <a:cs typeface="Times New Roman"/>
                        </a:rPr>
                        <a:t>16,9</a:t>
                      </a:r>
                      <a:endParaRPr lang="es-AR" sz="1000" b="1" dirty="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3658">
                <a:tc>
                  <a:txBody>
                    <a:bodyPr/>
                    <a:lstStyle/>
                    <a:p>
                      <a:pPr>
                        <a:lnSpc>
                          <a:spcPct val="150000"/>
                        </a:lnSpc>
                        <a:spcAft>
                          <a:spcPts val="0"/>
                        </a:spcAft>
                      </a:pPr>
                      <a:r>
                        <a:rPr lang="es-ES" sz="800">
                          <a:solidFill>
                            <a:schemeClr val="bg1"/>
                          </a:solidFill>
                          <a:latin typeface="Arial"/>
                          <a:ea typeface="Times New Roman"/>
                          <a:cs typeface="Times New Roman"/>
                        </a:rPr>
                        <a:t>Tala</a:t>
                      </a:r>
                      <a:endParaRPr lang="es-AR" sz="100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24.217</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25.892</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1.675</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6,9</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658">
                <a:tc>
                  <a:txBody>
                    <a:bodyPr/>
                    <a:lstStyle/>
                    <a:p>
                      <a:pPr>
                        <a:lnSpc>
                          <a:spcPct val="150000"/>
                        </a:lnSpc>
                        <a:spcAft>
                          <a:spcPts val="0"/>
                        </a:spcAft>
                      </a:pPr>
                      <a:r>
                        <a:rPr lang="es-ES" sz="800">
                          <a:solidFill>
                            <a:schemeClr val="bg1"/>
                          </a:solidFill>
                          <a:latin typeface="Arial"/>
                          <a:ea typeface="Times New Roman"/>
                          <a:cs typeface="Times New Roman"/>
                        </a:rPr>
                        <a:t>Uruguay</a:t>
                      </a:r>
                      <a:endParaRPr lang="es-AR" sz="100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86.198</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94.070</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7.872</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9,1</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658">
                <a:tc>
                  <a:txBody>
                    <a:bodyPr/>
                    <a:lstStyle/>
                    <a:p>
                      <a:pPr>
                        <a:lnSpc>
                          <a:spcPct val="150000"/>
                        </a:lnSpc>
                        <a:spcAft>
                          <a:spcPts val="0"/>
                        </a:spcAft>
                      </a:pPr>
                      <a:r>
                        <a:rPr lang="es-ES" sz="800">
                          <a:solidFill>
                            <a:schemeClr val="bg1"/>
                          </a:solidFill>
                          <a:latin typeface="Arial"/>
                          <a:ea typeface="Times New Roman"/>
                          <a:cs typeface="Times New Roman"/>
                        </a:rPr>
                        <a:t>Victoria</a:t>
                      </a:r>
                      <a:endParaRPr lang="es-AR" sz="100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30.126</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34.097</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3.971</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13,2</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3658">
                <a:tc>
                  <a:txBody>
                    <a:bodyPr/>
                    <a:lstStyle/>
                    <a:p>
                      <a:pPr>
                        <a:lnSpc>
                          <a:spcPct val="150000"/>
                        </a:lnSpc>
                        <a:spcAft>
                          <a:spcPts val="0"/>
                        </a:spcAft>
                      </a:pPr>
                      <a:r>
                        <a:rPr lang="es-ES" sz="800" dirty="0" err="1">
                          <a:solidFill>
                            <a:schemeClr val="bg1"/>
                          </a:solidFill>
                          <a:latin typeface="Arial"/>
                          <a:ea typeface="Times New Roman"/>
                          <a:cs typeface="Times New Roman"/>
                        </a:rPr>
                        <a:t>Villaguay</a:t>
                      </a:r>
                      <a:r>
                        <a:rPr lang="es-ES" sz="800" dirty="0">
                          <a:solidFill>
                            <a:schemeClr val="bg1"/>
                          </a:solidFill>
                          <a:latin typeface="Arial"/>
                          <a:ea typeface="Times New Roman"/>
                          <a:cs typeface="Times New Roman"/>
                        </a:rPr>
                        <a:t> (1)</a:t>
                      </a:r>
                      <a:endParaRPr lang="es-AR" sz="1000" dirty="0">
                        <a:solidFill>
                          <a:schemeClr val="bg1"/>
                        </a:solidFill>
                        <a:latin typeface="Times New Roman"/>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43.276</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48.416</a:t>
                      </a:r>
                      <a:endParaRPr lang="es-AR" sz="100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5.140</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11,9</a:t>
                      </a:r>
                      <a:endParaRPr lang="es-AR" sz="1000" dirty="0">
                        <a:solidFill>
                          <a:schemeClr val="bg1"/>
                        </a:solidFill>
                        <a:latin typeface="Times New Roman"/>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slow">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AR" dirty="0" smtClean="0"/>
              <a:t>                         PROYECTO FINAL</a:t>
            </a: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11</a:t>
            </a:fld>
            <a:endParaRPr lang="es-AR"/>
          </a:p>
        </p:txBody>
      </p:sp>
      <p:graphicFrame>
        <p:nvGraphicFramePr>
          <p:cNvPr id="7" name="6 Tabla"/>
          <p:cNvGraphicFramePr>
            <a:graphicFrameLocks noGrp="1"/>
          </p:cNvGraphicFramePr>
          <p:nvPr/>
        </p:nvGraphicFramePr>
        <p:xfrm>
          <a:off x="1643042" y="571480"/>
          <a:ext cx="4786347" cy="5072095"/>
        </p:xfrm>
        <a:graphic>
          <a:graphicData uri="http://schemas.openxmlformats.org/drawingml/2006/table">
            <a:tbl>
              <a:tblPr/>
              <a:tblGrid>
                <a:gridCol w="961543"/>
                <a:gridCol w="600942"/>
                <a:gridCol w="681116"/>
                <a:gridCol w="598292"/>
                <a:gridCol w="598294"/>
                <a:gridCol w="673080"/>
                <a:gridCol w="673080"/>
              </a:tblGrid>
              <a:tr h="381446">
                <a:tc gridSpan="7">
                  <a:txBody>
                    <a:bodyPr/>
                    <a:lstStyle/>
                    <a:p>
                      <a:pPr algn="ctr">
                        <a:lnSpc>
                          <a:spcPct val="150000"/>
                        </a:lnSpc>
                        <a:spcAft>
                          <a:spcPts val="0"/>
                        </a:spcAft>
                      </a:pPr>
                      <a:r>
                        <a:rPr lang="es-ES" sz="800" dirty="0">
                          <a:solidFill>
                            <a:schemeClr val="bg1"/>
                          </a:solidFill>
                          <a:latin typeface="Arial"/>
                          <a:ea typeface="Times New Roman"/>
                          <a:cs typeface="Times New Roman"/>
                        </a:rPr>
                        <a:t>Cuadro 2.2   Provincia de Entre Ríos según departamento. Población, superficie y densidad. Años 1991 - 2001</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1197">
                <a:tc rowSpan="5">
                  <a:txBody>
                    <a:bodyPr/>
                    <a:lstStyle/>
                    <a:p>
                      <a:pPr algn="ctr">
                        <a:lnSpc>
                          <a:spcPct val="150000"/>
                        </a:lnSpc>
                        <a:spcAft>
                          <a:spcPts val="0"/>
                        </a:spcAft>
                      </a:pPr>
                      <a:r>
                        <a:rPr lang="es-ES" sz="800" dirty="0">
                          <a:solidFill>
                            <a:schemeClr val="bg1"/>
                          </a:solidFill>
                          <a:latin typeface="Arial"/>
                          <a:ea typeface="Times New Roman"/>
                          <a:cs typeface="Times New Roman"/>
                        </a:rPr>
                        <a:t>Departamento</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50000"/>
                        </a:lnSpc>
                        <a:spcAft>
                          <a:spcPts val="0"/>
                        </a:spcAft>
                      </a:pPr>
                      <a:r>
                        <a:rPr lang="es-ES" sz="800">
                          <a:solidFill>
                            <a:schemeClr val="bg1"/>
                          </a:solidFill>
                          <a:latin typeface="Arial"/>
                          <a:ea typeface="Times New Roman"/>
                          <a:cs typeface="Times New Roman"/>
                        </a:rPr>
                        <a:t>Año</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7036">
                <a:tc vMerge="1">
                  <a:txBody>
                    <a:bodyPr/>
                    <a:lstStyle/>
                    <a:p>
                      <a:endParaRPr lang="es-ES"/>
                    </a:p>
                  </a:txBody>
                  <a:tcPr/>
                </a:tc>
                <a:tc gridSpan="3">
                  <a:txBody>
                    <a:bodyPr/>
                    <a:lstStyle/>
                    <a:p>
                      <a:pPr algn="ctr">
                        <a:lnSpc>
                          <a:spcPct val="150000"/>
                        </a:lnSpc>
                        <a:spcAft>
                          <a:spcPts val="0"/>
                        </a:spcAft>
                      </a:pPr>
                      <a:r>
                        <a:rPr lang="es-ES" sz="800">
                          <a:solidFill>
                            <a:schemeClr val="bg1"/>
                          </a:solidFill>
                          <a:latin typeface="Arial"/>
                          <a:ea typeface="Times New Roman"/>
                          <a:cs typeface="Times New Roman"/>
                        </a:rPr>
                        <a:t>1991</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gridSpan="3">
                  <a:txBody>
                    <a:bodyPr/>
                    <a:lstStyle/>
                    <a:p>
                      <a:pPr algn="ctr">
                        <a:lnSpc>
                          <a:spcPct val="150000"/>
                        </a:lnSpc>
                        <a:spcAft>
                          <a:spcPts val="0"/>
                        </a:spcAft>
                      </a:pPr>
                      <a:r>
                        <a:rPr lang="es-ES" sz="800" dirty="0">
                          <a:solidFill>
                            <a:schemeClr val="bg1"/>
                          </a:solidFill>
                          <a:latin typeface="Arial"/>
                          <a:ea typeface="Times New Roman"/>
                          <a:cs typeface="Times New Roman"/>
                        </a:rPr>
                        <a:t>2001</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r>
              <a:tr h="272395">
                <a:tc vMerge="1">
                  <a:txBody>
                    <a:bodyPr/>
                    <a:lstStyle/>
                    <a:p>
                      <a:endParaRPr lang="es-ES"/>
                    </a:p>
                  </a:txBody>
                  <a:tcPr/>
                </a:tc>
                <a:tc rowSpan="3">
                  <a:txBody>
                    <a:bodyPr/>
                    <a:lstStyle/>
                    <a:p>
                      <a:pPr algn="ctr">
                        <a:lnSpc>
                          <a:spcPct val="150000"/>
                        </a:lnSpc>
                        <a:spcAft>
                          <a:spcPts val="0"/>
                        </a:spcAft>
                      </a:pPr>
                      <a:r>
                        <a:rPr lang="es-ES" sz="800" dirty="0">
                          <a:solidFill>
                            <a:schemeClr val="bg1"/>
                          </a:solidFill>
                          <a:latin typeface="Arial"/>
                          <a:ea typeface="Times New Roman"/>
                          <a:cs typeface="Times New Roman"/>
                        </a:rPr>
                        <a:t>Población</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Superficie</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Densidad</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3">
                  <a:txBody>
                    <a:bodyPr/>
                    <a:lstStyle/>
                    <a:p>
                      <a:pPr algn="ctr">
                        <a:lnSpc>
                          <a:spcPct val="150000"/>
                        </a:lnSpc>
                        <a:spcAft>
                          <a:spcPts val="0"/>
                        </a:spcAft>
                      </a:pPr>
                      <a:r>
                        <a:rPr lang="es-ES" sz="800" dirty="0">
                          <a:solidFill>
                            <a:schemeClr val="bg1"/>
                          </a:solidFill>
                          <a:latin typeface="Arial"/>
                          <a:ea typeface="Times New Roman"/>
                          <a:cs typeface="Times New Roman"/>
                        </a:rPr>
                        <a:t>Población</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50000"/>
                        </a:lnSpc>
                        <a:spcAft>
                          <a:spcPts val="0"/>
                        </a:spcAft>
                      </a:pPr>
                      <a:r>
                        <a:rPr lang="es-ES" sz="800">
                          <a:solidFill>
                            <a:schemeClr val="bg1"/>
                          </a:solidFill>
                          <a:latin typeface="Arial"/>
                          <a:ea typeface="Times New Roman"/>
                          <a:cs typeface="Times New Roman"/>
                        </a:rPr>
                        <a:t>Superficie</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a:lnSpc>
                          <a:spcPct val="150000"/>
                        </a:lnSpc>
                        <a:spcAft>
                          <a:spcPts val="0"/>
                        </a:spcAft>
                      </a:pPr>
                      <a:r>
                        <a:rPr lang="es-ES" sz="800">
                          <a:solidFill>
                            <a:schemeClr val="bg1"/>
                          </a:solidFill>
                          <a:latin typeface="Arial"/>
                          <a:ea typeface="Times New Roman"/>
                          <a:cs typeface="Times New Roman"/>
                        </a:rPr>
                        <a:t>Densidad</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6489">
                <a:tc vMerge="1">
                  <a:txBody>
                    <a:bodyPr/>
                    <a:lstStyle/>
                    <a:p>
                      <a:endParaRPr lang="es-ES"/>
                    </a:p>
                  </a:txBody>
                  <a:tcPr/>
                </a:tc>
                <a:tc vMerge="1">
                  <a:txBody>
                    <a:bodyPr/>
                    <a:lstStyle/>
                    <a:p>
                      <a:endParaRPr lang="es-ES"/>
                    </a:p>
                  </a:txBody>
                  <a:tcPr/>
                </a:tc>
                <a:tc rowSpan="2">
                  <a:txBody>
                    <a:bodyPr/>
                    <a:lstStyle/>
                    <a:p>
                      <a:pPr algn="ctr">
                        <a:lnSpc>
                          <a:spcPct val="150000"/>
                        </a:lnSpc>
                        <a:spcAft>
                          <a:spcPts val="0"/>
                        </a:spcAft>
                      </a:pPr>
                      <a:r>
                        <a:rPr lang="es-ES" sz="800">
                          <a:solidFill>
                            <a:schemeClr val="bg1"/>
                          </a:solidFill>
                          <a:latin typeface="Arial"/>
                          <a:ea typeface="Times New Roman"/>
                          <a:cs typeface="Times New Roman"/>
                        </a:rPr>
                        <a:t>en km</a:t>
                      </a:r>
                      <a:r>
                        <a:rPr lang="es-ES" sz="800" baseline="30000">
                          <a:solidFill>
                            <a:schemeClr val="bg1"/>
                          </a:solidFill>
                          <a:latin typeface="Arial"/>
                          <a:ea typeface="Times New Roman"/>
                          <a:cs typeface="Times New Roman"/>
                        </a:rPr>
                        <a:t>2</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50000"/>
                        </a:lnSpc>
                        <a:spcAft>
                          <a:spcPts val="0"/>
                        </a:spcAft>
                      </a:pPr>
                      <a:r>
                        <a:rPr lang="es-ES" sz="800" dirty="0">
                          <a:solidFill>
                            <a:schemeClr val="bg1"/>
                          </a:solidFill>
                          <a:latin typeface="Arial"/>
                          <a:ea typeface="Times New Roman"/>
                          <a:cs typeface="Times New Roman"/>
                        </a:rPr>
                        <a:t>hab/km</a:t>
                      </a:r>
                      <a:r>
                        <a:rPr lang="es-ES" sz="800" baseline="30000" dirty="0">
                          <a:solidFill>
                            <a:schemeClr val="bg1"/>
                          </a:solidFill>
                          <a:latin typeface="Arial"/>
                          <a:ea typeface="Times New Roman"/>
                          <a:cs typeface="Times New Roman"/>
                        </a:rPr>
                        <a:t>2</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S"/>
                    </a:p>
                  </a:txBody>
                  <a:tcPr/>
                </a:tc>
                <a:tc vMerge="1">
                  <a:txBody>
                    <a:bodyPr/>
                    <a:lstStyle/>
                    <a:p>
                      <a:endParaRPr lang="es-ES"/>
                    </a:p>
                  </a:txBody>
                  <a:tcPr/>
                </a:tc>
                <a:tc vMerge="1">
                  <a:txBody>
                    <a:bodyPr/>
                    <a:lstStyle/>
                    <a:p>
                      <a:endParaRPr lang="es-ES"/>
                    </a:p>
                  </a:txBody>
                  <a:tcPr/>
                </a:tc>
              </a:tr>
              <a:tr h="197016">
                <a:tc vMerge="1">
                  <a:txBody>
                    <a:bodyPr/>
                    <a:lstStyle/>
                    <a:p>
                      <a:endParaRPr lang="es-ES"/>
                    </a:p>
                  </a:txBody>
                  <a:tcPr/>
                </a:tc>
                <a:tc vMerge="1">
                  <a:txBody>
                    <a:bodyPr/>
                    <a:lstStyle/>
                    <a:p>
                      <a:endParaRPr lang="es-ES"/>
                    </a:p>
                  </a:txBody>
                  <a:tcPr/>
                </a:tc>
                <a:tc vMerge="1">
                  <a:txBody>
                    <a:bodyPr/>
                    <a:lstStyle/>
                    <a:p>
                      <a:pPr algn="ctr">
                        <a:lnSpc>
                          <a:spcPct val="150000"/>
                        </a:lnSpc>
                        <a:spcAft>
                          <a:spcPts val="0"/>
                        </a:spcAft>
                      </a:pP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lnSpc>
                          <a:spcPct val="150000"/>
                        </a:lnSpc>
                        <a:spcAft>
                          <a:spcPts val="0"/>
                        </a:spcAft>
                      </a:pP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S"/>
                    </a:p>
                  </a:txBody>
                  <a:tcPr/>
                </a:tc>
                <a:tc>
                  <a:txBody>
                    <a:bodyPr/>
                    <a:lstStyle/>
                    <a:p>
                      <a:pPr algn="ctr">
                        <a:lnSpc>
                          <a:spcPct val="150000"/>
                        </a:lnSpc>
                        <a:spcAft>
                          <a:spcPts val="0"/>
                        </a:spcAft>
                      </a:pPr>
                      <a:r>
                        <a:rPr lang="es-ES" sz="800">
                          <a:solidFill>
                            <a:schemeClr val="bg1"/>
                          </a:solidFill>
                          <a:latin typeface="Arial"/>
                          <a:ea typeface="Times New Roman"/>
                          <a:cs typeface="Times New Roman"/>
                        </a:rPr>
                        <a:t>en km</a:t>
                      </a:r>
                      <a:r>
                        <a:rPr lang="es-ES" sz="800" baseline="30000">
                          <a:solidFill>
                            <a:schemeClr val="bg1"/>
                          </a:solidFill>
                          <a:latin typeface="Arial"/>
                          <a:ea typeface="Times New Roman"/>
                          <a:cs typeface="Times New Roman"/>
                        </a:rPr>
                        <a:t>2 </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hab/km</a:t>
                      </a:r>
                      <a:r>
                        <a:rPr lang="es-ES" sz="800" baseline="30000">
                          <a:solidFill>
                            <a:schemeClr val="bg1"/>
                          </a:solidFill>
                          <a:latin typeface="Arial"/>
                          <a:ea typeface="Times New Roman"/>
                          <a:cs typeface="Times New Roman"/>
                        </a:rPr>
                        <a:t>2</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394075">
                <a:tc>
                  <a:txBody>
                    <a:bodyPr/>
                    <a:lstStyle/>
                    <a:p>
                      <a:pPr algn="ctr">
                        <a:lnSpc>
                          <a:spcPct val="150000"/>
                        </a:lnSpc>
                        <a:spcAft>
                          <a:spcPts val="0"/>
                        </a:spcAft>
                      </a:pPr>
                      <a:r>
                        <a:rPr lang="es-ES" sz="800" b="1" dirty="0">
                          <a:solidFill>
                            <a:schemeClr val="bg1"/>
                          </a:solidFill>
                          <a:latin typeface="Arial"/>
                          <a:ea typeface="Times New Roman"/>
                          <a:cs typeface="Times New Roman"/>
                        </a:rPr>
                        <a:t>Total</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latinLnBrk="0" hangingPunct="1">
                        <a:lnSpc>
                          <a:spcPct val="150000"/>
                        </a:lnSpc>
                        <a:spcAft>
                          <a:spcPts val="0"/>
                        </a:spcAft>
                      </a:pPr>
                      <a:r>
                        <a:rPr kumimoji="0" lang="es-ES" sz="800" b="1" kern="1200" dirty="0">
                          <a:solidFill>
                            <a:schemeClr val="bg1"/>
                          </a:solidFill>
                          <a:latin typeface="Arial"/>
                          <a:ea typeface="Times New Roman"/>
                          <a:cs typeface="Times New Roman"/>
                        </a:rPr>
                        <a:t>1.020.257</a:t>
                      </a: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latinLnBrk="0" hangingPunct="1">
                        <a:lnSpc>
                          <a:spcPct val="150000"/>
                        </a:lnSpc>
                        <a:spcAft>
                          <a:spcPts val="0"/>
                        </a:spcAft>
                      </a:pPr>
                      <a:r>
                        <a:rPr kumimoji="0" lang="es-ES" sz="800" b="1" kern="1200" dirty="0">
                          <a:solidFill>
                            <a:schemeClr val="bg1"/>
                          </a:solidFill>
                          <a:latin typeface="Arial"/>
                          <a:ea typeface="Times New Roman"/>
                          <a:cs typeface="Times New Roman"/>
                        </a:rPr>
                        <a:t>78.781</a:t>
                      </a: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latinLnBrk="0" hangingPunct="1">
                        <a:lnSpc>
                          <a:spcPct val="150000"/>
                        </a:lnSpc>
                        <a:spcAft>
                          <a:spcPts val="0"/>
                        </a:spcAft>
                      </a:pPr>
                      <a:r>
                        <a:rPr kumimoji="0" lang="es-ES" sz="800" b="1" kern="1200" dirty="0">
                          <a:solidFill>
                            <a:schemeClr val="bg1"/>
                          </a:solidFill>
                          <a:latin typeface="Arial"/>
                          <a:ea typeface="Times New Roman"/>
                          <a:cs typeface="Times New Roman"/>
                        </a:rPr>
                        <a:t>13,0</a:t>
                      </a: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latinLnBrk="0" hangingPunct="1">
                        <a:lnSpc>
                          <a:spcPct val="150000"/>
                        </a:lnSpc>
                        <a:spcAft>
                          <a:spcPts val="0"/>
                        </a:spcAft>
                      </a:pPr>
                      <a:r>
                        <a:rPr kumimoji="0" lang="es-ES" sz="800" b="1" kern="1200" dirty="0">
                          <a:solidFill>
                            <a:schemeClr val="bg1"/>
                          </a:solidFill>
                          <a:latin typeface="Arial"/>
                          <a:ea typeface="Times New Roman"/>
                          <a:cs typeface="Times New Roman"/>
                        </a:rPr>
                        <a:t>1.158.147</a:t>
                      </a: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latinLnBrk="0" hangingPunct="1">
                        <a:lnSpc>
                          <a:spcPct val="150000"/>
                        </a:lnSpc>
                        <a:spcAft>
                          <a:spcPts val="0"/>
                        </a:spcAft>
                      </a:pPr>
                      <a:r>
                        <a:rPr kumimoji="0" lang="es-ES" sz="800" b="1" kern="1200" dirty="0">
                          <a:solidFill>
                            <a:schemeClr val="bg1"/>
                          </a:solidFill>
                          <a:latin typeface="Arial"/>
                          <a:ea typeface="Times New Roman"/>
                          <a:cs typeface="Times New Roman"/>
                        </a:rPr>
                        <a:t>78.781</a:t>
                      </a: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latinLnBrk="0" hangingPunct="1">
                        <a:lnSpc>
                          <a:spcPct val="150000"/>
                        </a:lnSpc>
                        <a:spcAft>
                          <a:spcPts val="0"/>
                        </a:spcAft>
                      </a:pPr>
                      <a:r>
                        <a:rPr kumimoji="0" lang="es-ES" sz="800" b="1" kern="1200" dirty="0">
                          <a:solidFill>
                            <a:schemeClr val="bg1"/>
                          </a:solidFill>
                          <a:latin typeface="Arial"/>
                          <a:ea typeface="Times New Roman"/>
                          <a:cs typeface="Times New Roman"/>
                        </a:rPr>
                        <a:t>14,7</a:t>
                      </a: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036">
                <a:tc>
                  <a:txBody>
                    <a:bodyPr/>
                    <a:lstStyle/>
                    <a:p>
                      <a:pPr algn="ctr">
                        <a:lnSpc>
                          <a:spcPct val="150000"/>
                        </a:lnSpc>
                        <a:spcAft>
                          <a:spcPts val="0"/>
                        </a:spcAft>
                      </a:pPr>
                      <a:r>
                        <a:rPr lang="es-ES" sz="800" dirty="0">
                          <a:solidFill>
                            <a:schemeClr val="bg1"/>
                          </a:solidFill>
                          <a:latin typeface="Arial"/>
                          <a:ea typeface="Times New Roman"/>
                          <a:cs typeface="Times New Roman"/>
                        </a:rPr>
                        <a:t>Colón (1)</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55.170</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3.491</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15,8</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52.718</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2.890</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18,2</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723">
                <a:tc>
                  <a:txBody>
                    <a:bodyPr/>
                    <a:lstStyle/>
                    <a:p>
                      <a:pPr algn="ctr">
                        <a:lnSpc>
                          <a:spcPct val="150000"/>
                        </a:lnSpc>
                        <a:spcAft>
                          <a:spcPts val="0"/>
                        </a:spcAft>
                      </a:pPr>
                      <a:r>
                        <a:rPr lang="es-ES" sz="800">
                          <a:solidFill>
                            <a:schemeClr val="bg1"/>
                          </a:solidFill>
                          <a:latin typeface="Arial"/>
                          <a:ea typeface="Times New Roman"/>
                          <a:cs typeface="Times New Roman"/>
                        </a:rPr>
                        <a:t>Concordia (1)</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138.980</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3.683</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37,7</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157.291</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3.259</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48,3</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036">
                <a:tc>
                  <a:txBody>
                    <a:bodyPr/>
                    <a:lstStyle/>
                    <a:p>
                      <a:pPr algn="ctr">
                        <a:lnSpc>
                          <a:spcPct val="150000"/>
                        </a:lnSpc>
                        <a:spcAft>
                          <a:spcPts val="0"/>
                        </a:spcAft>
                      </a:pPr>
                      <a:r>
                        <a:rPr lang="es-ES" sz="800">
                          <a:solidFill>
                            <a:schemeClr val="bg1"/>
                          </a:solidFill>
                          <a:latin typeface="Arial"/>
                          <a:ea typeface="Times New Roman"/>
                          <a:cs typeface="Times New Roman"/>
                        </a:rPr>
                        <a:t>Diamante</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39.807</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2.774</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14,4</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44.095</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2.774</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15,9</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036">
                <a:tc>
                  <a:txBody>
                    <a:bodyPr/>
                    <a:lstStyle/>
                    <a:p>
                      <a:pPr algn="ctr">
                        <a:lnSpc>
                          <a:spcPct val="150000"/>
                        </a:lnSpc>
                        <a:spcAft>
                          <a:spcPts val="0"/>
                        </a:spcAft>
                      </a:pPr>
                      <a:r>
                        <a:rPr lang="es-ES" sz="800">
                          <a:solidFill>
                            <a:schemeClr val="bg1"/>
                          </a:solidFill>
                          <a:latin typeface="Arial"/>
                          <a:ea typeface="Times New Roman"/>
                          <a:cs typeface="Times New Roman"/>
                        </a:rPr>
                        <a:t>Federación</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48.713</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3.760</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13,0</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60.204</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3.760</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16,0</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036">
                <a:tc>
                  <a:txBody>
                    <a:bodyPr/>
                    <a:lstStyle/>
                    <a:p>
                      <a:pPr algn="ctr">
                        <a:lnSpc>
                          <a:spcPct val="150000"/>
                        </a:lnSpc>
                        <a:spcAft>
                          <a:spcPts val="0"/>
                        </a:spcAft>
                      </a:pPr>
                      <a:r>
                        <a:rPr lang="es-ES" sz="800" dirty="0">
                          <a:solidFill>
                            <a:schemeClr val="bg1"/>
                          </a:solidFill>
                          <a:latin typeface="Arial"/>
                          <a:ea typeface="Times New Roman"/>
                          <a:cs typeface="Times New Roman"/>
                        </a:rPr>
                        <a:t>Federal</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22.121</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5.060</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4,4</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25.055</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5.060</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5,0</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036">
                <a:tc>
                  <a:txBody>
                    <a:bodyPr/>
                    <a:lstStyle/>
                    <a:p>
                      <a:pPr algn="ctr">
                        <a:lnSpc>
                          <a:spcPct val="150000"/>
                        </a:lnSpc>
                        <a:spcAft>
                          <a:spcPts val="0"/>
                        </a:spcAft>
                      </a:pPr>
                      <a:r>
                        <a:rPr lang="es-ES" sz="800">
                          <a:solidFill>
                            <a:schemeClr val="bg1"/>
                          </a:solidFill>
                          <a:latin typeface="Arial"/>
                          <a:ea typeface="Times New Roman"/>
                          <a:cs typeface="Times New Roman"/>
                        </a:rPr>
                        <a:t>Feliciano</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12.366</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3.143</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3,9</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14.584</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3.143</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4,6</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036">
                <a:tc>
                  <a:txBody>
                    <a:bodyPr/>
                    <a:lstStyle/>
                    <a:p>
                      <a:pPr algn="ctr">
                        <a:lnSpc>
                          <a:spcPct val="150000"/>
                        </a:lnSpc>
                        <a:spcAft>
                          <a:spcPts val="0"/>
                        </a:spcAft>
                      </a:pPr>
                      <a:r>
                        <a:rPr lang="es-ES" sz="800">
                          <a:solidFill>
                            <a:schemeClr val="bg1"/>
                          </a:solidFill>
                          <a:latin typeface="Arial"/>
                          <a:ea typeface="Times New Roman"/>
                          <a:cs typeface="Times New Roman"/>
                        </a:rPr>
                        <a:t>Gualeguay</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43.026</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7.178</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6,0</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48.147</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7.178</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6,7</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036">
                <a:tc>
                  <a:txBody>
                    <a:bodyPr/>
                    <a:lstStyle/>
                    <a:p>
                      <a:pPr marL="0" algn="ctr" rtl="0" eaLnBrk="1" latinLnBrk="0" hangingPunct="1">
                        <a:lnSpc>
                          <a:spcPct val="150000"/>
                        </a:lnSpc>
                        <a:spcAft>
                          <a:spcPts val="0"/>
                        </a:spcAft>
                      </a:pPr>
                      <a:r>
                        <a:rPr kumimoji="0" lang="es-ES" sz="800" kern="1200" dirty="0" err="1">
                          <a:solidFill>
                            <a:schemeClr val="bg1"/>
                          </a:solidFill>
                          <a:latin typeface="Arial"/>
                          <a:ea typeface="Times New Roman"/>
                          <a:cs typeface="Times New Roman"/>
                        </a:rPr>
                        <a:t>Gualeguaychú</a:t>
                      </a:r>
                      <a:endParaRPr kumimoji="0" lang="es-ES" sz="800" kern="1200" dirty="0">
                        <a:solidFill>
                          <a:schemeClr val="bg1"/>
                        </a:solidFill>
                        <a:latin typeface="Arial"/>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latinLnBrk="0" hangingPunct="1">
                        <a:lnSpc>
                          <a:spcPct val="150000"/>
                        </a:lnSpc>
                        <a:spcAft>
                          <a:spcPts val="0"/>
                        </a:spcAft>
                      </a:pPr>
                      <a:r>
                        <a:rPr kumimoji="0" lang="es-ES" sz="800" kern="1200" dirty="0">
                          <a:solidFill>
                            <a:schemeClr val="bg1"/>
                          </a:solidFill>
                          <a:latin typeface="Arial"/>
                          <a:ea typeface="Times New Roman"/>
                          <a:cs typeface="Times New Roman"/>
                        </a:rPr>
                        <a:t>89.726</a:t>
                      </a: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latinLnBrk="0" hangingPunct="1">
                        <a:lnSpc>
                          <a:spcPct val="150000"/>
                        </a:lnSpc>
                        <a:spcAft>
                          <a:spcPts val="0"/>
                        </a:spcAft>
                      </a:pPr>
                      <a:r>
                        <a:rPr kumimoji="0" lang="es-ES" sz="800" kern="1200">
                          <a:solidFill>
                            <a:schemeClr val="bg1"/>
                          </a:solidFill>
                          <a:latin typeface="Arial"/>
                          <a:ea typeface="Times New Roman"/>
                          <a:cs typeface="Times New Roman"/>
                        </a:rPr>
                        <a:t>7.086</a:t>
                      </a: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latinLnBrk="0" hangingPunct="1">
                        <a:lnSpc>
                          <a:spcPct val="150000"/>
                        </a:lnSpc>
                        <a:spcAft>
                          <a:spcPts val="0"/>
                        </a:spcAft>
                      </a:pPr>
                      <a:r>
                        <a:rPr kumimoji="0" lang="es-ES" sz="800" kern="1200">
                          <a:solidFill>
                            <a:schemeClr val="bg1"/>
                          </a:solidFill>
                          <a:latin typeface="Arial"/>
                          <a:ea typeface="Times New Roman"/>
                          <a:cs typeface="Times New Roman"/>
                        </a:rPr>
                        <a:t>12,7</a:t>
                      </a: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latinLnBrk="0" hangingPunct="1">
                        <a:lnSpc>
                          <a:spcPct val="150000"/>
                        </a:lnSpc>
                        <a:spcAft>
                          <a:spcPts val="0"/>
                        </a:spcAft>
                      </a:pPr>
                      <a:r>
                        <a:rPr kumimoji="0" lang="es-ES" sz="800" kern="1200" dirty="0">
                          <a:solidFill>
                            <a:schemeClr val="bg1"/>
                          </a:solidFill>
                          <a:latin typeface="Arial"/>
                          <a:ea typeface="Times New Roman"/>
                          <a:cs typeface="Times New Roman"/>
                        </a:rPr>
                        <a:t>101.350</a:t>
                      </a: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latinLnBrk="0" hangingPunct="1">
                        <a:lnSpc>
                          <a:spcPct val="150000"/>
                        </a:lnSpc>
                        <a:spcAft>
                          <a:spcPts val="0"/>
                        </a:spcAft>
                      </a:pPr>
                      <a:r>
                        <a:rPr kumimoji="0" lang="es-ES" sz="800" kern="1200">
                          <a:solidFill>
                            <a:schemeClr val="bg1"/>
                          </a:solidFill>
                          <a:latin typeface="Arial"/>
                          <a:ea typeface="Times New Roman"/>
                          <a:cs typeface="Times New Roman"/>
                        </a:rPr>
                        <a:t>7.086</a:t>
                      </a: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latinLnBrk="0" hangingPunct="1">
                        <a:lnSpc>
                          <a:spcPct val="150000"/>
                        </a:lnSpc>
                        <a:spcAft>
                          <a:spcPts val="0"/>
                        </a:spcAft>
                      </a:pPr>
                      <a:r>
                        <a:rPr kumimoji="0" lang="es-ES" sz="800" kern="1200" dirty="0">
                          <a:solidFill>
                            <a:schemeClr val="bg1"/>
                          </a:solidFill>
                          <a:latin typeface="Arial"/>
                          <a:ea typeface="Times New Roman"/>
                          <a:cs typeface="Times New Roman"/>
                        </a:rPr>
                        <a:t>14,3</a:t>
                      </a: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036">
                <a:tc>
                  <a:txBody>
                    <a:bodyPr/>
                    <a:lstStyle/>
                    <a:p>
                      <a:pPr algn="ctr">
                        <a:lnSpc>
                          <a:spcPct val="150000"/>
                        </a:lnSpc>
                        <a:spcAft>
                          <a:spcPts val="0"/>
                        </a:spcAft>
                      </a:pPr>
                      <a:r>
                        <a:rPr lang="es-ES" sz="800">
                          <a:solidFill>
                            <a:schemeClr val="bg1"/>
                          </a:solidFill>
                          <a:latin typeface="Arial"/>
                          <a:ea typeface="Times New Roman"/>
                          <a:cs typeface="Times New Roman"/>
                        </a:rPr>
                        <a:t>Islas del Ibicuy</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10.692</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4.500</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2,4</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11.498</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4.500</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2,6</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036">
                <a:tc>
                  <a:txBody>
                    <a:bodyPr/>
                    <a:lstStyle/>
                    <a:p>
                      <a:pPr algn="ctr">
                        <a:lnSpc>
                          <a:spcPct val="150000"/>
                        </a:lnSpc>
                        <a:spcAft>
                          <a:spcPts val="0"/>
                        </a:spcAft>
                      </a:pPr>
                      <a:r>
                        <a:rPr lang="es-ES" sz="800">
                          <a:solidFill>
                            <a:schemeClr val="bg1"/>
                          </a:solidFill>
                          <a:latin typeface="Arial"/>
                          <a:ea typeface="Times New Roman"/>
                          <a:cs typeface="Times New Roman"/>
                        </a:rPr>
                        <a:t>La Paz</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61.896</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6.500</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9,5</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66.158</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6.500</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10,2</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036">
                <a:tc>
                  <a:txBody>
                    <a:bodyPr/>
                    <a:lstStyle/>
                    <a:p>
                      <a:pPr algn="ctr">
                        <a:lnSpc>
                          <a:spcPct val="150000"/>
                        </a:lnSpc>
                        <a:spcAft>
                          <a:spcPts val="0"/>
                        </a:spcAft>
                      </a:pPr>
                      <a:r>
                        <a:rPr lang="es-ES" sz="800">
                          <a:solidFill>
                            <a:schemeClr val="bg1"/>
                          </a:solidFill>
                          <a:latin typeface="Arial"/>
                          <a:ea typeface="Times New Roman"/>
                          <a:cs typeface="Times New Roman"/>
                        </a:rPr>
                        <a:t>Nogoyá</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37.230</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4.282</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8,7</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38.840</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4.282</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9,1</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4533">
                <a:tc>
                  <a:txBody>
                    <a:bodyPr/>
                    <a:lstStyle/>
                    <a:p>
                      <a:pPr marL="0" algn="ctr" rtl="0" eaLnBrk="1" latinLnBrk="0" hangingPunct="1">
                        <a:lnSpc>
                          <a:spcPct val="150000"/>
                        </a:lnSpc>
                        <a:spcAft>
                          <a:spcPts val="0"/>
                        </a:spcAft>
                      </a:pPr>
                      <a:r>
                        <a:rPr kumimoji="0" lang="es-ES" sz="800" kern="1200" dirty="0">
                          <a:solidFill>
                            <a:schemeClr val="bg1"/>
                          </a:solidFill>
                          <a:latin typeface="Arial"/>
                          <a:ea typeface="Times New Roman"/>
                          <a:cs typeface="Times New Roman"/>
                        </a:rPr>
                        <a:t>Paraná</a:t>
                      </a: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latinLnBrk="0" hangingPunct="1">
                        <a:lnSpc>
                          <a:spcPct val="150000"/>
                        </a:lnSpc>
                        <a:spcAft>
                          <a:spcPts val="0"/>
                        </a:spcAft>
                      </a:pPr>
                      <a:r>
                        <a:rPr kumimoji="0" lang="es-ES" sz="800" kern="1200" dirty="0">
                          <a:solidFill>
                            <a:schemeClr val="bg1"/>
                          </a:solidFill>
                          <a:latin typeface="Arial"/>
                          <a:ea typeface="Times New Roman"/>
                          <a:cs typeface="Times New Roman"/>
                        </a:rPr>
                        <a:t>276.160</a:t>
                      </a: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latinLnBrk="0" hangingPunct="1">
                        <a:lnSpc>
                          <a:spcPct val="150000"/>
                        </a:lnSpc>
                        <a:spcAft>
                          <a:spcPts val="0"/>
                        </a:spcAft>
                      </a:pPr>
                      <a:r>
                        <a:rPr kumimoji="0" lang="es-ES" sz="800" kern="1200" dirty="0">
                          <a:solidFill>
                            <a:schemeClr val="bg1"/>
                          </a:solidFill>
                          <a:latin typeface="Arial"/>
                          <a:ea typeface="Times New Roman"/>
                          <a:cs typeface="Times New Roman"/>
                        </a:rPr>
                        <a:t>4.974</a:t>
                      </a: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latinLnBrk="0" hangingPunct="1">
                        <a:lnSpc>
                          <a:spcPct val="150000"/>
                        </a:lnSpc>
                        <a:spcAft>
                          <a:spcPts val="0"/>
                        </a:spcAft>
                      </a:pPr>
                      <a:r>
                        <a:rPr kumimoji="0" lang="es-ES" sz="800" kern="1200" dirty="0">
                          <a:solidFill>
                            <a:schemeClr val="bg1"/>
                          </a:solidFill>
                          <a:latin typeface="Arial"/>
                          <a:ea typeface="Times New Roman"/>
                          <a:cs typeface="Times New Roman"/>
                        </a:rPr>
                        <a:t>55,5</a:t>
                      </a: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latinLnBrk="0" hangingPunct="1">
                        <a:lnSpc>
                          <a:spcPct val="150000"/>
                        </a:lnSpc>
                        <a:spcAft>
                          <a:spcPts val="0"/>
                        </a:spcAft>
                      </a:pPr>
                      <a:r>
                        <a:rPr kumimoji="0" lang="es-ES" sz="800" kern="1200" dirty="0">
                          <a:solidFill>
                            <a:schemeClr val="bg1"/>
                          </a:solidFill>
                          <a:latin typeface="Arial"/>
                          <a:ea typeface="Times New Roman"/>
                          <a:cs typeface="Times New Roman"/>
                        </a:rPr>
                        <a:t>319.614</a:t>
                      </a: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latinLnBrk="0" hangingPunct="1">
                        <a:lnSpc>
                          <a:spcPct val="150000"/>
                        </a:lnSpc>
                        <a:spcAft>
                          <a:spcPts val="0"/>
                        </a:spcAft>
                      </a:pPr>
                      <a:r>
                        <a:rPr kumimoji="0" lang="es-ES" sz="800" kern="1200" dirty="0">
                          <a:solidFill>
                            <a:schemeClr val="bg1"/>
                          </a:solidFill>
                          <a:latin typeface="Arial"/>
                          <a:ea typeface="Times New Roman"/>
                          <a:cs typeface="Times New Roman"/>
                        </a:rPr>
                        <a:t>4.974</a:t>
                      </a: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latinLnBrk="0" hangingPunct="1">
                        <a:lnSpc>
                          <a:spcPct val="150000"/>
                        </a:lnSpc>
                        <a:spcAft>
                          <a:spcPts val="0"/>
                        </a:spcAft>
                      </a:pPr>
                      <a:r>
                        <a:rPr kumimoji="0" lang="es-ES" sz="800" kern="1200" dirty="0">
                          <a:solidFill>
                            <a:schemeClr val="bg1"/>
                          </a:solidFill>
                          <a:latin typeface="Arial"/>
                          <a:ea typeface="Times New Roman"/>
                          <a:cs typeface="Times New Roman"/>
                        </a:rPr>
                        <a:t>64,3</a:t>
                      </a: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8681">
                <a:tc>
                  <a:txBody>
                    <a:bodyPr/>
                    <a:lstStyle/>
                    <a:p>
                      <a:pPr algn="ctr">
                        <a:lnSpc>
                          <a:spcPct val="150000"/>
                        </a:lnSpc>
                        <a:spcAft>
                          <a:spcPts val="0"/>
                        </a:spcAft>
                      </a:pPr>
                      <a:r>
                        <a:rPr lang="es-ES" sz="800" b="1" dirty="0">
                          <a:solidFill>
                            <a:schemeClr val="bg1"/>
                          </a:solidFill>
                          <a:latin typeface="Arial"/>
                          <a:ea typeface="Times New Roman"/>
                          <a:cs typeface="Times New Roman"/>
                        </a:rPr>
                        <a:t>San Salvador (2)</a:t>
                      </a:r>
                      <a:endParaRPr lang="es-ES" sz="800" b="1"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S" sz="800" b="1" dirty="0">
                          <a:solidFill>
                            <a:schemeClr val="bg1"/>
                          </a:solidFill>
                          <a:latin typeface="Arial"/>
                          <a:ea typeface="Times New Roman"/>
                          <a:cs typeface="Times New Roman"/>
                        </a:rPr>
                        <a:t> ///</a:t>
                      </a:r>
                      <a:endParaRPr lang="es-ES" sz="800" b="1"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S" sz="800" b="1" dirty="0">
                          <a:solidFill>
                            <a:schemeClr val="bg1"/>
                          </a:solidFill>
                          <a:latin typeface="Arial"/>
                          <a:ea typeface="Times New Roman"/>
                          <a:cs typeface="Times New Roman"/>
                        </a:rPr>
                        <a:t> ///</a:t>
                      </a:r>
                      <a:endParaRPr lang="es-ES" sz="800" b="1"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S" sz="800" b="1" dirty="0">
                          <a:solidFill>
                            <a:schemeClr val="bg1"/>
                          </a:solidFill>
                          <a:latin typeface="Arial"/>
                          <a:ea typeface="Times New Roman"/>
                          <a:cs typeface="Times New Roman"/>
                        </a:rPr>
                        <a:t> ///</a:t>
                      </a:r>
                      <a:endParaRPr lang="es-ES" sz="800" b="1"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S" sz="800" b="1" dirty="0">
                          <a:solidFill>
                            <a:schemeClr val="bg1"/>
                          </a:solidFill>
                          <a:latin typeface="Arial"/>
                          <a:ea typeface="Times New Roman"/>
                          <a:cs typeface="Times New Roman"/>
                        </a:rPr>
                        <a:t>16.118</a:t>
                      </a:r>
                      <a:endParaRPr lang="es-ES" sz="800" b="1"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S" sz="800" b="1" dirty="0">
                          <a:solidFill>
                            <a:schemeClr val="bg1"/>
                          </a:solidFill>
                          <a:latin typeface="Arial"/>
                          <a:ea typeface="Times New Roman"/>
                          <a:cs typeface="Times New Roman"/>
                        </a:rPr>
                        <a:t>1.282</a:t>
                      </a:r>
                      <a:endParaRPr lang="es-ES" sz="800" b="1"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S" sz="800" b="1" dirty="0">
                          <a:solidFill>
                            <a:schemeClr val="bg1"/>
                          </a:solidFill>
                          <a:latin typeface="Arial"/>
                          <a:ea typeface="Times New Roman"/>
                          <a:cs typeface="Times New Roman"/>
                        </a:rPr>
                        <a:t>12,6</a:t>
                      </a:r>
                      <a:endParaRPr lang="es-ES" sz="800" b="1"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7036">
                <a:tc>
                  <a:txBody>
                    <a:bodyPr/>
                    <a:lstStyle/>
                    <a:p>
                      <a:pPr algn="ctr">
                        <a:lnSpc>
                          <a:spcPct val="150000"/>
                        </a:lnSpc>
                        <a:spcAft>
                          <a:spcPts val="0"/>
                        </a:spcAft>
                      </a:pPr>
                      <a:r>
                        <a:rPr lang="es-ES" sz="800">
                          <a:solidFill>
                            <a:schemeClr val="bg1"/>
                          </a:solidFill>
                          <a:latin typeface="Arial"/>
                          <a:ea typeface="Times New Roman"/>
                          <a:cs typeface="Times New Roman"/>
                        </a:rPr>
                        <a:t>Tala</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24.217</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2.663</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9,1</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25.892</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2.663</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9,7</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036">
                <a:tc>
                  <a:txBody>
                    <a:bodyPr/>
                    <a:lstStyle/>
                    <a:p>
                      <a:pPr algn="ctr">
                        <a:lnSpc>
                          <a:spcPct val="150000"/>
                        </a:lnSpc>
                        <a:spcAft>
                          <a:spcPts val="0"/>
                        </a:spcAft>
                      </a:pPr>
                      <a:r>
                        <a:rPr lang="es-ES" sz="800">
                          <a:solidFill>
                            <a:schemeClr val="bg1"/>
                          </a:solidFill>
                          <a:latin typeface="Arial"/>
                          <a:ea typeface="Times New Roman"/>
                          <a:cs typeface="Times New Roman"/>
                        </a:rPr>
                        <a:t>Uruguay</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86.198</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5.855</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14,7</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94.070</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5.855</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16,1</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036">
                <a:tc>
                  <a:txBody>
                    <a:bodyPr/>
                    <a:lstStyle/>
                    <a:p>
                      <a:pPr algn="ctr">
                        <a:lnSpc>
                          <a:spcPct val="150000"/>
                        </a:lnSpc>
                        <a:spcAft>
                          <a:spcPts val="0"/>
                        </a:spcAft>
                      </a:pPr>
                      <a:r>
                        <a:rPr lang="es-ES" sz="800">
                          <a:solidFill>
                            <a:schemeClr val="bg1"/>
                          </a:solidFill>
                          <a:latin typeface="Arial"/>
                          <a:ea typeface="Times New Roman"/>
                          <a:cs typeface="Times New Roman"/>
                        </a:rPr>
                        <a:t>Victoria</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30.126</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6.822</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4,4</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34.097</a:t>
                      </a:r>
                      <a:endParaRPr lang="es-ES" sz="80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a:solidFill>
                            <a:schemeClr val="bg1"/>
                          </a:solidFill>
                          <a:latin typeface="Arial"/>
                          <a:ea typeface="Times New Roman"/>
                          <a:cs typeface="Times New Roman"/>
                        </a:rPr>
                        <a:t>6.822</a:t>
                      </a:r>
                      <a:endParaRPr lang="es-ES" sz="80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5,0</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036">
                <a:tc>
                  <a:txBody>
                    <a:bodyPr/>
                    <a:lstStyle/>
                    <a:p>
                      <a:pPr algn="ctr">
                        <a:lnSpc>
                          <a:spcPct val="150000"/>
                        </a:lnSpc>
                        <a:spcAft>
                          <a:spcPts val="0"/>
                        </a:spcAft>
                      </a:pPr>
                      <a:r>
                        <a:rPr lang="es-ES" sz="800" dirty="0" err="1">
                          <a:solidFill>
                            <a:schemeClr val="bg1"/>
                          </a:solidFill>
                          <a:latin typeface="Arial"/>
                          <a:ea typeface="Times New Roman"/>
                          <a:cs typeface="Times New Roman"/>
                        </a:rPr>
                        <a:t>Villaguay</a:t>
                      </a:r>
                      <a:r>
                        <a:rPr lang="es-ES" sz="800" dirty="0">
                          <a:solidFill>
                            <a:schemeClr val="bg1"/>
                          </a:solidFill>
                          <a:latin typeface="Arial"/>
                          <a:ea typeface="Times New Roman"/>
                          <a:cs typeface="Times New Roman"/>
                        </a:rPr>
                        <a:t> (1)</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43.829</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7.010</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6,3</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48.416</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6.753</a:t>
                      </a:r>
                      <a:endParaRPr lang="es-ES" sz="800" dirty="0">
                        <a:solidFill>
                          <a:schemeClr val="bg1"/>
                        </a:solidFill>
                        <a:latin typeface="Times New Roman"/>
                        <a:ea typeface="Times New Roman"/>
                        <a:cs typeface="Times New Roman"/>
                      </a:endParaRPr>
                    </a:p>
                  </a:txBody>
                  <a:tcPr marL="30393" marR="3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s-ES" sz="800" dirty="0">
                          <a:solidFill>
                            <a:schemeClr val="bg1"/>
                          </a:solidFill>
                          <a:latin typeface="Arial"/>
                          <a:ea typeface="Times New Roman"/>
                          <a:cs typeface="Times New Roman"/>
                        </a:rPr>
                        <a:t>7,2</a:t>
                      </a:r>
                      <a:endParaRPr lang="es-ES" sz="800" dirty="0">
                        <a:solidFill>
                          <a:schemeClr val="bg1"/>
                        </a:solidFill>
                        <a:latin typeface="Times New Roman"/>
                        <a:ea typeface="Times New Roman"/>
                        <a:cs typeface="Times New Roman"/>
                      </a:endParaRPr>
                    </a:p>
                  </a:txBody>
                  <a:tcPr marL="30393" marR="303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Rectangle 1"/>
          <p:cNvSpPr>
            <a:spLocks noChangeArrowheads="1"/>
          </p:cNvSpPr>
          <p:nvPr/>
        </p:nvSpPr>
        <p:spPr bwMode="auto">
          <a:xfrm>
            <a:off x="428596" y="5643578"/>
            <a:ext cx="8286808"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Cede tierras para la creación del departamento de San Salvador. Ley provincial 8.981 del 8/12/1995.</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Se crea con tierras de los departamentos Colón, Concordia y </a:t>
            </a:r>
            <a:r>
              <a:rPr kumimoji="0" lang="es-ES"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Villaguay</a:t>
            </a: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Ley provincial 8.981 del 8/12/1995.</a:t>
            </a:r>
          </a:p>
          <a:p>
            <a:r>
              <a:rPr lang="es-ES" sz="1100" dirty="0" smtClean="0">
                <a:latin typeface="Arial" pitchFamily="34" charset="0"/>
                <a:cs typeface="Arial" pitchFamily="34" charset="0"/>
              </a:rPr>
              <a:t>Nota: con el fin de posibilitar la comparación entre los Censos 1991 y 2001, los datos que corresponden al año 1991 fueron reprocesados según la división Político - administrativa vigente al año 2001</a:t>
            </a:r>
            <a:r>
              <a:rPr lang="es-ES" sz="1100" dirty="0" smtClean="0"/>
              <a:t>.   </a:t>
            </a: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INDEC. Censo Nacional de Población y Vivienda 1991 y Censo Nacional de Población, Hogares y Viviendas 2001.</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2)Inventario</a:t>
            </a:r>
            <a:endParaRPr lang="es-AR" dirty="0"/>
          </a:p>
        </p:txBody>
      </p:sp>
      <p:sp>
        <p:nvSpPr>
          <p:cNvPr id="3" name="2 Marcador de contenido"/>
          <p:cNvSpPr>
            <a:spLocks noGrp="1"/>
          </p:cNvSpPr>
          <p:nvPr>
            <p:ph idx="1"/>
          </p:nvPr>
        </p:nvSpPr>
        <p:spPr>
          <a:xfrm>
            <a:off x="428596" y="2071678"/>
            <a:ext cx="4643470" cy="357190"/>
          </a:xfrm>
        </p:spPr>
        <p:txBody>
          <a:bodyPr>
            <a:normAutofit fontScale="25000" lnSpcReduction="20000"/>
          </a:bodyPr>
          <a:lstStyle/>
          <a:p>
            <a:r>
              <a:rPr lang="es-AR" sz="8000" dirty="0" smtClean="0"/>
              <a:t>Zona de intervención del proyecto  </a:t>
            </a:r>
          </a:p>
          <a:p>
            <a:endParaRPr lang="es-AR" sz="8000" dirty="0" smtClean="0"/>
          </a:p>
          <a:p>
            <a:endParaRPr lang="es-AR" sz="8000" dirty="0" smtClean="0"/>
          </a:p>
          <a:p>
            <a:endParaRPr lang="es-AR" sz="8000" dirty="0" smtClean="0"/>
          </a:p>
          <a:p>
            <a:endParaRPr lang="es-AR" sz="8000" dirty="0" smtClean="0"/>
          </a:p>
          <a:p>
            <a:endParaRPr lang="es-AR" sz="8000" dirty="0" smtClean="0"/>
          </a:p>
          <a:p>
            <a:endParaRPr lang="es-AR" sz="8000" dirty="0" smtClean="0"/>
          </a:p>
          <a:p>
            <a:endParaRPr lang="es-AR" sz="8000" dirty="0" smtClean="0"/>
          </a:p>
          <a:p>
            <a:endParaRPr lang="es-AR" sz="8000" dirty="0" smtClean="0"/>
          </a:p>
          <a:p>
            <a:endParaRPr lang="es-AR" sz="8000" dirty="0" smtClean="0"/>
          </a:p>
          <a:p>
            <a:endParaRPr lang="es-AR" sz="8000" dirty="0" smtClean="0"/>
          </a:p>
          <a:p>
            <a:endParaRPr lang="es-AR" sz="8000" dirty="0" smtClean="0"/>
          </a:p>
          <a:p>
            <a:endParaRPr lang="es-AR" sz="8000" dirty="0" smtClean="0"/>
          </a:p>
          <a:p>
            <a:endParaRPr lang="es-AR" sz="8000" dirty="0" smtClean="0"/>
          </a:p>
          <a:p>
            <a:pPr algn="ctr"/>
            <a:endParaRPr lang="es-AR" sz="8000" dirty="0" smtClean="0"/>
          </a:p>
          <a:p>
            <a:endParaRPr lang="es-AR" sz="8000" dirty="0" smtClean="0"/>
          </a:p>
          <a:p>
            <a:endParaRPr lang="es-AR" sz="8000" dirty="0" smtClean="0"/>
          </a:p>
          <a:p>
            <a:endParaRPr lang="es-AR" sz="8000" dirty="0" smtClean="0"/>
          </a:p>
          <a:p>
            <a:endParaRPr lang="es-AR" sz="8000" b="1" u="sng" dirty="0" smtClean="0"/>
          </a:p>
          <a:p>
            <a:endParaRPr lang="es-AR" dirty="0"/>
          </a:p>
        </p:txBody>
      </p:sp>
      <p:sp>
        <p:nvSpPr>
          <p:cNvPr id="6" name="5 Marcador de número de diapositiva"/>
          <p:cNvSpPr>
            <a:spLocks noGrp="1"/>
          </p:cNvSpPr>
          <p:nvPr>
            <p:ph type="sldNum" sz="quarter" idx="12"/>
          </p:nvPr>
        </p:nvSpPr>
        <p:spPr/>
        <p:txBody>
          <a:bodyPr>
            <a:normAutofit/>
          </a:bodyPr>
          <a:lstStyle/>
          <a:p>
            <a:fld id="{C3809C78-1359-4C08-828E-4F41B5091150}" type="slidenum">
              <a:rPr lang="es-AR" smtClean="0"/>
              <a:pPr/>
              <a:t>12</a:t>
            </a:fld>
            <a:endParaRPr lang="es-AR"/>
          </a:p>
        </p:txBody>
      </p:sp>
      <p:pic>
        <p:nvPicPr>
          <p:cNvPr id="8" name="7 Imagen"/>
          <p:cNvPicPr/>
          <p:nvPr/>
        </p:nvPicPr>
        <p:blipFill>
          <a:blip r:embed="rId3"/>
          <a:srcRect l="21489" t="16013" r="45358" b="10725"/>
          <a:stretch>
            <a:fillRect/>
          </a:stretch>
        </p:blipFill>
        <p:spPr bwMode="auto">
          <a:xfrm>
            <a:off x="428596" y="2500306"/>
            <a:ext cx="4500594" cy="3786214"/>
          </a:xfrm>
          <a:prstGeom prst="rect">
            <a:avLst/>
          </a:prstGeom>
          <a:solidFill>
            <a:schemeClr val="tx1"/>
          </a:solidFill>
          <a:ln w="9525">
            <a:noFill/>
            <a:miter lim="800000"/>
            <a:headEnd/>
            <a:tailEnd/>
          </a:ln>
        </p:spPr>
      </p:pic>
      <p:sp>
        <p:nvSpPr>
          <p:cNvPr id="9" name="3 Marcador de pie de página"/>
          <p:cNvSpPr>
            <a:spLocks noGrp="1"/>
          </p:cNvSpPr>
          <p:nvPr>
            <p:ph type="ftr" sz="quarter" idx="11"/>
          </p:nvPr>
        </p:nvSpPr>
        <p:spPr>
          <a:xfrm>
            <a:off x="2667000" y="6356350"/>
            <a:ext cx="3352800" cy="365125"/>
          </a:xfrm>
        </p:spPr>
        <p:txBody>
          <a:bodyPr/>
          <a:lstStyle/>
          <a:p>
            <a:pPr algn="ctr"/>
            <a:r>
              <a:rPr lang="es-AR" dirty="0" smtClean="0"/>
              <a:t>PROYECTO FINAL</a:t>
            </a:r>
          </a:p>
          <a:p>
            <a:pPr algn="ctr"/>
            <a:endParaRPr lang="es-AR" dirty="0"/>
          </a:p>
        </p:txBody>
      </p:sp>
      <p:pic>
        <p:nvPicPr>
          <p:cNvPr id="14" name="Picture 1"/>
          <p:cNvPicPr>
            <a:picLocks noChangeAspect="1" noChangeArrowheads="1"/>
          </p:cNvPicPr>
          <p:nvPr/>
        </p:nvPicPr>
        <p:blipFill>
          <a:blip r:embed="rId4"/>
          <a:srcRect/>
          <a:stretch>
            <a:fillRect/>
          </a:stretch>
        </p:blipFill>
        <p:spPr bwMode="auto">
          <a:xfrm>
            <a:off x="5715008" y="2643182"/>
            <a:ext cx="2652674" cy="3286148"/>
          </a:xfrm>
          <a:prstGeom prst="rect">
            <a:avLst/>
          </a:prstGeom>
          <a:solidFill>
            <a:schemeClr val="tx1"/>
          </a:solidFill>
        </p:spPr>
      </p:pic>
    </p:spTree>
  </p:cSld>
  <p:clrMapOvr>
    <a:masterClrMapping/>
  </p:clrMapOvr>
  <p:transition spd="slow">
    <p:pull dir="d"/>
    <p:sndAc>
      <p:stSnd>
        <p:snd r:embed="rId2" name="click.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2)Inventario</a:t>
            </a:r>
            <a:endParaRPr lang="es-ES" dirty="0"/>
          </a:p>
        </p:txBody>
      </p:sp>
      <p:sp>
        <p:nvSpPr>
          <p:cNvPr id="4" name="3 Marcador de pie de página"/>
          <p:cNvSpPr>
            <a:spLocks noGrp="1"/>
          </p:cNvSpPr>
          <p:nvPr>
            <p:ph type="ftr" sz="quarter" idx="11"/>
          </p:nvPr>
        </p:nvSpPr>
        <p:spPr/>
        <p:txBody>
          <a:bodyPr/>
          <a:lstStyle/>
          <a:p>
            <a:pPr algn="ctr"/>
            <a:r>
              <a:rPr lang="es-AR" dirty="0" smtClean="0"/>
              <a:t>PROYECTO FINAL</a:t>
            </a:r>
          </a:p>
          <a:p>
            <a:pPr algn="ct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13</a:t>
            </a:fld>
            <a:endParaRPr lang="es-AR"/>
          </a:p>
        </p:txBody>
      </p:sp>
      <p:pic>
        <p:nvPicPr>
          <p:cNvPr id="52226" name="Picture 2"/>
          <p:cNvPicPr>
            <a:picLocks noChangeAspect="1" noChangeArrowheads="1"/>
          </p:cNvPicPr>
          <p:nvPr/>
        </p:nvPicPr>
        <p:blipFill>
          <a:blip r:embed="rId2"/>
          <a:srcRect/>
          <a:stretch>
            <a:fillRect/>
          </a:stretch>
        </p:blipFill>
        <p:spPr bwMode="auto">
          <a:xfrm>
            <a:off x="2214546" y="2285992"/>
            <a:ext cx="4324359" cy="4005064"/>
          </a:xfrm>
          <a:prstGeom prst="rect">
            <a:avLst/>
          </a:prstGeom>
          <a:solidFill>
            <a:schemeClr val="tx1"/>
          </a:solidFill>
          <a:ln w="9525">
            <a:noFill/>
            <a:miter lim="800000"/>
            <a:headEnd/>
            <a:tailEnd/>
          </a:ln>
          <a:effectLst/>
        </p:spPr>
      </p:pic>
      <p:sp>
        <p:nvSpPr>
          <p:cNvPr id="7" name="7 Rectángulo"/>
          <p:cNvSpPr/>
          <p:nvPr/>
        </p:nvSpPr>
        <p:spPr>
          <a:xfrm>
            <a:off x="785786" y="1928802"/>
            <a:ext cx="3911392" cy="400110"/>
          </a:xfrm>
          <a:prstGeom prst="rect">
            <a:avLst/>
          </a:prstGeom>
        </p:spPr>
        <p:txBody>
          <a:bodyPr wrap="none">
            <a:spAutoFit/>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lvl="0" indent="-274320">
              <a:spcBef>
                <a:spcPct val="20000"/>
              </a:spcBef>
              <a:buClr>
                <a:srgbClr val="6BB1C9"/>
              </a:buClr>
              <a:buSzPct val="95000"/>
              <a:buFont typeface="Wingdings 2"/>
              <a:buChar char=""/>
            </a:pPr>
            <a:r>
              <a:rPr lang="es-AR" sz="2000" dirty="0" smtClean="0"/>
              <a:t>Sondeos cercanos a las lagunas.</a:t>
            </a:r>
            <a:endParaRPr lang="es-AR" sz="2000" dirty="0" smtClean="0">
              <a:solidFill>
                <a:prstClr val="white"/>
              </a:solidFill>
            </a:endParaRPr>
          </a:p>
        </p:txBody>
      </p:sp>
    </p:spTree>
  </p:cSld>
  <p:clrMapOvr>
    <a:masterClrMapping/>
  </p:clrMapOvr>
  <p:transition spd="slow">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2)Inventario</a:t>
            </a:r>
            <a:endParaRPr lang="es-ES" dirty="0"/>
          </a:p>
        </p:txBody>
      </p:sp>
      <p:sp>
        <p:nvSpPr>
          <p:cNvPr id="4" name="3 Marcador de pie de página"/>
          <p:cNvSpPr>
            <a:spLocks noGrp="1"/>
          </p:cNvSpPr>
          <p:nvPr>
            <p:ph type="ftr" sz="quarter" idx="11"/>
          </p:nvPr>
        </p:nvSpPr>
        <p:spPr/>
        <p:txBody>
          <a:bodyPr/>
          <a:lstStyle/>
          <a:p>
            <a:pPr algn="ctr"/>
            <a:r>
              <a:rPr lang="es-AR" dirty="0" smtClean="0"/>
              <a:t>PROYECTO FINAL</a:t>
            </a:r>
          </a:p>
          <a:p>
            <a:pPr algn="ct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14</a:t>
            </a:fld>
            <a:endParaRPr lang="es-AR"/>
          </a:p>
        </p:txBody>
      </p:sp>
      <p:sp>
        <p:nvSpPr>
          <p:cNvPr id="6" name="7 Rectángulo"/>
          <p:cNvSpPr/>
          <p:nvPr/>
        </p:nvSpPr>
        <p:spPr>
          <a:xfrm>
            <a:off x="785786" y="1928802"/>
            <a:ext cx="6241196" cy="400110"/>
          </a:xfrm>
          <a:prstGeom prst="rect">
            <a:avLst/>
          </a:prstGeom>
        </p:spPr>
        <p:txBody>
          <a:bodyPr wrap="none">
            <a:spAutoFit/>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lvl="0" indent="-274320">
              <a:spcBef>
                <a:spcPct val="20000"/>
              </a:spcBef>
              <a:buClr>
                <a:srgbClr val="6BB1C9"/>
              </a:buClr>
              <a:buSzPct val="95000"/>
              <a:buFont typeface="Wingdings 2"/>
              <a:buChar char=""/>
            </a:pPr>
            <a:r>
              <a:rPr lang="es-AR" sz="2000" dirty="0" smtClean="0"/>
              <a:t>Relevamiento planialtimétrico de lagunas existentes.</a:t>
            </a:r>
            <a:endParaRPr lang="es-AR" sz="2000" dirty="0" smtClean="0">
              <a:solidFill>
                <a:prstClr val="white"/>
              </a:solidFill>
            </a:endParaRPr>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3253" name="Picture 5"/>
          <p:cNvPicPr>
            <a:picLocks noChangeAspect="1" noChangeArrowheads="1"/>
          </p:cNvPicPr>
          <p:nvPr/>
        </p:nvPicPr>
        <p:blipFill>
          <a:blip r:embed="rId2"/>
          <a:srcRect/>
          <a:stretch>
            <a:fillRect/>
          </a:stretch>
        </p:blipFill>
        <p:spPr bwMode="auto">
          <a:xfrm>
            <a:off x="2214546" y="2285992"/>
            <a:ext cx="4181468" cy="4027738"/>
          </a:xfrm>
          <a:prstGeom prst="rect">
            <a:avLst/>
          </a:prstGeom>
          <a:solidFill>
            <a:schemeClr val="tx1"/>
          </a:solidFill>
          <a:ln w="9525">
            <a:noFill/>
            <a:miter lim="800000"/>
            <a:headEnd/>
            <a:tailEnd/>
          </a:ln>
          <a:effectLst/>
        </p:spPr>
      </p:pic>
    </p:spTree>
  </p:cSld>
  <p:clrMapOvr>
    <a:masterClrMapping/>
  </p:clrMapOvr>
  <p:transition spd="slow">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2)Inventario</a:t>
            </a:r>
            <a:endParaRPr lang="es-AR" dirty="0"/>
          </a:p>
        </p:txBody>
      </p:sp>
      <p:sp>
        <p:nvSpPr>
          <p:cNvPr id="5" name="4 Marcador de pie de página"/>
          <p:cNvSpPr>
            <a:spLocks noGrp="1"/>
          </p:cNvSpPr>
          <p:nvPr>
            <p:ph type="ftr" sz="quarter" idx="11"/>
          </p:nvPr>
        </p:nvSpPr>
        <p:spPr/>
        <p:txBody>
          <a:bodyPr/>
          <a:lstStyle/>
          <a:p>
            <a:r>
              <a:rPr lang="es-AR" dirty="0" smtClean="0"/>
              <a:t>                         PROYECTO FINAL   </a:t>
            </a:r>
            <a:endParaRPr lang="es-AR" dirty="0"/>
          </a:p>
        </p:txBody>
      </p:sp>
      <p:sp>
        <p:nvSpPr>
          <p:cNvPr id="4" name="3 Marcador de número de diapositiva"/>
          <p:cNvSpPr>
            <a:spLocks noGrp="1"/>
          </p:cNvSpPr>
          <p:nvPr>
            <p:ph type="sldNum" sz="quarter" idx="12"/>
          </p:nvPr>
        </p:nvSpPr>
        <p:spPr/>
        <p:txBody>
          <a:bodyPr>
            <a:normAutofit/>
          </a:bodyPr>
          <a:lstStyle/>
          <a:p>
            <a:fld id="{C3809C78-1359-4C08-828E-4F41B5091150}" type="slidenum">
              <a:rPr lang="es-AR" smtClean="0"/>
              <a:pPr/>
              <a:t>15</a:t>
            </a:fld>
            <a:endParaRPr lang="es-AR"/>
          </a:p>
        </p:txBody>
      </p:sp>
      <p:sp>
        <p:nvSpPr>
          <p:cNvPr id="6" name="5 Rectángulo"/>
          <p:cNvSpPr/>
          <p:nvPr/>
        </p:nvSpPr>
        <p:spPr>
          <a:xfrm>
            <a:off x="714348" y="2071678"/>
            <a:ext cx="7715304" cy="3108543"/>
          </a:xfrm>
          <a:prstGeom prst="rect">
            <a:avLst/>
          </a:prstGeom>
        </p:spPr>
        <p:txBody>
          <a:bodyPr wrap="square">
            <a:spAutoFit/>
          </a:bodyPr>
          <a:lstStyle/>
          <a:p>
            <a:pPr marL="274320" lvl="0" indent="-274320">
              <a:spcBef>
                <a:spcPct val="20000"/>
              </a:spcBef>
              <a:buClr>
                <a:srgbClr val="6BB1C9"/>
              </a:buClr>
              <a:buSzPct val="95000"/>
              <a:buFont typeface="Wingdings 2"/>
              <a:buChar char=""/>
            </a:pPr>
            <a:r>
              <a:rPr lang="es-AR" sz="2000" dirty="0" smtClean="0"/>
              <a:t>Aspectos ambientales relativos a la zona  del proyecto :</a:t>
            </a:r>
          </a:p>
          <a:p>
            <a:pPr marL="274320" indent="-274320">
              <a:spcBef>
                <a:spcPct val="20000"/>
              </a:spcBef>
              <a:buClr>
                <a:srgbClr val="6BB1C9"/>
              </a:buClr>
              <a:buSzPct val="95000"/>
            </a:pPr>
            <a:r>
              <a:rPr lang="es-AR" sz="2000" u="sng" dirty="0" smtClean="0">
                <a:solidFill>
                  <a:prstClr val="white"/>
                </a:solidFill>
              </a:rPr>
              <a:t>Flora</a:t>
            </a:r>
            <a:r>
              <a:rPr lang="es-AR" sz="2000" dirty="0" smtClean="0">
                <a:solidFill>
                  <a:prstClr val="white"/>
                </a:solidFill>
              </a:rPr>
              <a:t>: hay pinos los cuales no son nativos (barrera de olor) también hay malezas tales como diente de león, trébol, cardo, etc.</a:t>
            </a:r>
          </a:p>
          <a:p>
            <a:pPr marL="274320" lvl="0" indent="-274320">
              <a:spcBef>
                <a:spcPct val="20000"/>
              </a:spcBef>
              <a:buClr>
                <a:srgbClr val="6BB1C9"/>
              </a:buClr>
              <a:buSzPct val="95000"/>
            </a:pPr>
            <a:r>
              <a:rPr lang="es-AR" sz="2000" u="sng" dirty="0" smtClean="0">
                <a:solidFill>
                  <a:prstClr val="white"/>
                </a:solidFill>
              </a:rPr>
              <a:t>Arroyo</a:t>
            </a:r>
            <a:r>
              <a:rPr lang="es-AR" sz="2000" dirty="0" smtClean="0">
                <a:solidFill>
                  <a:prstClr val="white"/>
                </a:solidFill>
              </a:rPr>
              <a:t>: hay totoras, juncos, camalotes y cortaderas. También hay plantas acuáticas sumergidas (fuente de oxigeno).</a:t>
            </a:r>
          </a:p>
          <a:p>
            <a:pPr marL="274320" indent="-274320">
              <a:spcBef>
                <a:spcPct val="20000"/>
              </a:spcBef>
              <a:buClr>
                <a:srgbClr val="6BB1C9"/>
              </a:buClr>
              <a:buSzPct val="95000"/>
            </a:pPr>
            <a:r>
              <a:rPr lang="es-AR" sz="2000" u="sng" dirty="0" smtClean="0">
                <a:solidFill>
                  <a:prstClr val="white"/>
                </a:solidFill>
              </a:rPr>
              <a:t>Peces</a:t>
            </a:r>
            <a:r>
              <a:rPr lang="es-AR" sz="2000" dirty="0" smtClean="0">
                <a:solidFill>
                  <a:prstClr val="white"/>
                </a:solidFill>
              </a:rPr>
              <a:t>:  mojarras, palometas, anguilas, tarariras, etc.</a:t>
            </a:r>
          </a:p>
          <a:p>
            <a:pPr marL="274320" lvl="0" indent="-274320">
              <a:spcBef>
                <a:spcPct val="20000"/>
              </a:spcBef>
              <a:buClr>
                <a:srgbClr val="6BB1C9"/>
              </a:buClr>
              <a:buSzPct val="95000"/>
            </a:pPr>
            <a:r>
              <a:rPr lang="es-AR" sz="2000" u="sng" dirty="0" smtClean="0">
                <a:solidFill>
                  <a:prstClr val="white"/>
                </a:solidFill>
              </a:rPr>
              <a:t>Fauna</a:t>
            </a:r>
            <a:r>
              <a:rPr lang="es-AR" sz="2000" dirty="0" smtClean="0">
                <a:solidFill>
                  <a:prstClr val="white"/>
                </a:solidFill>
              </a:rPr>
              <a:t>: no hay animales salvajes, pero si domésticos como gallinas y perros también hay ratas, ratones, cuises, comadrejas, sapos, ranas, lagartos, yararás y tortugas.</a:t>
            </a:r>
          </a:p>
        </p:txBody>
      </p:sp>
    </p:spTree>
  </p:cSld>
  <p:clrMapOvr>
    <a:masterClrMapping/>
  </p:clrMapOvr>
  <p:transition spd="slow">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35480"/>
            <a:ext cx="8229600" cy="4351040"/>
          </a:xfrm>
        </p:spPr>
        <p:txBody>
          <a:bodyPr>
            <a:normAutofit/>
          </a:bodyPr>
          <a:lstStyle/>
          <a:p>
            <a:pPr lvl="0"/>
            <a:r>
              <a:rPr lang="es-AR" sz="2000" dirty="0" smtClean="0"/>
              <a:t>Obras similares a nuestro proyecto:</a:t>
            </a:r>
          </a:p>
          <a:p>
            <a:pPr lvl="0"/>
            <a:endParaRPr lang="es-AR" sz="2800" dirty="0" smtClean="0"/>
          </a:p>
          <a:p>
            <a:pPr lvl="0">
              <a:buFont typeface="Wingdings" pitchFamily="2" charset="2"/>
              <a:buChar char="Ø"/>
            </a:pPr>
            <a:r>
              <a:rPr lang="es-AR" sz="1800" dirty="0" smtClean="0"/>
              <a:t>Ciudad </a:t>
            </a:r>
            <a:r>
              <a:rPr lang="es-AR" sz="1800" dirty="0"/>
              <a:t>de General </a:t>
            </a:r>
            <a:r>
              <a:rPr lang="es-AR" sz="1800" dirty="0" smtClean="0"/>
              <a:t>Campos - Departamento </a:t>
            </a:r>
            <a:r>
              <a:rPr lang="es-AR" sz="1800" dirty="0"/>
              <a:t>de San </a:t>
            </a:r>
            <a:r>
              <a:rPr lang="es-AR" sz="1800" dirty="0" smtClean="0"/>
              <a:t>Salvador:</a:t>
            </a:r>
          </a:p>
          <a:p>
            <a:pPr lvl="0">
              <a:buNone/>
            </a:pPr>
            <a:r>
              <a:rPr lang="es-AR" sz="1600" dirty="0" smtClean="0"/>
              <a:t>Obra: ampliación de la red cloacal existente y una optimización de la laguna existente </a:t>
            </a:r>
          </a:p>
          <a:p>
            <a:pPr lvl="0">
              <a:buNone/>
            </a:pPr>
            <a:r>
              <a:rPr lang="es-AR" sz="1600" dirty="0" smtClean="0"/>
              <a:t>Costo: </a:t>
            </a:r>
            <a:r>
              <a:rPr lang="es-AR" sz="1600" dirty="0" smtClean="0">
                <a:latin typeface="Arial" pitchFamily="34" charset="0"/>
                <a:cs typeface="Arial" pitchFamily="34" charset="0"/>
              </a:rPr>
              <a:t>$ 983.127</a:t>
            </a:r>
          </a:p>
          <a:p>
            <a:pPr lvl="0">
              <a:buNone/>
            </a:pPr>
            <a:r>
              <a:rPr lang="es-AR" sz="1600" dirty="0" smtClean="0">
                <a:cs typeface="Arial" pitchFamily="34" charset="0"/>
              </a:rPr>
              <a:t>Plazo</a:t>
            </a:r>
            <a:r>
              <a:rPr lang="es-AR" sz="1600" dirty="0" smtClean="0">
                <a:latin typeface="Arial" pitchFamily="34" charset="0"/>
                <a:cs typeface="Arial" pitchFamily="34" charset="0"/>
              </a:rPr>
              <a:t>: 180 días.</a:t>
            </a:r>
            <a:r>
              <a:rPr lang="es-AR" sz="1600" dirty="0" smtClean="0"/>
              <a:t>  </a:t>
            </a:r>
          </a:p>
          <a:p>
            <a:pPr lvl="0">
              <a:buNone/>
            </a:pPr>
            <a:endParaRPr lang="es-AR" sz="1600" dirty="0"/>
          </a:p>
          <a:p>
            <a:pPr lvl="0">
              <a:buFont typeface="Wingdings" pitchFamily="2" charset="2"/>
              <a:buChar char="Ø"/>
            </a:pPr>
            <a:r>
              <a:rPr lang="es-AR" sz="1800" dirty="0"/>
              <a:t>Ciudad de Oro </a:t>
            </a:r>
            <a:r>
              <a:rPr lang="es-AR" sz="1800" dirty="0" smtClean="0"/>
              <a:t>Verde - </a:t>
            </a:r>
            <a:r>
              <a:rPr lang="es-AR" sz="1800" dirty="0"/>
              <a:t>Departamento de </a:t>
            </a:r>
            <a:r>
              <a:rPr lang="es-AR" sz="1800" dirty="0" smtClean="0"/>
              <a:t>Paraná:</a:t>
            </a:r>
          </a:p>
          <a:p>
            <a:pPr lvl="0">
              <a:buNone/>
            </a:pPr>
            <a:r>
              <a:rPr lang="es-AR" sz="1600" dirty="0" smtClean="0"/>
              <a:t>Obra: redimensionamiento  y traslado de lagunas. </a:t>
            </a:r>
          </a:p>
          <a:p>
            <a:pPr lvl="0">
              <a:buNone/>
            </a:pPr>
            <a:r>
              <a:rPr lang="es-AR" sz="1600" dirty="0" smtClean="0"/>
              <a:t>Costo: </a:t>
            </a:r>
            <a:r>
              <a:rPr lang="es-AR" sz="1600" dirty="0" smtClean="0">
                <a:latin typeface="Arial" pitchFamily="34" charset="0"/>
                <a:cs typeface="Arial" pitchFamily="34" charset="0"/>
              </a:rPr>
              <a:t>$ 6.190.606</a:t>
            </a:r>
          </a:p>
          <a:p>
            <a:pPr lvl="0">
              <a:buNone/>
            </a:pPr>
            <a:r>
              <a:rPr lang="es-AR" sz="1600" dirty="0" smtClean="0">
                <a:cs typeface="Arial" pitchFamily="34" charset="0"/>
              </a:rPr>
              <a:t>Plazo</a:t>
            </a:r>
            <a:r>
              <a:rPr lang="es-AR" sz="1600" dirty="0" smtClean="0">
                <a:latin typeface="Arial" pitchFamily="34" charset="0"/>
                <a:cs typeface="Arial" pitchFamily="34" charset="0"/>
              </a:rPr>
              <a:t>: 240 días.</a:t>
            </a:r>
            <a:endParaRPr lang="es-AR" sz="1600" dirty="0" smtClean="0"/>
          </a:p>
          <a:p>
            <a:pPr lvl="0"/>
            <a:endParaRPr lang="es-AR" sz="2800" dirty="0" smtClean="0"/>
          </a:p>
          <a:p>
            <a:pPr lvl="0"/>
            <a:endParaRPr lang="es-ES" sz="2800" dirty="0"/>
          </a:p>
          <a:p>
            <a:pPr lvl="0"/>
            <a:endParaRPr lang="es-ES" sz="2800" dirty="0" smtClean="0"/>
          </a:p>
          <a:p>
            <a:pPr lvl="0"/>
            <a:endParaRPr lang="es-ES" sz="2800" dirty="0"/>
          </a:p>
          <a:p>
            <a:pPr lvl="0"/>
            <a:endParaRPr lang="es-ES" sz="2800" dirty="0" smtClean="0"/>
          </a:p>
          <a:p>
            <a:pPr lvl="0"/>
            <a:endParaRPr lang="es-ES" sz="2800" dirty="0"/>
          </a:p>
          <a:p>
            <a:pPr lvl="0"/>
            <a:endParaRPr lang="es-ES" sz="2800" dirty="0" smtClean="0"/>
          </a:p>
          <a:p>
            <a:pPr marL="0" lvl="0" indent="0">
              <a:buNone/>
            </a:pPr>
            <a:endParaRPr lang="es-AR" sz="2800" dirty="0"/>
          </a:p>
        </p:txBody>
      </p:sp>
      <p:sp>
        <p:nvSpPr>
          <p:cNvPr id="4" name="3 Marcador de pie de página"/>
          <p:cNvSpPr>
            <a:spLocks noGrp="1"/>
          </p:cNvSpPr>
          <p:nvPr>
            <p:ph type="ftr" sz="quarter" idx="11"/>
          </p:nvPr>
        </p:nvSpPr>
        <p:spPr/>
        <p:txBody>
          <a:bodyPr/>
          <a:lstStyle/>
          <a:p>
            <a:pPr algn="ctr"/>
            <a:r>
              <a:rPr lang="es-AR" dirty="0" smtClean="0"/>
              <a:t>PROYECTO FINAL</a:t>
            </a:r>
          </a:p>
          <a:p>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16</a:t>
            </a:fld>
            <a:endParaRPr lang="es-AR"/>
          </a:p>
        </p:txBody>
      </p:sp>
      <p:sp>
        <p:nvSpPr>
          <p:cNvPr id="6" name="1 Título"/>
          <p:cNvSpPr>
            <a:spLocks noGrp="1"/>
          </p:cNvSpPr>
          <p:nvPr>
            <p:ph type="title"/>
          </p:nvPr>
        </p:nvSpPr>
        <p:spPr/>
        <p:txBody>
          <a:bodyPr/>
          <a:lstStyle/>
          <a:p>
            <a:r>
              <a:rPr lang="es-ES" dirty="0" smtClean="0"/>
              <a:t>2)Inventario</a:t>
            </a:r>
            <a:endParaRPr lang="es-AR" dirty="0"/>
          </a:p>
        </p:txBody>
      </p:sp>
    </p:spTree>
    <p:extLst>
      <p:ext uri="{BB962C8B-B14F-4D97-AF65-F5344CB8AC3E}">
        <p14:creationId xmlns="" xmlns:p14="http://schemas.microsoft.com/office/powerpoint/2010/main" val="1379056996"/>
      </p:ext>
    </p:extLst>
  </p:cSld>
  <p:clrMapOvr>
    <a:masterClrMapping/>
  </p:clrMapOvr>
  <p:transition spd="slow">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2)Inventario</a:t>
            </a:r>
            <a:endParaRPr lang="es-ES" dirty="0"/>
          </a:p>
        </p:txBody>
      </p:sp>
      <p:sp>
        <p:nvSpPr>
          <p:cNvPr id="3" name="2 Marcador de contenido"/>
          <p:cNvSpPr>
            <a:spLocks noGrp="1"/>
          </p:cNvSpPr>
          <p:nvPr>
            <p:ph idx="1"/>
          </p:nvPr>
        </p:nvSpPr>
        <p:spPr>
          <a:xfrm>
            <a:off x="457200" y="1935480"/>
            <a:ext cx="8229600" cy="4351040"/>
          </a:xfrm>
        </p:spPr>
        <p:txBody>
          <a:bodyPr>
            <a:normAutofit/>
          </a:bodyPr>
          <a:lstStyle/>
          <a:p>
            <a:pPr lvl="0"/>
            <a:r>
              <a:rPr lang="es-AR" sz="2000" dirty="0" smtClean="0"/>
              <a:t>Parámetros básicos de diseño según el E.N.O.H.Sa.:</a:t>
            </a:r>
          </a:p>
          <a:p>
            <a:pPr>
              <a:buNone/>
            </a:pPr>
            <a:r>
              <a:rPr lang="es-ES" sz="1800" u="sng" dirty="0" smtClean="0"/>
              <a:t>Dotación de consumo media anual</a:t>
            </a:r>
            <a:r>
              <a:rPr lang="es-ES" sz="1800" dirty="0" smtClean="0"/>
              <a:t>: </a:t>
            </a:r>
            <a:r>
              <a:rPr lang="es-ES" sz="1600" dirty="0" smtClean="0"/>
              <a:t>cantidad de agua potable consumida por  habitante.</a:t>
            </a:r>
          </a:p>
          <a:p>
            <a:pPr>
              <a:buNone/>
            </a:pPr>
            <a:r>
              <a:rPr lang="es-ES" sz="1800" u="sng" dirty="0" smtClean="0"/>
              <a:t>Tipos de consumos:</a:t>
            </a:r>
            <a:r>
              <a:rPr lang="es-ES" sz="2000" dirty="0" smtClean="0"/>
              <a:t> </a:t>
            </a:r>
            <a:r>
              <a:rPr lang="es-ES" sz="1600" dirty="0" smtClean="0"/>
              <a:t>residencial y no residencial.</a:t>
            </a:r>
          </a:p>
          <a:p>
            <a:pPr>
              <a:buNone/>
            </a:pPr>
            <a:r>
              <a:rPr lang="es-ES" sz="1800" u="sng" dirty="0" smtClean="0"/>
              <a:t>Dotación de diseño</a:t>
            </a:r>
            <a:r>
              <a:rPr lang="es-ES" sz="1800" dirty="0" smtClean="0"/>
              <a:t>: </a:t>
            </a:r>
            <a:r>
              <a:rPr lang="es-ES" sz="1600" dirty="0" smtClean="0"/>
              <a:t>el E.N.O.H.Sa. sugiere:</a:t>
            </a:r>
          </a:p>
          <a:p>
            <a:pPr>
              <a:buNone/>
            </a:pPr>
            <a:r>
              <a:rPr lang="es-ES" sz="1600" dirty="0" smtClean="0"/>
              <a:t>Conexiones domiciliarias con medidor: </a:t>
            </a:r>
            <a:r>
              <a:rPr lang="es-ES" sz="1600" dirty="0" smtClean="0">
                <a:latin typeface="Arial" pitchFamily="34" charset="0"/>
                <a:cs typeface="Arial" pitchFamily="34" charset="0"/>
              </a:rPr>
              <a:t>150 a 200 </a:t>
            </a:r>
            <a:r>
              <a:rPr lang="es-ES" sz="1600" dirty="0" smtClean="0">
                <a:cs typeface="Arial" pitchFamily="34" charset="0"/>
              </a:rPr>
              <a:t>litros / hab. día</a:t>
            </a:r>
            <a:endParaRPr lang="es-ES" sz="1600" dirty="0" smtClean="0"/>
          </a:p>
          <a:p>
            <a:pPr>
              <a:buNone/>
            </a:pPr>
            <a:r>
              <a:rPr lang="es-ES" sz="1600" dirty="0" smtClean="0"/>
              <a:t>Conexiones domiciliarias sin medidor:</a:t>
            </a:r>
            <a:r>
              <a:rPr lang="es-ES" sz="1800" dirty="0" smtClean="0"/>
              <a:t> </a:t>
            </a:r>
            <a:r>
              <a:rPr lang="es-ES" sz="1600" dirty="0" smtClean="0">
                <a:latin typeface="Arial" pitchFamily="34" charset="0"/>
                <a:cs typeface="Arial" pitchFamily="34" charset="0"/>
              </a:rPr>
              <a:t>150 a 300 </a:t>
            </a:r>
            <a:r>
              <a:rPr lang="es-ES" sz="1600" dirty="0" smtClean="0">
                <a:cs typeface="Arial" pitchFamily="34" charset="0"/>
              </a:rPr>
              <a:t>litros / hab. día</a:t>
            </a:r>
          </a:p>
          <a:p>
            <a:pPr>
              <a:buNone/>
            </a:pPr>
            <a:r>
              <a:rPr lang="es-ES" sz="1800" u="sng" dirty="0" smtClean="0"/>
              <a:t>Caudales</a:t>
            </a:r>
            <a:r>
              <a:rPr lang="es-ES" sz="1800" dirty="0" smtClean="0"/>
              <a:t>: </a:t>
            </a:r>
            <a:r>
              <a:rPr lang="es-ES" sz="1600" dirty="0" smtClean="0"/>
              <a:t>según el E.N.O.H.Sa. los caudales de diseño son:</a:t>
            </a:r>
          </a:p>
          <a:p>
            <a:pPr>
              <a:buNone/>
            </a:pPr>
            <a:r>
              <a:rPr lang="es-ES" sz="1600" dirty="0" err="1" smtClean="0">
                <a:cs typeface="Arial" pitchFamily="34" charset="0"/>
              </a:rPr>
              <a:t>QCn</a:t>
            </a:r>
            <a:r>
              <a:rPr lang="es-ES" sz="1600" dirty="0" smtClean="0">
                <a:cs typeface="Arial" pitchFamily="34" charset="0"/>
              </a:rPr>
              <a:t>: Caudal medio diario del año n. </a:t>
            </a:r>
          </a:p>
          <a:p>
            <a:pPr>
              <a:buNone/>
            </a:pPr>
            <a:r>
              <a:rPr lang="es-ES" sz="1600" dirty="0" err="1" smtClean="0">
                <a:cs typeface="Arial" pitchFamily="34" charset="0"/>
              </a:rPr>
              <a:t>QAn</a:t>
            </a:r>
            <a:r>
              <a:rPr lang="es-ES" sz="1600" dirty="0" smtClean="0">
                <a:cs typeface="Arial" pitchFamily="34" charset="0"/>
              </a:rPr>
              <a:t>: Caudal mínimo horario del año n.</a:t>
            </a:r>
          </a:p>
          <a:p>
            <a:pPr>
              <a:buNone/>
            </a:pPr>
            <a:r>
              <a:rPr lang="es-ES" sz="1600" dirty="0" err="1" smtClean="0">
                <a:cs typeface="Arial" pitchFamily="34" charset="0"/>
              </a:rPr>
              <a:t>QBn</a:t>
            </a:r>
            <a:r>
              <a:rPr lang="es-ES" sz="1600" dirty="0" smtClean="0">
                <a:cs typeface="Arial" pitchFamily="34" charset="0"/>
              </a:rPr>
              <a:t>: Caudal medio mínimo diario del año n. </a:t>
            </a:r>
          </a:p>
          <a:p>
            <a:pPr>
              <a:buNone/>
            </a:pPr>
            <a:r>
              <a:rPr lang="es-ES" sz="1600" dirty="0" err="1" smtClean="0">
                <a:cs typeface="Arial" pitchFamily="34" charset="0"/>
              </a:rPr>
              <a:t>QEn</a:t>
            </a:r>
            <a:r>
              <a:rPr lang="es-ES" sz="1600" dirty="0" smtClean="0">
                <a:cs typeface="Arial" pitchFamily="34" charset="0"/>
              </a:rPr>
              <a:t>: Caudal máximo horario del año n. </a:t>
            </a:r>
          </a:p>
          <a:p>
            <a:pPr>
              <a:buNone/>
            </a:pPr>
            <a:r>
              <a:rPr lang="es-ES" sz="1600" dirty="0" err="1" smtClean="0">
                <a:cs typeface="Arial" pitchFamily="34" charset="0"/>
              </a:rPr>
              <a:t>QDn</a:t>
            </a:r>
            <a:r>
              <a:rPr lang="es-ES" sz="1600" dirty="0" smtClean="0">
                <a:cs typeface="Arial" pitchFamily="34" charset="0"/>
              </a:rPr>
              <a:t>: Caudal medio máximo diario del año n.</a:t>
            </a:r>
          </a:p>
          <a:p>
            <a:pPr>
              <a:buNone/>
            </a:pPr>
            <a:endParaRPr lang="es-ES" sz="1600" dirty="0" smtClean="0"/>
          </a:p>
          <a:p>
            <a:pPr>
              <a:buNone/>
            </a:pPr>
            <a:endParaRPr lang="es-ES" sz="1600" dirty="0" smtClean="0"/>
          </a:p>
          <a:p>
            <a:pPr>
              <a:buNone/>
            </a:pPr>
            <a:endParaRPr lang="es-ES" sz="1600" dirty="0" smtClean="0"/>
          </a:p>
          <a:p>
            <a:pPr>
              <a:buNone/>
            </a:pPr>
            <a:endParaRPr lang="es-ES" sz="1800"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17</a:t>
            </a:fld>
            <a:endParaRPr lang="es-AR"/>
          </a:p>
        </p:txBody>
      </p:sp>
      <p:sp>
        <p:nvSpPr>
          <p:cNvPr id="6" name="3 Marcador de pie de página"/>
          <p:cNvSpPr>
            <a:spLocks noGrp="1"/>
          </p:cNvSpPr>
          <p:nvPr>
            <p:ph type="ftr" sz="quarter" idx="11"/>
          </p:nvPr>
        </p:nvSpPr>
        <p:spPr>
          <a:xfrm>
            <a:off x="2667000" y="6356350"/>
            <a:ext cx="3352800" cy="365125"/>
          </a:xfrm>
        </p:spPr>
        <p:txBody>
          <a:bodyPr/>
          <a:lstStyle/>
          <a:p>
            <a:pPr algn="ctr"/>
            <a:r>
              <a:rPr lang="es-AR" dirty="0" smtClean="0"/>
              <a:t>PROYECTO FINAL</a:t>
            </a:r>
          </a:p>
          <a:p>
            <a:endParaRPr lang="es-AR" dirty="0"/>
          </a:p>
        </p:txBody>
      </p:sp>
    </p:spTree>
  </p:cSld>
  <p:clrMapOvr>
    <a:masterClrMapping/>
  </p:clrMapOvr>
  <p:transition spd="slow">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2)Inventario</a:t>
            </a:r>
            <a:endParaRPr lang="es-ES" dirty="0"/>
          </a:p>
        </p:txBody>
      </p:sp>
      <p:sp>
        <p:nvSpPr>
          <p:cNvPr id="3" name="2 Marcador de contenido"/>
          <p:cNvSpPr>
            <a:spLocks noGrp="1"/>
          </p:cNvSpPr>
          <p:nvPr>
            <p:ph idx="1"/>
          </p:nvPr>
        </p:nvSpPr>
        <p:spPr>
          <a:xfrm>
            <a:off x="457200" y="1857364"/>
            <a:ext cx="8229600" cy="4467236"/>
          </a:xfrm>
        </p:spPr>
        <p:txBody>
          <a:bodyPr/>
          <a:lstStyle/>
          <a:p>
            <a:pPr>
              <a:buNone/>
            </a:pPr>
            <a:r>
              <a:rPr lang="es-ES" sz="1800" u="sng" dirty="0" smtClean="0"/>
              <a:t>Coeficientes de Caudales</a:t>
            </a:r>
            <a:r>
              <a:rPr lang="es-ES" sz="1800" dirty="0" smtClean="0"/>
              <a:t>:</a:t>
            </a:r>
            <a:r>
              <a:rPr lang="es-ES" sz="3200" dirty="0" smtClean="0"/>
              <a:t> </a:t>
            </a:r>
            <a:r>
              <a:rPr lang="es-ES" sz="1600" dirty="0" smtClean="0"/>
              <a:t>en la sig. tabla Nº </a:t>
            </a:r>
            <a:r>
              <a:rPr lang="es-ES" sz="1600" dirty="0" smtClean="0">
                <a:latin typeface="Arial" pitchFamily="34" charset="0"/>
                <a:cs typeface="Arial" pitchFamily="34" charset="0"/>
              </a:rPr>
              <a:t>4 </a:t>
            </a:r>
            <a:r>
              <a:rPr lang="es-ES" sz="1600" dirty="0" smtClean="0">
                <a:cs typeface="Arial" pitchFamily="34" charset="0"/>
              </a:rPr>
              <a:t>se definen los </a:t>
            </a:r>
            <a:r>
              <a:rPr lang="es-ES" sz="1600" dirty="0" err="1" smtClean="0">
                <a:cs typeface="Arial" pitchFamily="34" charset="0"/>
              </a:rPr>
              <a:t>coef</a:t>
            </a:r>
            <a:r>
              <a:rPr lang="es-ES" sz="1600" dirty="0" smtClean="0">
                <a:cs typeface="Arial" pitchFamily="34" charset="0"/>
              </a:rPr>
              <a:t>. de caudales</a:t>
            </a:r>
            <a:r>
              <a:rPr lang="es-ES" sz="1600" dirty="0" smtClean="0"/>
              <a:t>:</a:t>
            </a:r>
          </a:p>
          <a:p>
            <a:endParaRPr lang="es-ES" dirty="0" smtClean="0"/>
          </a:p>
          <a:p>
            <a:endParaRPr lang="es-ES" dirty="0" smtClean="0"/>
          </a:p>
          <a:p>
            <a:endParaRPr lang="es-ES" dirty="0" smtClean="0"/>
          </a:p>
          <a:p>
            <a:endParaRPr lang="es-ES" dirty="0" smtClean="0"/>
          </a:p>
          <a:p>
            <a:pPr>
              <a:buNone/>
            </a:pPr>
            <a:endParaRPr lang="es-ES" sz="1400" dirty="0" smtClean="0"/>
          </a:p>
          <a:p>
            <a:pPr>
              <a:buNone/>
            </a:pPr>
            <a:r>
              <a:rPr lang="es-ES" sz="1400" dirty="0" smtClean="0"/>
              <a:t>Cuando no existan registros confiables ininterrumpidos de no menos de </a:t>
            </a:r>
            <a:r>
              <a:rPr lang="es-ES" sz="1400" dirty="0" smtClean="0">
                <a:latin typeface="Arial" pitchFamily="34" charset="0"/>
                <a:cs typeface="Arial" pitchFamily="34" charset="0"/>
              </a:rPr>
              <a:t>36</a:t>
            </a:r>
            <a:r>
              <a:rPr lang="es-ES" sz="1400" dirty="0" smtClean="0"/>
              <a:t> meses de consumo de agua potable o de descargas cloacales que permitan determinar éstos coeficientes, se pueden adoptar los valores de la siguiente tabla Nº </a:t>
            </a:r>
            <a:r>
              <a:rPr lang="es-ES" sz="1400" dirty="0" smtClean="0">
                <a:latin typeface="Arial" pitchFamily="34" charset="0"/>
                <a:cs typeface="Arial" pitchFamily="34" charset="0"/>
              </a:rPr>
              <a:t>5</a:t>
            </a:r>
            <a:r>
              <a:rPr lang="es-ES" sz="1400" dirty="0" smtClean="0"/>
              <a:t>:</a:t>
            </a:r>
          </a:p>
          <a:p>
            <a:endParaRPr lang="es-ES" dirty="0"/>
          </a:p>
        </p:txBody>
      </p:sp>
      <p:sp>
        <p:nvSpPr>
          <p:cNvPr id="4" name="3 Marcador de pie de página"/>
          <p:cNvSpPr>
            <a:spLocks noGrp="1"/>
          </p:cNvSpPr>
          <p:nvPr>
            <p:ph type="ftr" sz="quarter" idx="11"/>
          </p:nvPr>
        </p:nvSpPr>
        <p:spPr/>
        <p:txBody>
          <a:bodyPr/>
          <a:lstStyle/>
          <a:p>
            <a:pPr algn="ctr"/>
            <a:r>
              <a:rPr lang="es-AR" dirty="0" smtClean="0"/>
              <a:t>PROYECTO FINAL</a:t>
            </a:r>
          </a:p>
          <a:p>
            <a:pPr algn="ct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18</a:t>
            </a:fld>
            <a:endParaRPr lang="es-AR"/>
          </a:p>
        </p:txBody>
      </p:sp>
      <p:graphicFrame>
        <p:nvGraphicFramePr>
          <p:cNvPr id="7" name="6 Tabla"/>
          <p:cNvGraphicFramePr>
            <a:graphicFrameLocks noGrp="1"/>
          </p:cNvGraphicFramePr>
          <p:nvPr/>
        </p:nvGraphicFramePr>
        <p:xfrm>
          <a:off x="1428728" y="2428868"/>
          <a:ext cx="4857784" cy="2099315"/>
        </p:xfrm>
        <a:graphic>
          <a:graphicData uri="http://schemas.openxmlformats.org/drawingml/2006/table">
            <a:tbl>
              <a:tblPr/>
              <a:tblGrid>
                <a:gridCol w="1143008"/>
                <a:gridCol w="2571768"/>
                <a:gridCol w="1143008"/>
              </a:tblGrid>
              <a:tr h="323850">
                <a:tc>
                  <a:txBody>
                    <a:bodyPr/>
                    <a:lstStyle/>
                    <a:p>
                      <a:pPr algn="ctr">
                        <a:lnSpc>
                          <a:spcPct val="150000"/>
                        </a:lnSpc>
                        <a:spcAft>
                          <a:spcPts val="0"/>
                        </a:spcAft>
                      </a:pPr>
                      <a:r>
                        <a:rPr lang="en-US" sz="1000" dirty="0">
                          <a:solidFill>
                            <a:schemeClr val="bg1"/>
                          </a:solidFill>
                          <a:latin typeface="Arial"/>
                          <a:ea typeface="Times New Roman"/>
                          <a:cs typeface="Times New Roman"/>
                        </a:rPr>
                        <a:t>α</a:t>
                      </a:r>
                      <a:r>
                        <a:rPr lang="es-ES" sz="1000" dirty="0">
                          <a:solidFill>
                            <a:schemeClr val="bg1"/>
                          </a:solidFill>
                          <a:latin typeface="Arial"/>
                          <a:ea typeface="Times New Roman"/>
                          <a:cs typeface="Times New Roman"/>
                        </a:rPr>
                        <a:t>1n</a:t>
                      </a:r>
                      <a:endParaRPr lang="es-ES" sz="12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a:lnSpc>
                          <a:spcPct val="150000"/>
                        </a:lnSpc>
                        <a:spcAft>
                          <a:spcPts val="0"/>
                        </a:spcAft>
                      </a:pPr>
                      <a:r>
                        <a:rPr lang="es-ES" sz="1000" dirty="0">
                          <a:solidFill>
                            <a:schemeClr val="bg1"/>
                          </a:solidFill>
                          <a:latin typeface="Arial"/>
                          <a:ea typeface="Times New Roman"/>
                          <a:cs typeface="Times New Roman"/>
                        </a:rPr>
                        <a:t>Coeficiente máximo diario del año n</a:t>
                      </a:r>
                      <a:endParaRPr lang="es-ES" sz="12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n-US" sz="1000" dirty="0">
                          <a:solidFill>
                            <a:schemeClr val="bg1"/>
                          </a:solidFill>
                          <a:latin typeface="Arial"/>
                          <a:ea typeface="Times New Roman"/>
                          <a:cs typeface="Times New Roman"/>
                        </a:rPr>
                        <a:t>α</a:t>
                      </a:r>
                      <a:r>
                        <a:rPr lang="es-ES" sz="1000" dirty="0">
                          <a:solidFill>
                            <a:schemeClr val="bg1"/>
                          </a:solidFill>
                          <a:latin typeface="Arial"/>
                          <a:ea typeface="Times New Roman"/>
                          <a:cs typeface="Times New Roman"/>
                        </a:rPr>
                        <a:t>1n = QDn / QCn</a:t>
                      </a:r>
                      <a:endParaRPr lang="es-ES" sz="12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90530">
                <a:tc>
                  <a:txBody>
                    <a:bodyPr/>
                    <a:lstStyle/>
                    <a:p>
                      <a:pPr algn="ctr">
                        <a:lnSpc>
                          <a:spcPct val="150000"/>
                        </a:lnSpc>
                        <a:spcAft>
                          <a:spcPts val="0"/>
                        </a:spcAft>
                      </a:pPr>
                      <a:r>
                        <a:rPr lang="en-US" sz="1000">
                          <a:solidFill>
                            <a:schemeClr val="bg1"/>
                          </a:solidFill>
                          <a:latin typeface="Arial"/>
                          <a:ea typeface="Times New Roman"/>
                          <a:cs typeface="Times New Roman"/>
                        </a:rPr>
                        <a:t>α</a:t>
                      </a:r>
                      <a:r>
                        <a:rPr lang="es-ES" sz="1000">
                          <a:solidFill>
                            <a:schemeClr val="bg1"/>
                          </a:solidFill>
                          <a:latin typeface="Arial"/>
                          <a:ea typeface="Times New Roman"/>
                          <a:cs typeface="Times New Roman"/>
                        </a:rPr>
                        <a:t>2n</a:t>
                      </a:r>
                      <a:endParaRPr lang="es-ES" sz="12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a:lnSpc>
                          <a:spcPct val="150000"/>
                        </a:lnSpc>
                        <a:spcAft>
                          <a:spcPts val="0"/>
                        </a:spcAft>
                      </a:pPr>
                      <a:r>
                        <a:rPr lang="es-ES" sz="1000" dirty="0">
                          <a:solidFill>
                            <a:schemeClr val="bg1"/>
                          </a:solidFill>
                          <a:latin typeface="Arial"/>
                          <a:ea typeface="Times New Roman"/>
                          <a:cs typeface="Times New Roman"/>
                        </a:rPr>
                        <a:t>Coeficiente máximo horario del año n</a:t>
                      </a:r>
                      <a:endParaRPr lang="es-ES" sz="12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n-US" sz="1000" dirty="0">
                          <a:solidFill>
                            <a:schemeClr val="bg1"/>
                          </a:solidFill>
                          <a:latin typeface="Arial"/>
                          <a:ea typeface="Times New Roman"/>
                          <a:cs typeface="Times New Roman"/>
                        </a:rPr>
                        <a:t>α</a:t>
                      </a:r>
                      <a:r>
                        <a:rPr lang="es-ES" sz="1000" dirty="0">
                          <a:solidFill>
                            <a:schemeClr val="bg1"/>
                          </a:solidFill>
                          <a:latin typeface="Arial"/>
                          <a:ea typeface="Times New Roman"/>
                          <a:cs typeface="Times New Roman"/>
                        </a:rPr>
                        <a:t>2n = QEn / QDn</a:t>
                      </a:r>
                      <a:endParaRPr lang="es-ES" sz="12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36550">
                <a:tc>
                  <a:txBody>
                    <a:bodyPr/>
                    <a:lstStyle/>
                    <a:p>
                      <a:pPr algn="ctr">
                        <a:lnSpc>
                          <a:spcPct val="150000"/>
                        </a:lnSpc>
                        <a:spcAft>
                          <a:spcPts val="0"/>
                        </a:spcAft>
                      </a:pPr>
                      <a:r>
                        <a:rPr lang="en-US" sz="1000">
                          <a:solidFill>
                            <a:schemeClr val="bg1"/>
                          </a:solidFill>
                          <a:latin typeface="Arial"/>
                          <a:ea typeface="Times New Roman"/>
                          <a:cs typeface="Times New Roman"/>
                        </a:rPr>
                        <a:t>α</a:t>
                      </a:r>
                      <a:r>
                        <a:rPr lang="es-ES" sz="1000">
                          <a:solidFill>
                            <a:schemeClr val="bg1"/>
                          </a:solidFill>
                          <a:latin typeface="Arial"/>
                          <a:ea typeface="Times New Roman"/>
                          <a:cs typeface="Times New Roman"/>
                        </a:rPr>
                        <a:t>n</a:t>
                      </a:r>
                      <a:endParaRPr lang="es-ES" sz="12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a:lnSpc>
                          <a:spcPct val="150000"/>
                        </a:lnSpc>
                        <a:spcAft>
                          <a:spcPts val="0"/>
                        </a:spcAft>
                      </a:pPr>
                      <a:r>
                        <a:rPr lang="es-ES" sz="1000" dirty="0">
                          <a:solidFill>
                            <a:schemeClr val="bg1"/>
                          </a:solidFill>
                          <a:latin typeface="Arial"/>
                          <a:ea typeface="Times New Roman"/>
                          <a:cs typeface="Times New Roman"/>
                        </a:rPr>
                        <a:t>Coeficiente total máximo horario del año n</a:t>
                      </a:r>
                      <a:endParaRPr lang="es-ES" sz="12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n-US" sz="1000" dirty="0" err="1" smtClean="0">
                          <a:solidFill>
                            <a:schemeClr val="bg1"/>
                          </a:solidFill>
                          <a:latin typeface="Arial"/>
                          <a:ea typeface="Times New Roman"/>
                          <a:cs typeface="Times New Roman"/>
                        </a:rPr>
                        <a:t>αn</a:t>
                      </a:r>
                      <a:r>
                        <a:rPr lang="en-US" sz="1000" dirty="0" smtClean="0">
                          <a:solidFill>
                            <a:schemeClr val="bg1"/>
                          </a:solidFill>
                          <a:latin typeface="Arial"/>
                          <a:ea typeface="Times New Roman"/>
                          <a:cs typeface="Times New Roman"/>
                        </a:rPr>
                        <a:t> </a:t>
                      </a:r>
                      <a:r>
                        <a:rPr lang="es-ES" sz="1000" dirty="0" smtClean="0">
                          <a:solidFill>
                            <a:schemeClr val="bg1"/>
                          </a:solidFill>
                          <a:latin typeface="Arial"/>
                          <a:ea typeface="Times New Roman"/>
                          <a:cs typeface="Times New Roman"/>
                        </a:rPr>
                        <a:t>= </a:t>
                      </a:r>
                      <a:r>
                        <a:rPr lang="es-ES" sz="1000" dirty="0">
                          <a:solidFill>
                            <a:schemeClr val="bg1"/>
                          </a:solidFill>
                          <a:latin typeface="Arial"/>
                          <a:ea typeface="Times New Roman"/>
                          <a:cs typeface="Times New Roman"/>
                        </a:rPr>
                        <a:t>QEn / QCn</a:t>
                      </a:r>
                      <a:endParaRPr lang="es-ES" sz="12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42900">
                <a:tc>
                  <a:txBody>
                    <a:bodyPr/>
                    <a:lstStyle/>
                    <a:p>
                      <a:pPr algn="ctr">
                        <a:lnSpc>
                          <a:spcPct val="150000"/>
                        </a:lnSpc>
                        <a:spcAft>
                          <a:spcPts val="0"/>
                        </a:spcAft>
                      </a:pPr>
                      <a:r>
                        <a:rPr lang="en-US" sz="1000">
                          <a:solidFill>
                            <a:schemeClr val="bg1"/>
                          </a:solidFill>
                          <a:latin typeface="Arial"/>
                          <a:ea typeface="Times New Roman"/>
                          <a:cs typeface="Times New Roman"/>
                        </a:rPr>
                        <a:t>β</a:t>
                      </a:r>
                      <a:r>
                        <a:rPr lang="es-ES" sz="1000">
                          <a:solidFill>
                            <a:schemeClr val="bg1"/>
                          </a:solidFill>
                          <a:latin typeface="Arial"/>
                          <a:ea typeface="Times New Roman"/>
                          <a:cs typeface="Times New Roman"/>
                        </a:rPr>
                        <a:t>1n</a:t>
                      </a:r>
                      <a:endParaRPr lang="es-ES" sz="12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a:lnSpc>
                          <a:spcPct val="150000"/>
                        </a:lnSpc>
                        <a:spcAft>
                          <a:spcPts val="0"/>
                        </a:spcAft>
                      </a:pPr>
                      <a:r>
                        <a:rPr lang="es-ES" sz="1000" dirty="0">
                          <a:solidFill>
                            <a:schemeClr val="bg1"/>
                          </a:solidFill>
                          <a:latin typeface="Arial"/>
                          <a:ea typeface="Times New Roman"/>
                          <a:cs typeface="Times New Roman"/>
                        </a:rPr>
                        <a:t>Coeficiente mínimo diario del año n</a:t>
                      </a:r>
                      <a:endParaRPr lang="es-ES" sz="12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n-US" sz="1000" dirty="0">
                          <a:solidFill>
                            <a:schemeClr val="bg1"/>
                          </a:solidFill>
                          <a:latin typeface="Arial"/>
                          <a:ea typeface="Times New Roman"/>
                          <a:cs typeface="Times New Roman"/>
                        </a:rPr>
                        <a:t>β</a:t>
                      </a:r>
                      <a:r>
                        <a:rPr lang="es-ES" sz="1000" dirty="0">
                          <a:solidFill>
                            <a:schemeClr val="bg1"/>
                          </a:solidFill>
                          <a:latin typeface="Arial"/>
                          <a:ea typeface="Times New Roman"/>
                          <a:cs typeface="Times New Roman"/>
                        </a:rPr>
                        <a:t>1n = QBn / QCn</a:t>
                      </a:r>
                      <a:endParaRPr lang="es-ES" sz="12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49250">
                <a:tc>
                  <a:txBody>
                    <a:bodyPr/>
                    <a:lstStyle/>
                    <a:p>
                      <a:pPr algn="ctr">
                        <a:lnSpc>
                          <a:spcPct val="150000"/>
                        </a:lnSpc>
                        <a:spcAft>
                          <a:spcPts val="0"/>
                        </a:spcAft>
                      </a:pPr>
                      <a:r>
                        <a:rPr lang="en-US" sz="1000">
                          <a:solidFill>
                            <a:schemeClr val="bg1"/>
                          </a:solidFill>
                          <a:latin typeface="Arial"/>
                          <a:ea typeface="Times New Roman"/>
                          <a:cs typeface="Times New Roman"/>
                        </a:rPr>
                        <a:t>β</a:t>
                      </a:r>
                      <a:r>
                        <a:rPr lang="es-ES" sz="1000">
                          <a:solidFill>
                            <a:schemeClr val="bg1"/>
                          </a:solidFill>
                          <a:latin typeface="Arial"/>
                          <a:ea typeface="Times New Roman"/>
                          <a:cs typeface="Times New Roman"/>
                        </a:rPr>
                        <a:t>2n</a:t>
                      </a:r>
                      <a:endParaRPr lang="es-ES" sz="12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a:lnSpc>
                          <a:spcPct val="150000"/>
                        </a:lnSpc>
                        <a:spcAft>
                          <a:spcPts val="0"/>
                        </a:spcAft>
                      </a:pPr>
                      <a:r>
                        <a:rPr lang="es-ES" sz="1000" dirty="0">
                          <a:solidFill>
                            <a:schemeClr val="bg1"/>
                          </a:solidFill>
                          <a:latin typeface="Arial"/>
                          <a:ea typeface="Times New Roman"/>
                          <a:cs typeface="Times New Roman"/>
                        </a:rPr>
                        <a:t>Coeficiente mínimo horario del año n</a:t>
                      </a:r>
                      <a:endParaRPr lang="es-ES" sz="12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n-US" sz="1000" dirty="0">
                          <a:solidFill>
                            <a:schemeClr val="bg1"/>
                          </a:solidFill>
                          <a:latin typeface="Arial"/>
                          <a:ea typeface="Times New Roman"/>
                          <a:cs typeface="Times New Roman"/>
                        </a:rPr>
                        <a:t>β</a:t>
                      </a:r>
                      <a:r>
                        <a:rPr lang="es-ES" sz="1000" dirty="0">
                          <a:solidFill>
                            <a:schemeClr val="bg1"/>
                          </a:solidFill>
                          <a:latin typeface="Arial"/>
                          <a:ea typeface="Times New Roman"/>
                          <a:cs typeface="Times New Roman"/>
                        </a:rPr>
                        <a:t>2n = QAn / QBn</a:t>
                      </a:r>
                      <a:endParaRPr lang="es-ES" sz="12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56235">
                <a:tc>
                  <a:txBody>
                    <a:bodyPr/>
                    <a:lstStyle/>
                    <a:p>
                      <a:pPr algn="ctr">
                        <a:lnSpc>
                          <a:spcPct val="150000"/>
                        </a:lnSpc>
                        <a:spcAft>
                          <a:spcPts val="0"/>
                        </a:spcAft>
                      </a:pPr>
                      <a:r>
                        <a:rPr lang="en-US" sz="1000">
                          <a:solidFill>
                            <a:schemeClr val="bg1"/>
                          </a:solidFill>
                          <a:latin typeface="Arial"/>
                          <a:ea typeface="Times New Roman"/>
                          <a:cs typeface="Times New Roman"/>
                        </a:rPr>
                        <a:t>β</a:t>
                      </a:r>
                      <a:r>
                        <a:rPr lang="es-ES" sz="1000">
                          <a:solidFill>
                            <a:schemeClr val="bg1"/>
                          </a:solidFill>
                          <a:latin typeface="Arial"/>
                          <a:ea typeface="Times New Roman"/>
                          <a:cs typeface="Times New Roman"/>
                        </a:rPr>
                        <a:t>n</a:t>
                      </a:r>
                      <a:endParaRPr lang="es-ES" sz="12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a:lnSpc>
                          <a:spcPct val="150000"/>
                        </a:lnSpc>
                        <a:spcAft>
                          <a:spcPts val="0"/>
                        </a:spcAft>
                      </a:pPr>
                      <a:r>
                        <a:rPr lang="es-ES" sz="1000" dirty="0">
                          <a:solidFill>
                            <a:schemeClr val="bg1"/>
                          </a:solidFill>
                          <a:latin typeface="Arial"/>
                          <a:ea typeface="Times New Roman"/>
                          <a:cs typeface="Times New Roman"/>
                        </a:rPr>
                        <a:t>Coeficiente total mínimo horario del año n</a:t>
                      </a:r>
                      <a:endParaRPr lang="es-ES" sz="12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n-US" sz="1000" dirty="0">
                          <a:solidFill>
                            <a:schemeClr val="bg1"/>
                          </a:solidFill>
                          <a:latin typeface="Arial"/>
                          <a:ea typeface="Times New Roman"/>
                          <a:cs typeface="Times New Roman"/>
                        </a:rPr>
                        <a:t>β</a:t>
                      </a:r>
                      <a:r>
                        <a:rPr lang="es-ES" sz="1000" dirty="0">
                          <a:solidFill>
                            <a:schemeClr val="bg1"/>
                          </a:solidFill>
                          <a:latin typeface="Arial"/>
                          <a:ea typeface="Times New Roman"/>
                          <a:cs typeface="Times New Roman"/>
                        </a:rPr>
                        <a:t>n = QAn / QCn</a:t>
                      </a:r>
                      <a:endParaRPr lang="es-ES" sz="12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pic>
        <p:nvPicPr>
          <p:cNvPr id="11" name="Picture 2"/>
          <p:cNvPicPr>
            <a:picLocks noChangeAspect="1" noChangeArrowheads="1"/>
          </p:cNvPicPr>
          <p:nvPr/>
        </p:nvPicPr>
        <p:blipFill>
          <a:blip r:embed="rId2"/>
          <a:srcRect l="13505" r="12497" b="19921"/>
          <a:stretch>
            <a:fillRect/>
          </a:stretch>
        </p:blipFill>
        <p:spPr bwMode="auto">
          <a:xfrm>
            <a:off x="1571604" y="5286388"/>
            <a:ext cx="4786346" cy="1044108"/>
          </a:xfrm>
          <a:prstGeom prst="rect">
            <a:avLst/>
          </a:prstGeom>
          <a:solidFill>
            <a:schemeClr val="tx1"/>
          </a:solidFill>
          <a:ln w="9525">
            <a:noFill/>
            <a:miter lim="800000"/>
            <a:headEnd/>
            <a:tailEnd/>
          </a:ln>
          <a:effectLst/>
        </p:spPr>
      </p:pic>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2)Inventario</a:t>
            </a:r>
            <a:endParaRPr lang="es-ES" dirty="0"/>
          </a:p>
        </p:txBody>
      </p:sp>
      <p:sp>
        <p:nvSpPr>
          <p:cNvPr id="4" name="3 Marcador de pie de página"/>
          <p:cNvSpPr>
            <a:spLocks noGrp="1"/>
          </p:cNvSpPr>
          <p:nvPr>
            <p:ph type="ftr" sz="quarter" idx="11"/>
          </p:nvPr>
        </p:nvSpPr>
        <p:spPr/>
        <p:txBody>
          <a:bodyPr/>
          <a:lstStyle/>
          <a:p>
            <a:pPr algn="ctr"/>
            <a:r>
              <a:rPr lang="es-AR" dirty="0" smtClean="0"/>
              <a:t>PROYECTO FINAL</a:t>
            </a:r>
          </a:p>
          <a:p>
            <a:pPr algn="ct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19</a:t>
            </a:fld>
            <a:endParaRPr lang="es-AR"/>
          </a:p>
        </p:txBody>
      </p:sp>
      <p:sp>
        <p:nvSpPr>
          <p:cNvPr id="7" name="6 Marcador de contenido"/>
          <p:cNvSpPr>
            <a:spLocks noGrp="1"/>
          </p:cNvSpPr>
          <p:nvPr>
            <p:ph idx="1"/>
          </p:nvPr>
        </p:nvSpPr>
        <p:spPr/>
        <p:txBody>
          <a:bodyPr/>
          <a:lstStyle/>
          <a:p>
            <a:r>
              <a:rPr lang="es-AR" sz="2000" dirty="0" smtClean="0"/>
              <a:t>Cálculo del Caudal de Diseño de aguas residuales:</a:t>
            </a:r>
          </a:p>
          <a:p>
            <a:endParaRPr lang="es-ES" sz="1800" u="sng" dirty="0" smtClean="0"/>
          </a:p>
          <a:p>
            <a:pPr>
              <a:buNone/>
            </a:pPr>
            <a:r>
              <a:rPr lang="es-ES" sz="1800" u="sng" dirty="0" smtClean="0"/>
              <a:t>Dotación media anual</a:t>
            </a:r>
            <a:r>
              <a:rPr lang="es-ES" sz="1800" dirty="0" smtClean="0"/>
              <a:t>: se adoptó:</a:t>
            </a:r>
          </a:p>
          <a:p>
            <a:pPr>
              <a:buNone/>
            </a:pPr>
            <a:r>
              <a:rPr lang="es-ES" sz="1800" dirty="0" smtClean="0"/>
              <a:t> </a:t>
            </a:r>
            <a:r>
              <a:rPr lang="es-ES" sz="1800" dirty="0" smtClean="0">
                <a:latin typeface="Arial" pitchFamily="34" charset="0"/>
                <a:cs typeface="Arial" pitchFamily="34" charset="0"/>
              </a:rPr>
              <a:t>250 L / hab. día (Consumo Residencial)</a:t>
            </a:r>
          </a:p>
          <a:p>
            <a:pPr>
              <a:buNone/>
            </a:pPr>
            <a:r>
              <a:rPr lang="es-ES" sz="1800" dirty="0" smtClean="0">
                <a:latin typeface="Arial" pitchFamily="34" charset="0"/>
                <a:cs typeface="Arial" pitchFamily="34" charset="0"/>
              </a:rPr>
              <a:t>   75 L / hab. día</a:t>
            </a:r>
            <a:r>
              <a:rPr lang="es-ES" sz="1800" dirty="0" smtClean="0"/>
              <a:t> </a:t>
            </a:r>
            <a:r>
              <a:rPr lang="es-ES" sz="1800" dirty="0" smtClean="0">
                <a:latin typeface="Arial" pitchFamily="34" charset="0"/>
                <a:cs typeface="Arial" pitchFamily="34" charset="0"/>
              </a:rPr>
              <a:t>(Consumo No Residencial)</a:t>
            </a:r>
          </a:p>
          <a:p>
            <a:pPr>
              <a:buNone/>
            </a:pPr>
            <a:r>
              <a:rPr lang="es-ES" sz="1800" dirty="0" smtClean="0">
                <a:cs typeface="Arial" pitchFamily="34" charset="0"/>
              </a:rPr>
              <a:t>Dotación media anual total</a:t>
            </a:r>
            <a:r>
              <a:rPr lang="es-ES" sz="1800" dirty="0" smtClean="0">
                <a:latin typeface="Arial" pitchFamily="34" charset="0"/>
                <a:cs typeface="Arial" pitchFamily="34" charset="0"/>
              </a:rPr>
              <a:t>: 325 L / </a:t>
            </a:r>
            <a:r>
              <a:rPr lang="es-ES" sz="1800" dirty="0" err="1" smtClean="0">
                <a:latin typeface="Arial" pitchFamily="34" charset="0"/>
                <a:cs typeface="Arial" pitchFamily="34" charset="0"/>
              </a:rPr>
              <a:t>hab</a:t>
            </a:r>
            <a:r>
              <a:rPr lang="es-ES" sz="1800" dirty="0" smtClean="0">
                <a:latin typeface="Arial" pitchFamily="34" charset="0"/>
                <a:cs typeface="Arial" pitchFamily="34" charset="0"/>
              </a:rPr>
              <a:t>. día</a:t>
            </a:r>
            <a:endParaRPr lang="es-ES" sz="1800" dirty="0" smtClean="0"/>
          </a:p>
          <a:p>
            <a:pPr>
              <a:buNone/>
            </a:pPr>
            <a:r>
              <a:rPr lang="es-ES" sz="1800" u="sng" dirty="0" smtClean="0"/>
              <a:t>Caudal medio anual</a:t>
            </a:r>
            <a:r>
              <a:rPr lang="es-ES" sz="1800" dirty="0" smtClean="0"/>
              <a:t> (QCn) = </a:t>
            </a:r>
            <a:r>
              <a:rPr lang="es-ES" sz="1800" dirty="0" smtClean="0">
                <a:latin typeface="Arial" pitchFamily="34" charset="0"/>
                <a:cs typeface="Arial" pitchFamily="34" charset="0"/>
              </a:rPr>
              <a:t>325 x 13.886 hab </a:t>
            </a:r>
            <a:r>
              <a:rPr lang="es-ES" sz="1800" dirty="0" smtClean="0"/>
              <a:t>= </a:t>
            </a:r>
            <a:r>
              <a:rPr lang="es-ES" sz="1800" dirty="0" smtClean="0">
                <a:latin typeface="Arial" pitchFamily="34" charset="0"/>
                <a:cs typeface="Arial" pitchFamily="34" charset="0"/>
              </a:rPr>
              <a:t> 4.513 m3 / día</a:t>
            </a:r>
          </a:p>
          <a:p>
            <a:pPr>
              <a:buNone/>
            </a:pPr>
            <a:r>
              <a:rPr lang="es-ES" sz="1800" dirty="0" smtClean="0">
                <a:cs typeface="Arial" pitchFamily="34" charset="0"/>
              </a:rPr>
              <a:t>Este caudal  medio anual se verá superado en la vida útil de la obra por caudales máximos horarios, para tener en cuenta esto, se aplica el coef. de caudal:</a:t>
            </a:r>
          </a:p>
          <a:p>
            <a:pPr algn="ctr">
              <a:buNone/>
            </a:pPr>
            <a:r>
              <a:rPr lang="es-ES" sz="1800" dirty="0" smtClean="0">
                <a:cs typeface="Arial" pitchFamily="34" charset="0"/>
              </a:rPr>
              <a:t>Q =</a:t>
            </a:r>
            <a:r>
              <a:rPr lang="es-ES" sz="1800" dirty="0" smtClean="0">
                <a:latin typeface="Arial" pitchFamily="34" charset="0"/>
                <a:cs typeface="Arial" pitchFamily="34" charset="0"/>
              </a:rPr>
              <a:t> 4.513 m3 / día x 2,38 = 10.741</a:t>
            </a:r>
            <a:r>
              <a:rPr lang="es-ES" sz="1800" dirty="0" smtClean="0">
                <a:cs typeface="Arial" pitchFamily="34" charset="0"/>
              </a:rPr>
              <a:t> </a:t>
            </a:r>
            <a:r>
              <a:rPr lang="es-ES" sz="1800" dirty="0" smtClean="0">
                <a:latin typeface="Arial" pitchFamily="34" charset="0"/>
                <a:cs typeface="Arial" pitchFamily="34" charset="0"/>
              </a:rPr>
              <a:t>m3 / día</a:t>
            </a:r>
          </a:p>
          <a:p>
            <a:pPr algn="ctr">
              <a:buNone/>
            </a:pPr>
            <a:endParaRPr lang="es-ES" sz="1800" dirty="0" smtClean="0"/>
          </a:p>
          <a:p>
            <a:pPr algn="ctr">
              <a:buNone/>
            </a:pPr>
            <a:r>
              <a:rPr lang="es-ES" sz="1800" dirty="0" err="1" smtClean="0">
                <a:cs typeface="Arial" pitchFamily="34" charset="0"/>
              </a:rPr>
              <a:t>Qres</a:t>
            </a:r>
            <a:r>
              <a:rPr lang="es-ES" sz="1800" dirty="0" smtClean="0">
                <a:cs typeface="Arial" pitchFamily="34" charset="0"/>
              </a:rPr>
              <a:t> =</a:t>
            </a:r>
            <a:r>
              <a:rPr lang="es-ES" sz="1800" dirty="0" smtClean="0">
                <a:latin typeface="Arial" pitchFamily="34" charset="0"/>
                <a:cs typeface="Arial" pitchFamily="34" charset="0"/>
              </a:rPr>
              <a:t>  10.741</a:t>
            </a:r>
            <a:r>
              <a:rPr lang="es-ES" sz="1800" dirty="0" smtClean="0">
                <a:cs typeface="Arial" pitchFamily="34" charset="0"/>
              </a:rPr>
              <a:t> </a:t>
            </a:r>
            <a:r>
              <a:rPr lang="es-ES" sz="1800" dirty="0" smtClean="0">
                <a:latin typeface="Arial" pitchFamily="34" charset="0"/>
                <a:cs typeface="Arial" pitchFamily="34" charset="0"/>
              </a:rPr>
              <a:t>m3 / día x 0,7 = 7.519</a:t>
            </a:r>
            <a:r>
              <a:rPr lang="es-ES" sz="1800" dirty="0" smtClean="0">
                <a:cs typeface="Arial" pitchFamily="34" charset="0"/>
              </a:rPr>
              <a:t> </a:t>
            </a:r>
            <a:r>
              <a:rPr lang="es-ES" sz="1800" dirty="0" smtClean="0">
                <a:latin typeface="Arial" pitchFamily="34" charset="0"/>
                <a:cs typeface="Arial" pitchFamily="34" charset="0"/>
              </a:rPr>
              <a:t>m3 / día</a:t>
            </a:r>
          </a:p>
          <a:p>
            <a:pPr>
              <a:buNone/>
            </a:pPr>
            <a:endParaRPr lang="es-ES" sz="1800" dirty="0"/>
          </a:p>
        </p:txBody>
      </p:sp>
    </p:spTree>
  </p:cSld>
  <p:clrMapOvr>
    <a:masterClrMapping/>
  </p:clrMapOvr>
  <p:transition spd="slow">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ctr">
              <a:buNone/>
            </a:pPr>
            <a:r>
              <a:rPr lang="es-AR" dirty="0" smtClean="0"/>
              <a:t>UNIVERSIDAD TECNOLÓGICA NACIONAL </a:t>
            </a:r>
          </a:p>
          <a:p>
            <a:pPr algn="ctr">
              <a:buNone/>
            </a:pPr>
            <a:r>
              <a:rPr lang="es-AR" dirty="0" smtClean="0"/>
              <a:t>FACULTAD REGIONAL CONCORDIA </a:t>
            </a:r>
          </a:p>
          <a:p>
            <a:pPr algn="ctr">
              <a:buNone/>
            </a:pPr>
            <a:r>
              <a:rPr lang="es-AR" dirty="0" smtClean="0"/>
              <a:t>CÁTEDRA DE PROYECTO FINAL </a:t>
            </a:r>
          </a:p>
          <a:p>
            <a:pPr>
              <a:buNone/>
            </a:pPr>
            <a:endParaRPr lang="es-AR" u="sng" dirty="0" smtClean="0"/>
          </a:p>
          <a:p>
            <a:pPr>
              <a:buNone/>
            </a:pPr>
            <a:endParaRPr lang="es-AR" u="sng" dirty="0" smtClean="0"/>
          </a:p>
          <a:p>
            <a:pPr>
              <a:buNone/>
            </a:pPr>
            <a:endParaRPr lang="es-AR" u="sng" dirty="0" smtClean="0"/>
          </a:p>
          <a:p>
            <a:pPr>
              <a:buNone/>
            </a:pPr>
            <a:r>
              <a:rPr lang="es-AR" u="sng" dirty="0" smtClean="0"/>
              <a:t>Profesor</a:t>
            </a:r>
            <a:r>
              <a:rPr lang="es-AR" dirty="0" smtClean="0"/>
              <a:t>:  Ing. Fabián A. </a:t>
            </a:r>
            <a:r>
              <a:rPr lang="es-AR" dirty="0" err="1" smtClean="0"/>
              <a:t>Avid</a:t>
            </a:r>
            <a:endParaRPr lang="es-AR" dirty="0" smtClean="0"/>
          </a:p>
          <a:p>
            <a:pPr>
              <a:buNone/>
            </a:pPr>
            <a:r>
              <a:rPr lang="es-AR" u="sng" dirty="0" smtClean="0"/>
              <a:t>Tutor</a:t>
            </a:r>
            <a:r>
              <a:rPr lang="es-AR" dirty="0" smtClean="0"/>
              <a:t>: Ing. Gustavo </a:t>
            </a:r>
            <a:r>
              <a:rPr lang="es-AR" dirty="0" err="1" smtClean="0"/>
              <a:t>Larenze</a:t>
            </a:r>
            <a:endParaRPr lang="es-AR" dirty="0" smtClean="0"/>
          </a:p>
          <a:p>
            <a:pPr>
              <a:buNone/>
            </a:pPr>
            <a:r>
              <a:rPr lang="es-AR" u="sng" dirty="0" smtClean="0"/>
              <a:t>Alumnos</a:t>
            </a:r>
            <a:r>
              <a:rPr lang="es-AR" dirty="0" smtClean="0"/>
              <a:t>: Ignacio Silva  - Horacio </a:t>
            </a:r>
            <a:r>
              <a:rPr lang="es-AR" dirty="0" err="1" smtClean="0"/>
              <a:t>Pesso</a:t>
            </a:r>
            <a:endParaRPr lang="es-AR" dirty="0" smtClean="0"/>
          </a:p>
          <a:p>
            <a:pPr>
              <a:buNone/>
            </a:pPr>
            <a:endParaRPr lang="es-AR" dirty="0"/>
          </a:p>
        </p:txBody>
      </p:sp>
      <p:sp>
        <p:nvSpPr>
          <p:cNvPr id="4" name="3 Marcador de pie de página"/>
          <p:cNvSpPr>
            <a:spLocks noGrp="1"/>
          </p:cNvSpPr>
          <p:nvPr>
            <p:ph type="ftr" sz="quarter" idx="11"/>
          </p:nvPr>
        </p:nvSpPr>
        <p:spPr/>
        <p:txBody>
          <a:bodyPr/>
          <a:lstStyle/>
          <a:p>
            <a:r>
              <a:rPr lang="es-AR" dirty="0" smtClean="0"/>
              <a:t>                         PROYECTO FINAL</a:t>
            </a: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2</a:t>
            </a:fld>
            <a:endParaRPr lang="es-AR"/>
          </a:p>
        </p:txBody>
      </p:sp>
      <p:sp>
        <p:nvSpPr>
          <p:cNvPr id="6" name="1 Título"/>
          <p:cNvSpPr>
            <a:spLocks noGrp="1"/>
          </p:cNvSpPr>
          <p:nvPr>
            <p:ph type="title"/>
          </p:nvPr>
        </p:nvSpPr>
        <p:spPr/>
        <p:txBody>
          <a:bodyPr>
            <a:normAutofit fontScale="90000"/>
          </a:bodyPr>
          <a:lstStyle/>
          <a:p>
            <a:pPr algn="ctr"/>
            <a:r>
              <a:rPr lang="es-ES" sz="2700" dirty="0" smtClean="0"/>
              <a:t/>
            </a:r>
            <a:br>
              <a:rPr lang="es-ES" sz="2700" dirty="0" smtClean="0"/>
            </a:br>
            <a:r>
              <a:rPr lang="es-ES" sz="2700" dirty="0" smtClean="0"/>
              <a:t/>
            </a:r>
            <a:br>
              <a:rPr lang="es-ES" sz="2700" dirty="0" smtClean="0"/>
            </a:br>
            <a:r>
              <a:rPr lang="es-ES" sz="2700" dirty="0" smtClean="0"/>
              <a:t/>
            </a:r>
            <a:br>
              <a:rPr lang="es-ES" sz="2700" dirty="0" smtClean="0"/>
            </a:br>
            <a:r>
              <a:rPr lang="es-ES" sz="2700" dirty="0" smtClean="0"/>
              <a:t/>
            </a:r>
            <a:br>
              <a:rPr lang="es-ES" sz="2700" dirty="0" smtClean="0"/>
            </a:br>
            <a:r>
              <a:rPr lang="es-ES" sz="2700" b="1" u="sng" dirty="0" smtClean="0">
                <a:solidFill>
                  <a:schemeClr val="tx1"/>
                </a:solidFill>
              </a:rPr>
              <a:t>PROYECTO FINAL</a:t>
            </a:r>
            <a:r>
              <a:rPr lang="es-ES" sz="2700" dirty="0">
                <a:solidFill>
                  <a:schemeClr val="tx1"/>
                </a:solidFill>
              </a:rPr>
              <a:t/>
            </a:r>
            <a:br>
              <a:rPr lang="es-ES" sz="2700" dirty="0">
                <a:solidFill>
                  <a:schemeClr val="tx1"/>
                </a:solidFill>
              </a:rPr>
            </a:br>
            <a:r>
              <a:rPr lang="es-ES" sz="2700" dirty="0" smtClean="0">
                <a:solidFill>
                  <a:schemeClr val="tx1"/>
                </a:solidFill>
              </a:rPr>
              <a:t>“AMPLIACIÓN </a:t>
            </a:r>
            <a:r>
              <a:rPr lang="es-ES" sz="2700" dirty="0">
                <a:solidFill>
                  <a:schemeClr val="tx1"/>
                </a:solidFill>
              </a:rPr>
              <a:t>DE LAS LAGUNAS DE </a:t>
            </a:r>
            <a:r>
              <a:rPr lang="es-ES" sz="2700" dirty="0" smtClean="0">
                <a:solidFill>
                  <a:schemeClr val="tx1"/>
                </a:solidFill>
              </a:rPr>
              <a:t>ESTABILIZACIÓN </a:t>
            </a:r>
            <a:r>
              <a:rPr lang="es-ES" sz="2700" dirty="0">
                <a:solidFill>
                  <a:schemeClr val="tx1"/>
                </a:solidFill>
              </a:rPr>
              <a:t>DE LA CIUDAD DE SAN </a:t>
            </a:r>
            <a:r>
              <a:rPr lang="es-ES" sz="2700" dirty="0" smtClean="0">
                <a:solidFill>
                  <a:schemeClr val="tx1"/>
                </a:solidFill>
              </a:rPr>
              <a:t>SALVADOR”</a:t>
            </a:r>
            <a:endParaRPr lang="es-AR" dirty="0">
              <a:solidFill>
                <a:schemeClr val="tx1"/>
              </a:solidFill>
            </a:endParaRPr>
          </a:p>
        </p:txBody>
      </p:sp>
      <p:pic>
        <p:nvPicPr>
          <p:cNvPr id="8" name="Picture 1"/>
          <p:cNvPicPr>
            <a:picLocks noChangeAspect="1" noChangeArrowheads="1"/>
          </p:cNvPicPr>
          <p:nvPr/>
        </p:nvPicPr>
        <p:blipFill>
          <a:blip r:embed="rId2"/>
          <a:srcRect/>
          <a:stretch>
            <a:fillRect/>
          </a:stretch>
        </p:blipFill>
        <p:spPr bwMode="auto">
          <a:xfrm>
            <a:off x="3929058" y="3500438"/>
            <a:ext cx="1214446" cy="1214446"/>
          </a:xfrm>
          <a:prstGeom prst="rect">
            <a:avLst/>
          </a:prstGeom>
          <a:noFill/>
          <a:ln w="9525">
            <a:noFill/>
            <a:miter lim="800000"/>
            <a:headEnd/>
            <a:tailEnd/>
          </a:ln>
          <a:effectLst/>
        </p:spPr>
      </p:pic>
    </p:spTree>
  </p:cSld>
  <p:clrMapOvr>
    <a:masterClrMapping/>
  </p:clrMapOvr>
  <p:transition spd="slow">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2)Inventario</a:t>
            </a:r>
            <a:endParaRPr lang="es-ES" dirty="0"/>
          </a:p>
        </p:txBody>
      </p:sp>
      <p:sp>
        <p:nvSpPr>
          <p:cNvPr id="3" name="2 Marcador de contenido"/>
          <p:cNvSpPr>
            <a:spLocks noGrp="1"/>
          </p:cNvSpPr>
          <p:nvPr>
            <p:ph idx="1"/>
          </p:nvPr>
        </p:nvSpPr>
        <p:spPr/>
        <p:txBody>
          <a:bodyPr>
            <a:normAutofit/>
          </a:bodyPr>
          <a:lstStyle/>
          <a:p>
            <a:r>
              <a:rPr lang="es-ES" sz="2000" u="sng" dirty="0" smtClean="0"/>
              <a:t>Verificación del funcionamiento actual de la laguna ANAERÓBICA</a:t>
            </a:r>
            <a:r>
              <a:rPr lang="es-ES" sz="2000" dirty="0" smtClean="0"/>
              <a:t>:</a:t>
            </a:r>
          </a:p>
          <a:p>
            <a:pPr>
              <a:buNone/>
            </a:pPr>
            <a:r>
              <a:rPr lang="es-ES" sz="1600" u="sng" dirty="0" smtClean="0"/>
              <a:t>DATOS:</a:t>
            </a:r>
          </a:p>
          <a:p>
            <a:pPr>
              <a:buNone/>
            </a:pPr>
            <a:r>
              <a:rPr lang="es-ES" sz="1600" u="sng" dirty="0" smtClean="0"/>
              <a:t>Volumen  laguna anaeróbica:</a:t>
            </a:r>
            <a:r>
              <a:rPr lang="es-ES" sz="1600" dirty="0" smtClean="0"/>
              <a:t>  </a:t>
            </a:r>
            <a:r>
              <a:rPr lang="es-ES" sz="1600" dirty="0" smtClean="0">
                <a:latin typeface="Arial" pitchFamily="34" charset="0"/>
                <a:cs typeface="Arial" pitchFamily="34" charset="0"/>
              </a:rPr>
              <a:t>25.272 m3 (Según relevamiento)</a:t>
            </a:r>
          </a:p>
          <a:p>
            <a:pPr>
              <a:buNone/>
            </a:pPr>
            <a:r>
              <a:rPr lang="es-ES" sz="1600" u="sng" dirty="0" smtClean="0"/>
              <a:t>Área  laguna anaeróbica:</a:t>
            </a:r>
            <a:r>
              <a:rPr lang="es-ES" sz="1600" dirty="0" smtClean="0"/>
              <a:t>  </a:t>
            </a:r>
            <a:r>
              <a:rPr lang="es-ES" sz="1600" dirty="0" smtClean="0">
                <a:latin typeface="Arial" pitchFamily="34" charset="0"/>
                <a:cs typeface="Arial" pitchFamily="34" charset="0"/>
              </a:rPr>
              <a:t>0,842 Ha (Según relevamiento)</a:t>
            </a:r>
          </a:p>
          <a:p>
            <a:pPr>
              <a:buNone/>
            </a:pPr>
            <a:r>
              <a:rPr lang="es-ES" sz="1600" u="sng" dirty="0" smtClean="0"/>
              <a:t>Población al </a:t>
            </a:r>
            <a:r>
              <a:rPr lang="es-ES" sz="1600" u="sng" dirty="0" smtClean="0">
                <a:latin typeface="Arial" pitchFamily="34" charset="0"/>
                <a:cs typeface="Arial" pitchFamily="34" charset="0"/>
              </a:rPr>
              <a:t>2010</a:t>
            </a:r>
            <a:r>
              <a:rPr lang="es-ES" sz="1600" u="sng" dirty="0" smtClean="0"/>
              <a:t>:</a:t>
            </a:r>
            <a:r>
              <a:rPr lang="es-ES" sz="1600" dirty="0" smtClean="0"/>
              <a:t>  </a:t>
            </a:r>
            <a:r>
              <a:rPr lang="es-ES" sz="1600" dirty="0" smtClean="0">
                <a:latin typeface="Arial" pitchFamily="34" charset="0"/>
                <a:cs typeface="Arial" pitchFamily="34" charset="0"/>
              </a:rPr>
              <a:t>13.886 habitantes (Según INDEC)</a:t>
            </a:r>
          </a:p>
          <a:p>
            <a:pPr>
              <a:buNone/>
            </a:pPr>
            <a:r>
              <a:rPr lang="es-ES" sz="1600" u="sng" dirty="0" smtClean="0"/>
              <a:t>Caudal entrante:</a:t>
            </a:r>
            <a:r>
              <a:rPr lang="es-ES" sz="1600" dirty="0" smtClean="0"/>
              <a:t>  </a:t>
            </a:r>
            <a:r>
              <a:rPr lang="es-ES" sz="1600" dirty="0" smtClean="0">
                <a:latin typeface="Arial" pitchFamily="34" charset="0"/>
                <a:cs typeface="Arial" pitchFamily="34" charset="0"/>
              </a:rPr>
              <a:t>7.519 m3 / día (Según cálculo del ENOHSa)</a:t>
            </a:r>
          </a:p>
          <a:p>
            <a:pPr>
              <a:buNone/>
            </a:pPr>
            <a:r>
              <a:rPr lang="es-ES" sz="1600" u="sng" dirty="0" smtClean="0"/>
              <a:t>Concentración total de DBO del liquido a tratar:</a:t>
            </a:r>
            <a:r>
              <a:rPr lang="es-ES" sz="1600" dirty="0" smtClean="0"/>
              <a:t>  </a:t>
            </a:r>
            <a:r>
              <a:rPr lang="es-ES" sz="1600" dirty="0" smtClean="0">
                <a:latin typeface="Arial" pitchFamily="34" charset="0"/>
                <a:cs typeface="Arial" pitchFamily="34" charset="0"/>
              </a:rPr>
              <a:t>240 mg / litro</a:t>
            </a:r>
          </a:p>
          <a:p>
            <a:pPr>
              <a:buNone/>
            </a:pPr>
            <a:r>
              <a:rPr lang="es-ES" sz="1600" u="sng" dirty="0" smtClean="0"/>
              <a:t>Carga orgánica a tratar en el sistema</a:t>
            </a:r>
            <a:r>
              <a:rPr lang="es-ES" sz="1600" dirty="0" smtClean="0">
                <a:latin typeface="Arial" pitchFamily="34" charset="0"/>
                <a:cs typeface="Arial" pitchFamily="34" charset="0"/>
              </a:rPr>
              <a:t>: La = 240 x 7.519 = 1.804,5 kg DBO / día</a:t>
            </a:r>
          </a:p>
          <a:p>
            <a:pPr>
              <a:buNone/>
            </a:pPr>
            <a:endParaRPr lang="es-ES" sz="1600" u="sng" dirty="0" smtClean="0"/>
          </a:p>
          <a:p>
            <a:pPr>
              <a:buNone/>
            </a:pPr>
            <a:r>
              <a:rPr lang="es-ES" sz="1600" u="sng" dirty="0" smtClean="0"/>
              <a:t>METODOS O CRITERIOS DE VERIFICACIÓN:</a:t>
            </a:r>
          </a:p>
          <a:p>
            <a:pPr>
              <a:buNone/>
            </a:pPr>
            <a:endParaRPr lang="es-ES" sz="1600" u="sng" dirty="0" smtClean="0"/>
          </a:p>
          <a:p>
            <a:pPr marL="342900" indent="-342900">
              <a:buAutoNum type="arabicParenR"/>
            </a:pPr>
            <a:r>
              <a:rPr lang="es-ES" sz="1800" dirty="0" smtClean="0"/>
              <a:t>Tiempo de detención o de permanencia (</a:t>
            </a:r>
            <a:r>
              <a:rPr lang="es-ES" sz="1800" dirty="0" smtClean="0">
                <a:latin typeface="Arial" pitchFamily="34" charset="0"/>
                <a:cs typeface="Arial" pitchFamily="34" charset="0"/>
              </a:rPr>
              <a:t>4</a:t>
            </a:r>
            <a:r>
              <a:rPr lang="es-ES" sz="1800" dirty="0" smtClean="0"/>
              <a:t> a </a:t>
            </a:r>
            <a:r>
              <a:rPr lang="es-ES" sz="1800" dirty="0" smtClean="0">
                <a:latin typeface="Arial" pitchFamily="34" charset="0"/>
                <a:cs typeface="Arial" pitchFamily="34" charset="0"/>
              </a:rPr>
              <a:t>6</a:t>
            </a:r>
            <a:r>
              <a:rPr lang="es-ES" sz="1800" dirty="0" smtClean="0"/>
              <a:t> días)</a:t>
            </a:r>
          </a:p>
          <a:p>
            <a:pPr marL="342900" indent="-342900">
              <a:buAutoNum type="arabicParenR"/>
            </a:pPr>
            <a:r>
              <a:rPr lang="es-ES" sz="1800" dirty="0" smtClean="0"/>
              <a:t>Carga Orgánica Volumétrica (</a:t>
            </a:r>
            <a:r>
              <a:rPr lang="es-ES" sz="1800" dirty="0" smtClean="0">
                <a:latin typeface="Arial" pitchFamily="34" charset="0"/>
                <a:cs typeface="Arial" pitchFamily="34" charset="0"/>
              </a:rPr>
              <a:t>0,04</a:t>
            </a:r>
            <a:r>
              <a:rPr lang="es-ES" sz="1800" dirty="0" smtClean="0"/>
              <a:t> &lt; </a:t>
            </a:r>
            <a:r>
              <a:rPr lang="es-ES" sz="1800" dirty="0" err="1" smtClean="0"/>
              <a:t>Cv</a:t>
            </a:r>
            <a:r>
              <a:rPr lang="es-ES" sz="1800" dirty="0" smtClean="0"/>
              <a:t> &lt; </a:t>
            </a:r>
            <a:r>
              <a:rPr lang="es-ES" sz="1800" dirty="0" smtClean="0">
                <a:latin typeface="Arial" pitchFamily="34" charset="0"/>
                <a:cs typeface="Arial" pitchFamily="34" charset="0"/>
              </a:rPr>
              <a:t>0,08)</a:t>
            </a:r>
          </a:p>
          <a:p>
            <a:pPr marL="342900" indent="-342900">
              <a:buAutoNum type="arabicParenR"/>
            </a:pPr>
            <a:r>
              <a:rPr lang="es-ES" sz="1800" dirty="0" smtClean="0"/>
              <a:t>Carga Orgánica Superficial (</a:t>
            </a:r>
            <a:r>
              <a:rPr lang="es-ES" sz="1800" dirty="0" smtClean="0">
                <a:latin typeface="Arial" pitchFamily="34" charset="0"/>
                <a:cs typeface="Arial" pitchFamily="34" charset="0"/>
              </a:rPr>
              <a:t>1.000</a:t>
            </a:r>
            <a:r>
              <a:rPr lang="es-ES" sz="1800" dirty="0" smtClean="0"/>
              <a:t> &lt; Cs &lt; </a:t>
            </a:r>
            <a:r>
              <a:rPr lang="es-ES" sz="1800" dirty="0" smtClean="0">
                <a:latin typeface="Arial" pitchFamily="34" charset="0"/>
                <a:cs typeface="Arial" pitchFamily="34" charset="0"/>
              </a:rPr>
              <a:t>2.000</a:t>
            </a:r>
            <a:r>
              <a:rPr lang="es-ES" sz="1800" dirty="0" smtClean="0"/>
              <a:t>)</a:t>
            </a:r>
          </a:p>
          <a:p>
            <a:pPr>
              <a:buNone/>
            </a:pPr>
            <a:endParaRPr lang="es-ES" sz="1600" u="sng" dirty="0" smtClean="0"/>
          </a:p>
          <a:p>
            <a:pPr>
              <a:buNone/>
            </a:pPr>
            <a:endParaRPr lang="es-ES" sz="1600" u="sng" dirty="0" smtClean="0"/>
          </a:p>
          <a:p>
            <a:pPr>
              <a:buNone/>
            </a:pPr>
            <a:endParaRPr lang="es-ES" sz="1600" u="sng" dirty="0" smtClean="0"/>
          </a:p>
          <a:p>
            <a:endParaRPr lang="es-ES" dirty="0"/>
          </a:p>
        </p:txBody>
      </p:sp>
      <p:sp>
        <p:nvSpPr>
          <p:cNvPr id="4" name="3 Marcador de pie de página"/>
          <p:cNvSpPr>
            <a:spLocks noGrp="1"/>
          </p:cNvSpPr>
          <p:nvPr>
            <p:ph type="ftr" sz="quarter" idx="11"/>
          </p:nvPr>
        </p:nvSpPr>
        <p:spPr/>
        <p:txBody>
          <a:bodyPr/>
          <a:lstStyle/>
          <a:p>
            <a:pPr algn="ctr"/>
            <a:r>
              <a:rPr lang="es-AR" dirty="0" smtClean="0"/>
              <a:t>PROYECTO FINAL</a:t>
            </a:r>
          </a:p>
          <a:p>
            <a:pPr algn="ct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20</a:t>
            </a:fld>
            <a:endParaRPr lang="es-AR"/>
          </a:p>
        </p:txBody>
      </p:sp>
    </p:spTree>
  </p:cSld>
  <p:clrMapOvr>
    <a:masterClrMapping/>
  </p:clrMapOvr>
  <p:transition spd="slow">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2)Inventario</a:t>
            </a:r>
            <a:endParaRPr lang="es-ES" dirty="0"/>
          </a:p>
        </p:txBody>
      </p:sp>
      <p:sp>
        <p:nvSpPr>
          <p:cNvPr id="3" name="2 Marcador de contenido"/>
          <p:cNvSpPr>
            <a:spLocks noGrp="1"/>
          </p:cNvSpPr>
          <p:nvPr>
            <p:ph idx="1"/>
          </p:nvPr>
        </p:nvSpPr>
        <p:spPr>
          <a:xfrm>
            <a:off x="428596" y="2000240"/>
            <a:ext cx="8229600" cy="4389120"/>
          </a:xfrm>
        </p:spPr>
        <p:txBody>
          <a:bodyPr/>
          <a:lstStyle/>
          <a:p>
            <a:pPr>
              <a:buNone/>
            </a:pPr>
            <a:r>
              <a:rPr lang="es-ES" sz="1600" u="sng" dirty="0" smtClean="0"/>
              <a:t>Tiempo de detención o de permanencia</a:t>
            </a:r>
            <a:r>
              <a:rPr lang="es-ES" sz="1600" dirty="0" smtClean="0"/>
              <a:t>:  t = </a:t>
            </a:r>
            <a:r>
              <a:rPr lang="es-ES" sz="1600" dirty="0" err="1" smtClean="0"/>
              <a:t>Vol</a:t>
            </a:r>
            <a:r>
              <a:rPr lang="es-ES" sz="1600" dirty="0" smtClean="0"/>
              <a:t> / Q = </a:t>
            </a:r>
            <a:r>
              <a:rPr lang="es-ES" sz="1600" dirty="0" smtClean="0">
                <a:latin typeface="Arial" pitchFamily="34" charset="0"/>
                <a:cs typeface="Arial" pitchFamily="34" charset="0"/>
              </a:rPr>
              <a:t>3,36 días NO VERIFICA!!!</a:t>
            </a:r>
            <a:endParaRPr lang="es-ES" sz="1600" u="sng" dirty="0" smtClean="0"/>
          </a:p>
          <a:p>
            <a:pPr marL="342900" indent="-342900">
              <a:buNone/>
            </a:pPr>
            <a:r>
              <a:rPr lang="es-ES" sz="1600" u="sng" dirty="0" smtClean="0"/>
              <a:t>Carga</a:t>
            </a:r>
            <a:r>
              <a:rPr lang="es-ES" sz="2800" dirty="0" smtClean="0"/>
              <a:t> </a:t>
            </a:r>
            <a:r>
              <a:rPr lang="es-ES" sz="1600" u="sng" dirty="0" smtClean="0"/>
              <a:t>Orgánica Volumétrica</a:t>
            </a:r>
            <a:r>
              <a:rPr lang="es-ES" sz="1600" dirty="0" smtClean="0"/>
              <a:t>:  </a:t>
            </a:r>
            <a:r>
              <a:rPr lang="es-ES" sz="1600" dirty="0" err="1" smtClean="0"/>
              <a:t>Cv</a:t>
            </a:r>
            <a:r>
              <a:rPr lang="es-ES" sz="1600" dirty="0" smtClean="0"/>
              <a:t> = La / </a:t>
            </a:r>
            <a:r>
              <a:rPr lang="es-ES" sz="1600" dirty="0" err="1" smtClean="0"/>
              <a:t>Vol</a:t>
            </a:r>
            <a:r>
              <a:rPr lang="es-ES" sz="1600" dirty="0" smtClean="0"/>
              <a:t> = </a:t>
            </a:r>
            <a:r>
              <a:rPr lang="es-ES" sz="1600" dirty="0" smtClean="0">
                <a:latin typeface="Arial" pitchFamily="34" charset="0"/>
                <a:cs typeface="Arial" pitchFamily="34" charset="0"/>
              </a:rPr>
              <a:t>0,071 Kg DBO / </a:t>
            </a:r>
            <a:r>
              <a:rPr lang="es-ES" sz="1600" dirty="0" err="1" smtClean="0">
                <a:latin typeface="Arial" pitchFamily="34" charset="0"/>
                <a:cs typeface="Arial" pitchFamily="34" charset="0"/>
              </a:rPr>
              <a:t>dia</a:t>
            </a:r>
            <a:r>
              <a:rPr lang="es-ES" sz="1600" dirty="0" smtClean="0">
                <a:latin typeface="Arial" pitchFamily="34" charset="0"/>
                <a:cs typeface="Arial" pitchFamily="34" charset="0"/>
              </a:rPr>
              <a:t> m3 VERIF. AL LIMITE</a:t>
            </a:r>
          </a:p>
          <a:p>
            <a:pPr marL="342900" indent="-342900">
              <a:buNone/>
            </a:pPr>
            <a:r>
              <a:rPr lang="es-ES" sz="1600" u="sng" dirty="0" smtClean="0"/>
              <a:t>Carga</a:t>
            </a:r>
            <a:r>
              <a:rPr lang="es-ES" sz="2800" dirty="0" smtClean="0"/>
              <a:t> </a:t>
            </a:r>
            <a:r>
              <a:rPr lang="es-ES" sz="1600" u="sng" dirty="0" smtClean="0"/>
              <a:t>Orgánica Superficial</a:t>
            </a:r>
            <a:r>
              <a:rPr lang="es-ES" sz="1600" dirty="0" smtClean="0"/>
              <a:t> Cs = La / Área = </a:t>
            </a:r>
            <a:r>
              <a:rPr lang="es-ES" sz="1600" dirty="0" smtClean="0">
                <a:latin typeface="Arial" pitchFamily="34" charset="0"/>
                <a:cs typeface="Arial" pitchFamily="34" charset="0"/>
              </a:rPr>
              <a:t>2.143 Kg DBO / </a:t>
            </a:r>
            <a:r>
              <a:rPr lang="es-ES" sz="1600" dirty="0" err="1" smtClean="0">
                <a:latin typeface="Arial" pitchFamily="34" charset="0"/>
                <a:cs typeface="Arial" pitchFamily="34" charset="0"/>
              </a:rPr>
              <a:t>dia</a:t>
            </a:r>
            <a:r>
              <a:rPr lang="es-ES" sz="1600" dirty="0" smtClean="0">
                <a:latin typeface="Arial" pitchFamily="34" charset="0"/>
                <a:cs typeface="Arial" pitchFamily="34" charset="0"/>
              </a:rPr>
              <a:t> Ha NO VERIFICA!!! </a:t>
            </a:r>
          </a:p>
          <a:p>
            <a:pPr marL="342900" indent="-342900">
              <a:buNone/>
            </a:pPr>
            <a:endParaRPr lang="es-ES" sz="1600" dirty="0" smtClean="0">
              <a:latin typeface="Arial" pitchFamily="34" charset="0"/>
              <a:cs typeface="Arial" pitchFamily="34" charset="0"/>
            </a:endParaRPr>
          </a:p>
          <a:p>
            <a:r>
              <a:rPr lang="es-ES" sz="2000" u="sng" dirty="0" smtClean="0"/>
              <a:t>Verificación del funcionamiento actual de la laguna FACULTATIVA</a:t>
            </a:r>
            <a:r>
              <a:rPr lang="es-ES" sz="2000" dirty="0" smtClean="0"/>
              <a:t>:</a:t>
            </a:r>
          </a:p>
          <a:p>
            <a:pPr>
              <a:buNone/>
            </a:pPr>
            <a:r>
              <a:rPr lang="es-ES" sz="1600" u="sng" dirty="0" smtClean="0"/>
              <a:t>DATOS</a:t>
            </a:r>
            <a:r>
              <a:rPr lang="es-ES" sz="2000" u="sng" dirty="0" smtClean="0"/>
              <a:t>:</a:t>
            </a:r>
          </a:p>
          <a:p>
            <a:pPr>
              <a:buNone/>
            </a:pPr>
            <a:r>
              <a:rPr lang="es-ES" sz="1600" u="sng" dirty="0" smtClean="0"/>
              <a:t>Volumen  laguna facultativa:</a:t>
            </a:r>
            <a:r>
              <a:rPr lang="es-ES" sz="1600" dirty="0" smtClean="0"/>
              <a:t>  </a:t>
            </a:r>
            <a:r>
              <a:rPr lang="es-ES" sz="1600" dirty="0" smtClean="0">
                <a:latin typeface="Arial" pitchFamily="34" charset="0"/>
                <a:cs typeface="Arial" pitchFamily="34" charset="0"/>
              </a:rPr>
              <a:t>16.848 m3 (Según relevamiento)</a:t>
            </a:r>
          </a:p>
          <a:p>
            <a:pPr>
              <a:buNone/>
            </a:pPr>
            <a:r>
              <a:rPr lang="es-ES" sz="1600" u="sng" dirty="0" smtClean="0"/>
              <a:t>Tiempo de detención o de permanencia</a:t>
            </a:r>
            <a:r>
              <a:rPr lang="es-ES" sz="1600" dirty="0" smtClean="0"/>
              <a:t>:  t = </a:t>
            </a:r>
            <a:r>
              <a:rPr lang="es-ES" sz="1600" dirty="0" err="1" smtClean="0"/>
              <a:t>Vol</a:t>
            </a:r>
            <a:r>
              <a:rPr lang="es-ES" sz="1600" dirty="0" smtClean="0"/>
              <a:t> / Q = </a:t>
            </a:r>
            <a:r>
              <a:rPr lang="es-ES" sz="1600" dirty="0" smtClean="0">
                <a:latin typeface="Arial" pitchFamily="34" charset="0"/>
                <a:cs typeface="Arial" pitchFamily="34" charset="0"/>
              </a:rPr>
              <a:t>2,24 días &lt;&lt; 10 días NO VERIFICA</a:t>
            </a:r>
          </a:p>
          <a:p>
            <a:pPr>
              <a:buNone/>
            </a:pPr>
            <a:endParaRPr lang="es-ES" sz="1600" dirty="0" smtClean="0">
              <a:latin typeface="Arial" pitchFamily="34" charset="0"/>
              <a:cs typeface="Arial" pitchFamily="34" charset="0"/>
            </a:endParaRPr>
          </a:p>
          <a:p>
            <a:pPr>
              <a:buNone/>
            </a:pPr>
            <a:r>
              <a:rPr lang="es-ES" sz="1600" u="sng" dirty="0" smtClean="0"/>
              <a:t>Verificación de la Laguna FACULTATIVA por eficiencia de reducción orgánica:</a:t>
            </a:r>
            <a:endParaRPr lang="es-ES" sz="1600" dirty="0" smtClean="0"/>
          </a:p>
          <a:p>
            <a:pPr>
              <a:buNone/>
            </a:pPr>
            <a:r>
              <a:rPr lang="es-ES" sz="1600" dirty="0" smtClean="0"/>
              <a:t>Aplicando el Modelo de Flujo Disperso y el Modelo de Equilibrio continuo se determinó que en ambos casos la eficiencia es muy baja, por lo tanto, tampoco verifica.</a:t>
            </a:r>
          </a:p>
          <a:p>
            <a:pPr>
              <a:buNone/>
            </a:pPr>
            <a:endParaRPr lang="es-ES" sz="1600" dirty="0" smtClean="0">
              <a:latin typeface="Arial" pitchFamily="34" charset="0"/>
              <a:cs typeface="Arial" pitchFamily="34" charset="0"/>
            </a:endParaRPr>
          </a:p>
          <a:p>
            <a:pPr>
              <a:buNone/>
            </a:pPr>
            <a:endParaRPr lang="es-ES" sz="1600" dirty="0" smtClean="0">
              <a:latin typeface="Arial" pitchFamily="34" charset="0"/>
              <a:cs typeface="Arial" pitchFamily="34" charset="0"/>
            </a:endParaRPr>
          </a:p>
          <a:p>
            <a:endParaRPr lang="es-ES" sz="2000" dirty="0" smtClean="0"/>
          </a:p>
          <a:p>
            <a:pPr marL="342900" indent="-342900">
              <a:buNone/>
            </a:pPr>
            <a:endParaRPr lang="es-ES" sz="1600" dirty="0" smtClean="0">
              <a:latin typeface="Arial" pitchFamily="34" charset="0"/>
              <a:cs typeface="Arial" pitchFamily="34" charset="0"/>
            </a:endParaRPr>
          </a:p>
          <a:p>
            <a:pPr marL="342900" indent="-342900">
              <a:buNone/>
            </a:pPr>
            <a:endParaRPr lang="es-ES" sz="1600" u="sng" dirty="0" smtClean="0"/>
          </a:p>
        </p:txBody>
      </p:sp>
      <p:sp>
        <p:nvSpPr>
          <p:cNvPr id="4" name="3 Marcador de pie de página"/>
          <p:cNvSpPr>
            <a:spLocks noGrp="1"/>
          </p:cNvSpPr>
          <p:nvPr>
            <p:ph type="ftr" sz="quarter" idx="11"/>
          </p:nvPr>
        </p:nvSpPr>
        <p:spPr/>
        <p:txBody>
          <a:bodyPr/>
          <a:lstStyle/>
          <a:p>
            <a:pPr algn="ctr"/>
            <a:r>
              <a:rPr lang="es-AR" dirty="0" smtClean="0"/>
              <a:t>PROYECTO FINAL</a:t>
            </a:r>
          </a:p>
          <a:p>
            <a:pPr algn="ct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21</a:t>
            </a:fld>
            <a:endParaRPr lang="es-AR"/>
          </a:p>
        </p:txBody>
      </p:sp>
    </p:spTree>
  </p:cSld>
  <p:clrMapOvr>
    <a:masterClrMapping/>
  </p:clrMapOvr>
  <p:transition spd="slow">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2)Inventario</a:t>
            </a:r>
            <a:endParaRPr lang="es-AR" dirty="0"/>
          </a:p>
        </p:txBody>
      </p:sp>
      <p:sp>
        <p:nvSpPr>
          <p:cNvPr id="3" name="2 Marcador de contenido"/>
          <p:cNvSpPr>
            <a:spLocks noGrp="1"/>
          </p:cNvSpPr>
          <p:nvPr>
            <p:ph idx="1"/>
          </p:nvPr>
        </p:nvSpPr>
        <p:spPr/>
        <p:txBody>
          <a:bodyPr>
            <a:normAutofit/>
          </a:bodyPr>
          <a:lstStyle/>
          <a:p>
            <a:pPr algn="just"/>
            <a:r>
              <a:rPr lang="es-AR" sz="2000" dirty="0" smtClean="0"/>
              <a:t>Se observa en las verificaciones anteriores que la laguna anaeróbica existente está funcionando incorrectamente debido a que por su pequeño  volumen posee un tiempo de permanencia insuficiente (</a:t>
            </a:r>
            <a:r>
              <a:rPr lang="es-AR" sz="2000" dirty="0" smtClean="0">
                <a:latin typeface="Arial" pitchFamily="34" charset="0"/>
                <a:cs typeface="Arial" pitchFamily="34" charset="0"/>
              </a:rPr>
              <a:t>3,36</a:t>
            </a:r>
            <a:r>
              <a:rPr lang="es-AR" sz="2000" dirty="0" smtClean="0"/>
              <a:t> días contra los </a:t>
            </a:r>
            <a:r>
              <a:rPr lang="es-AR" sz="2000" dirty="0" smtClean="0">
                <a:latin typeface="Arial" pitchFamily="34" charset="0"/>
                <a:cs typeface="Arial" pitchFamily="34" charset="0"/>
              </a:rPr>
              <a:t>4</a:t>
            </a:r>
            <a:r>
              <a:rPr lang="es-AR" sz="2000" dirty="0" smtClean="0"/>
              <a:t> a 6 días recomendados) lo que implica  un alto riesgo ambiental, ya que la carga orgánica superficial (Cs)  se encuentra fuera de los parámetros recomendados.</a:t>
            </a:r>
          </a:p>
          <a:p>
            <a:pPr algn="just"/>
            <a:r>
              <a:rPr lang="es-AR" sz="2000" dirty="0" smtClean="0"/>
              <a:t>También quedó demostrado que la laguna facultativa existente posee un tiempo de permanencia mucho menor al recomendado (</a:t>
            </a:r>
            <a:r>
              <a:rPr lang="es-AR" sz="2000" dirty="0" smtClean="0">
                <a:latin typeface="Arial" pitchFamily="34" charset="0"/>
                <a:cs typeface="Arial" pitchFamily="34" charset="0"/>
              </a:rPr>
              <a:t>2,24</a:t>
            </a:r>
            <a:r>
              <a:rPr lang="es-AR" sz="2000" dirty="0" smtClean="0"/>
              <a:t> días contra los </a:t>
            </a:r>
            <a:r>
              <a:rPr lang="es-AR" sz="2000" dirty="0" smtClean="0">
                <a:latin typeface="Arial" pitchFamily="34" charset="0"/>
                <a:cs typeface="Arial" pitchFamily="34" charset="0"/>
              </a:rPr>
              <a:t>10</a:t>
            </a:r>
            <a:r>
              <a:rPr lang="es-AR" sz="2000" dirty="0" smtClean="0"/>
              <a:t> días recomendados) lo cual implica una muy baja eficiencia en la remoción de la DBO lo cual produce un efluente tratado inadecuadamente  generando una alta contaminación al medio difusor, en este caso el arroyo Casafus y demás arroyos ubicados aguas abajo del mismo. </a:t>
            </a:r>
          </a:p>
          <a:p>
            <a:endParaRPr lang="es-AR" dirty="0"/>
          </a:p>
        </p:txBody>
      </p:sp>
      <p:sp>
        <p:nvSpPr>
          <p:cNvPr id="5" name="4 Marcador de pie de página"/>
          <p:cNvSpPr>
            <a:spLocks noGrp="1"/>
          </p:cNvSpPr>
          <p:nvPr>
            <p:ph type="ftr" sz="quarter" idx="11"/>
          </p:nvPr>
        </p:nvSpPr>
        <p:spPr/>
        <p:txBody>
          <a:bodyPr/>
          <a:lstStyle/>
          <a:p>
            <a:r>
              <a:rPr lang="es-AR" dirty="0" smtClean="0"/>
              <a:t>                         PROYECTO FINAL</a:t>
            </a:r>
            <a:endParaRPr lang="es-AR" dirty="0"/>
          </a:p>
        </p:txBody>
      </p:sp>
      <p:sp>
        <p:nvSpPr>
          <p:cNvPr id="4" name="3 Marcador de número de diapositiva"/>
          <p:cNvSpPr>
            <a:spLocks noGrp="1"/>
          </p:cNvSpPr>
          <p:nvPr>
            <p:ph type="sldNum" sz="quarter" idx="12"/>
          </p:nvPr>
        </p:nvSpPr>
        <p:spPr/>
        <p:txBody>
          <a:bodyPr>
            <a:normAutofit/>
          </a:bodyPr>
          <a:lstStyle/>
          <a:p>
            <a:fld id="{C3809C78-1359-4C08-828E-4F41B5091150}" type="slidenum">
              <a:rPr lang="es-AR" smtClean="0"/>
              <a:pPr/>
              <a:t>22</a:t>
            </a:fld>
            <a:endParaRPr lang="es-AR"/>
          </a:p>
        </p:txBody>
      </p:sp>
    </p:spTree>
  </p:cSld>
  <p:clrMapOvr>
    <a:masterClrMapping/>
  </p:clrMapOvr>
  <p:transition spd="slow">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a:t>
            </a:r>
            <a:r>
              <a:rPr lang="es-ES" dirty="0" err="1" smtClean="0"/>
              <a:t>Prefactibilidad</a:t>
            </a:r>
            <a:endParaRPr lang="es-AR" dirty="0"/>
          </a:p>
        </p:txBody>
      </p:sp>
      <p:sp>
        <p:nvSpPr>
          <p:cNvPr id="3" name="2 Marcador de contenido"/>
          <p:cNvSpPr>
            <a:spLocks noGrp="1"/>
          </p:cNvSpPr>
          <p:nvPr>
            <p:ph idx="1"/>
          </p:nvPr>
        </p:nvSpPr>
        <p:spPr/>
        <p:txBody>
          <a:bodyPr>
            <a:normAutofit/>
          </a:bodyPr>
          <a:lstStyle/>
          <a:p>
            <a:pPr algn="just">
              <a:buNone/>
            </a:pPr>
            <a:r>
              <a:rPr lang="es-AR" dirty="0" smtClean="0"/>
              <a:t>En la presente etapa se realiza un análisis sobre las distintas alternativas de soluciones, para los problemas de Saneamiento de San Salvador planteados en la anterior etapa de inventario.</a:t>
            </a:r>
          </a:p>
          <a:p>
            <a:pPr algn="just">
              <a:buNone/>
            </a:pPr>
            <a:r>
              <a:rPr lang="es-AR" dirty="0" smtClean="0"/>
              <a:t>Para encarar correctamente las posibles soluciones es necesarios contar con un conjunto de conceptos básicos sobre lagunas de estabilización</a:t>
            </a:r>
          </a:p>
        </p:txBody>
      </p:sp>
      <p:sp>
        <p:nvSpPr>
          <p:cNvPr id="5" name="4 Marcador de pie de página"/>
          <p:cNvSpPr>
            <a:spLocks noGrp="1"/>
          </p:cNvSpPr>
          <p:nvPr>
            <p:ph type="ftr" sz="quarter" idx="11"/>
          </p:nvPr>
        </p:nvSpPr>
        <p:spPr/>
        <p:txBody>
          <a:bodyPr/>
          <a:lstStyle/>
          <a:p>
            <a:r>
              <a:rPr lang="es-AR" dirty="0" smtClean="0"/>
              <a:t>                         PROYECTO FINAL</a:t>
            </a:r>
            <a:endParaRPr lang="es-AR" dirty="0"/>
          </a:p>
        </p:txBody>
      </p:sp>
      <p:sp>
        <p:nvSpPr>
          <p:cNvPr id="4" name="3 Marcador de número de diapositiva"/>
          <p:cNvSpPr>
            <a:spLocks noGrp="1"/>
          </p:cNvSpPr>
          <p:nvPr>
            <p:ph type="sldNum" sz="quarter" idx="12"/>
          </p:nvPr>
        </p:nvSpPr>
        <p:spPr/>
        <p:txBody>
          <a:bodyPr>
            <a:normAutofit/>
          </a:bodyPr>
          <a:lstStyle/>
          <a:p>
            <a:fld id="{C3809C78-1359-4C08-828E-4F41B5091150}" type="slidenum">
              <a:rPr lang="es-AR" smtClean="0"/>
              <a:pPr/>
              <a:t>23</a:t>
            </a:fld>
            <a:endParaRPr lang="es-AR"/>
          </a:p>
        </p:txBody>
      </p:sp>
    </p:spTree>
  </p:cSld>
  <p:clrMapOvr>
    <a:masterClrMapping/>
  </p:clrMapOvr>
  <p:transition spd="slow">
    <p:pull dir="d"/>
    <p:sndAc>
      <p:stSnd>
        <p:snd r:embed="rId2" name="click.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a:t>
            </a:r>
            <a:r>
              <a:rPr lang="es-ES" dirty="0" err="1" smtClean="0"/>
              <a:t>Prefactibilidad</a:t>
            </a:r>
            <a:endParaRPr lang="es-AR" dirty="0"/>
          </a:p>
        </p:txBody>
      </p:sp>
      <p:sp>
        <p:nvSpPr>
          <p:cNvPr id="3" name="2 Marcador de contenido"/>
          <p:cNvSpPr>
            <a:spLocks noGrp="1"/>
          </p:cNvSpPr>
          <p:nvPr>
            <p:ph idx="1"/>
          </p:nvPr>
        </p:nvSpPr>
        <p:spPr/>
        <p:txBody>
          <a:bodyPr>
            <a:normAutofit fontScale="92500"/>
          </a:bodyPr>
          <a:lstStyle/>
          <a:p>
            <a:pPr algn="just">
              <a:buNone/>
            </a:pPr>
            <a:r>
              <a:rPr lang="es-ES" dirty="0" smtClean="0"/>
              <a:t>Se comenzará por una somera clasificación de los  diferentes tipos de lagunas de estabilización</a:t>
            </a:r>
            <a:endParaRPr lang="es-AR" dirty="0" smtClean="0"/>
          </a:p>
          <a:p>
            <a:pPr algn="just">
              <a:buNone/>
            </a:pPr>
            <a:r>
              <a:rPr lang="es-AR" b="1" u="sng" dirty="0" smtClean="0"/>
              <a:t>Lagunas Aeróbicas:</a:t>
            </a:r>
          </a:p>
          <a:p>
            <a:pPr algn="just">
              <a:buNone/>
            </a:pPr>
            <a:r>
              <a:rPr lang="es-ES" dirty="0" smtClean="0"/>
              <a:t>Las lagunas </a:t>
            </a:r>
            <a:r>
              <a:rPr lang="es-ES" dirty="0" smtClean="0"/>
              <a:t>aeróbicas, </a:t>
            </a:r>
            <a:r>
              <a:rPr lang="es-ES" dirty="0" smtClean="0"/>
              <a:t>son estanques de profundidad reducida (</a:t>
            </a:r>
            <a:r>
              <a:rPr lang="es-ES" dirty="0" smtClean="0">
                <a:latin typeface="Arial" pitchFamily="34" charset="0"/>
                <a:cs typeface="Arial" pitchFamily="34" charset="0"/>
              </a:rPr>
              <a:t>0.15</a:t>
            </a:r>
            <a:r>
              <a:rPr lang="es-ES" dirty="0" smtClean="0"/>
              <a:t>m a </a:t>
            </a:r>
            <a:r>
              <a:rPr lang="es-ES" dirty="0" smtClean="0">
                <a:latin typeface="Arial" pitchFamily="34" charset="0"/>
                <a:cs typeface="Arial" pitchFamily="34" charset="0"/>
              </a:rPr>
              <a:t>0.30</a:t>
            </a:r>
            <a:r>
              <a:rPr lang="es-ES" dirty="0" smtClean="0"/>
              <a:t>m) y diseñadas para una máxima producción de algas. En estas lagunas se mantienen condiciones aeróbicas a todo nivel y tiempo y la reducción de la materia orgánica es efectuada por acción de organismos aeróbicos (o sea que viven en presencia de oxígeno), no habiendo formación de </a:t>
            </a:r>
            <a:r>
              <a:rPr lang="es-ES" dirty="0" smtClean="0"/>
              <a:t>olores, lo que es una gran ventaja de este tipo de lagunas.</a:t>
            </a:r>
            <a:endParaRPr lang="es-AR" b="1" dirty="0" smtClean="0"/>
          </a:p>
        </p:txBody>
      </p:sp>
      <p:sp>
        <p:nvSpPr>
          <p:cNvPr id="5" name="4 Marcador de pie de página"/>
          <p:cNvSpPr>
            <a:spLocks noGrp="1"/>
          </p:cNvSpPr>
          <p:nvPr>
            <p:ph type="ftr" sz="quarter" idx="11"/>
          </p:nvPr>
        </p:nvSpPr>
        <p:spPr/>
        <p:txBody>
          <a:bodyPr/>
          <a:lstStyle/>
          <a:p>
            <a:r>
              <a:rPr lang="es-AR" dirty="0" smtClean="0"/>
              <a:t>                         PROYECTO FINAL</a:t>
            </a:r>
            <a:endParaRPr lang="es-AR" dirty="0"/>
          </a:p>
        </p:txBody>
      </p:sp>
      <p:sp>
        <p:nvSpPr>
          <p:cNvPr id="4" name="3 Marcador de número de diapositiva"/>
          <p:cNvSpPr>
            <a:spLocks noGrp="1"/>
          </p:cNvSpPr>
          <p:nvPr>
            <p:ph type="sldNum" sz="quarter" idx="12"/>
          </p:nvPr>
        </p:nvSpPr>
        <p:spPr/>
        <p:txBody>
          <a:bodyPr>
            <a:normAutofit/>
          </a:bodyPr>
          <a:lstStyle/>
          <a:p>
            <a:fld id="{C3809C78-1359-4C08-828E-4F41B5091150}" type="slidenum">
              <a:rPr lang="es-AR" smtClean="0"/>
              <a:pPr/>
              <a:t>24</a:t>
            </a:fld>
            <a:endParaRPr lang="es-AR"/>
          </a:p>
        </p:txBody>
      </p:sp>
    </p:spTree>
  </p:cSld>
  <p:clrMapOvr>
    <a:masterClrMapping/>
  </p:clrMapOvr>
  <p:transition spd="slow">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a:t>
            </a:r>
            <a:r>
              <a:rPr lang="es-ES" dirty="0" err="1" smtClean="0"/>
              <a:t>Prefactibilidad</a:t>
            </a:r>
            <a:endParaRPr lang="es-AR" dirty="0"/>
          </a:p>
        </p:txBody>
      </p:sp>
      <p:sp>
        <p:nvSpPr>
          <p:cNvPr id="3" name="2 Marcador de contenido"/>
          <p:cNvSpPr>
            <a:spLocks noGrp="1"/>
          </p:cNvSpPr>
          <p:nvPr>
            <p:ph idx="1"/>
          </p:nvPr>
        </p:nvSpPr>
        <p:spPr/>
        <p:txBody>
          <a:bodyPr/>
          <a:lstStyle/>
          <a:p>
            <a:pPr algn="just">
              <a:buNone/>
            </a:pPr>
            <a:r>
              <a:rPr lang="es-AR" b="1" u="sng" dirty="0" smtClean="0"/>
              <a:t>Lagunas Anaeróbicas</a:t>
            </a:r>
            <a:r>
              <a:rPr lang="es-AR" b="1" dirty="0" smtClean="0"/>
              <a:t>:</a:t>
            </a:r>
          </a:p>
          <a:p>
            <a:pPr algn="just">
              <a:buNone/>
            </a:pPr>
            <a:r>
              <a:rPr lang="es-ES" dirty="0" smtClean="0"/>
              <a:t>Las lagunas anaeróbicas son estanques de mayor profundidad (de </a:t>
            </a:r>
            <a:r>
              <a:rPr lang="es-ES" dirty="0" smtClean="0">
                <a:latin typeface="Arial" pitchFamily="34" charset="0"/>
                <a:cs typeface="Arial" pitchFamily="34" charset="0"/>
              </a:rPr>
              <a:t>2.5</a:t>
            </a:r>
            <a:r>
              <a:rPr lang="es-ES" dirty="0" smtClean="0"/>
              <a:t>m a </a:t>
            </a:r>
            <a:r>
              <a:rPr lang="es-ES" dirty="0" smtClean="0">
                <a:latin typeface="Arial" pitchFamily="34" charset="0"/>
                <a:cs typeface="Arial" pitchFamily="34" charset="0"/>
              </a:rPr>
              <a:t>4.00</a:t>
            </a:r>
            <a:r>
              <a:rPr lang="es-ES" dirty="0" smtClean="0"/>
              <a:t>m) y reciben cargas orgánicas más </a:t>
            </a:r>
            <a:r>
              <a:rPr lang="es-ES" dirty="0" smtClean="0"/>
              <a:t>elevadas (</a:t>
            </a:r>
            <a:r>
              <a:rPr lang="es-ES" dirty="0" smtClean="0">
                <a:latin typeface="Arial" pitchFamily="34" charset="0"/>
                <a:cs typeface="Arial" pitchFamily="34" charset="0"/>
              </a:rPr>
              <a:t>500</a:t>
            </a:r>
            <a:r>
              <a:rPr lang="es-ES" dirty="0" smtClean="0"/>
              <a:t> a </a:t>
            </a:r>
            <a:r>
              <a:rPr lang="es-ES" dirty="0" smtClean="0">
                <a:latin typeface="Arial" pitchFamily="34" charset="0"/>
                <a:cs typeface="Arial" pitchFamily="34" charset="0"/>
              </a:rPr>
              <a:t>600 </a:t>
            </a:r>
            <a:r>
              <a:rPr lang="es-ES" dirty="0" smtClean="0"/>
              <a:t>kg de DBO/ ha día), </a:t>
            </a:r>
            <a:r>
              <a:rPr lang="es-ES" dirty="0" smtClean="0"/>
              <a:t>de modo tal que la actividad fotosintética de las algas es suprimida (aquí no hay algas), encontrándose ausencia de oxígeno en todos sus niveles.</a:t>
            </a:r>
            <a:endParaRPr lang="es-AR" b="1" dirty="0" smtClean="0"/>
          </a:p>
          <a:p>
            <a:endParaRPr lang="es-AR" dirty="0"/>
          </a:p>
        </p:txBody>
      </p:sp>
      <p:sp>
        <p:nvSpPr>
          <p:cNvPr id="4" name="3 Marcador de pie de página"/>
          <p:cNvSpPr>
            <a:spLocks noGrp="1"/>
          </p:cNvSpPr>
          <p:nvPr>
            <p:ph type="ftr" sz="quarter" idx="11"/>
          </p:nvPr>
        </p:nvSpPr>
        <p:spPr/>
        <p:txBody>
          <a:bodyPr/>
          <a:lstStyle/>
          <a:p>
            <a:pPr algn="ctr"/>
            <a:r>
              <a:rPr lang="es-AR" dirty="0" smtClean="0"/>
              <a:t> PROYECTO FINAL</a:t>
            </a: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25</a:t>
            </a:fld>
            <a:endParaRPr lang="es-AR"/>
          </a:p>
        </p:txBody>
      </p:sp>
    </p:spTree>
  </p:cSld>
  <p:clrMapOvr>
    <a:masterClrMapping/>
  </p:clrMapOvr>
  <p:transition spd="slow">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a:t>
            </a:r>
            <a:r>
              <a:rPr lang="es-ES" dirty="0" err="1" smtClean="0"/>
              <a:t>Prefactibilidad</a:t>
            </a:r>
            <a:endParaRPr lang="es-AR" dirty="0"/>
          </a:p>
        </p:txBody>
      </p:sp>
      <p:sp>
        <p:nvSpPr>
          <p:cNvPr id="3" name="2 Marcador de contenido"/>
          <p:cNvSpPr>
            <a:spLocks noGrp="1"/>
          </p:cNvSpPr>
          <p:nvPr>
            <p:ph idx="1"/>
          </p:nvPr>
        </p:nvSpPr>
        <p:spPr/>
        <p:txBody>
          <a:bodyPr/>
          <a:lstStyle/>
          <a:p>
            <a:pPr algn="just">
              <a:buNone/>
            </a:pPr>
            <a:r>
              <a:rPr lang="es-AR" b="1" u="sng" dirty="0" smtClean="0"/>
              <a:t>Lagunas facultativas:</a:t>
            </a:r>
          </a:p>
          <a:p>
            <a:pPr algn="just">
              <a:buNone/>
            </a:pPr>
            <a:r>
              <a:rPr lang="es-ES" dirty="0" smtClean="0"/>
              <a:t>Las lagunas facultativas son estanques con profundidad intermedia (de </a:t>
            </a:r>
            <a:r>
              <a:rPr lang="es-ES" dirty="0" smtClean="0">
                <a:latin typeface="Arial" pitchFamily="34" charset="0"/>
                <a:cs typeface="Arial" pitchFamily="34" charset="0"/>
              </a:rPr>
              <a:t>1.00</a:t>
            </a:r>
            <a:r>
              <a:rPr lang="es-ES" dirty="0" smtClean="0"/>
              <a:t>m a </a:t>
            </a:r>
            <a:r>
              <a:rPr lang="es-ES" dirty="0" smtClean="0">
                <a:latin typeface="Arial" pitchFamily="34" charset="0"/>
                <a:cs typeface="Arial" pitchFamily="34" charset="0"/>
              </a:rPr>
              <a:t>1.80</a:t>
            </a:r>
            <a:r>
              <a:rPr lang="es-ES" dirty="0" smtClean="0"/>
              <a:t>m) entre las lagunas anaeróbicas y  las aeróbicas. El contenido de oxígeno  en la masa líquida varía de acuerdo a la profundidad y hora del día.</a:t>
            </a:r>
            <a:endParaRPr lang="es-AR" dirty="0" smtClean="0"/>
          </a:p>
          <a:p>
            <a:endParaRPr lang="es-AR" dirty="0"/>
          </a:p>
        </p:txBody>
      </p:sp>
      <p:sp>
        <p:nvSpPr>
          <p:cNvPr id="4" name="3 Marcador de pie de página"/>
          <p:cNvSpPr>
            <a:spLocks noGrp="1"/>
          </p:cNvSpPr>
          <p:nvPr>
            <p:ph type="ftr" sz="quarter" idx="11"/>
          </p:nvPr>
        </p:nvSpPr>
        <p:spPr/>
        <p:txBody>
          <a:bodyPr/>
          <a:lstStyle/>
          <a:p>
            <a:pPr algn="ctr"/>
            <a:r>
              <a:rPr lang="es-AR" dirty="0" smtClean="0"/>
              <a:t> PROYECTO FINAL</a:t>
            </a: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26</a:t>
            </a:fld>
            <a:endParaRPr lang="es-AR"/>
          </a:p>
        </p:txBody>
      </p:sp>
    </p:spTree>
  </p:cSld>
  <p:clrMapOvr>
    <a:masterClrMapping/>
  </p:clrMapOvr>
  <p:transition spd="slow">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a:t>
            </a:r>
            <a:r>
              <a:rPr lang="es-ES" dirty="0" err="1" smtClean="0"/>
              <a:t>Prefactibilidad</a:t>
            </a:r>
            <a:endParaRPr lang="es-AR" dirty="0"/>
          </a:p>
        </p:txBody>
      </p:sp>
      <p:sp>
        <p:nvSpPr>
          <p:cNvPr id="4" name="3 Marcador de pie de página"/>
          <p:cNvSpPr>
            <a:spLocks noGrp="1"/>
          </p:cNvSpPr>
          <p:nvPr>
            <p:ph type="ftr" sz="quarter" idx="11"/>
          </p:nvPr>
        </p:nvSpPr>
        <p:spPr/>
        <p:txBody>
          <a:bodyPr/>
          <a:lstStyle/>
          <a:p>
            <a:pPr algn="ctr"/>
            <a:r>
              <a:rPr lang="es-AR" dirty="0" smtClean="0"/>
              <a:t>PROYECTO FINAL</a:t>
            </a:r>
          </a:p>
          <a:p>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27</a:t>
            </a:fld>
            <a:endParaRPr lang="es-AR"/>
          </a:p>
        </p:txBody>
      </p:sp>
      <p:pic>
        <p:nvPicPr>
          <p:cNvPr id="1026" name="Picture 2"/>
          <p:cNvPicPr>
            <a:picLocks noGrp="1" noChangeAspect="1" noChangeArrowheads="1"/>
          </p:cNvPicPr>
          <p:nvPr>
            <p:ph idx="1"/>
          </p:nvPr>
        </p:nvPicPr>
        <p:blipFill>
          <a:blip r:embed="rId2"/>
          <a:srcRect/>
          <a:stretch>
            <a:fillRect/>
          </a:stretch>
        </p:blipFill>
        <p:spPr bwMode="auto">
          <a:xfrm>
            <a:off x="571472" y="2714620"/>
            <a:ext cx="4194544" cy="278608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000628" y="2786058"/>
            <a:ext cx="3562375" cy="2686048"/>
          </a:xfrm>
          <a:prstGeom prst="rect">
            <a:avLst/>
          </a:prstGeom>
          <a:noFill/>
          <a:ln w="9525">
            <a:noFill/>
            <a:miter lim="800000"/>
            <a:headEnd/>
            <a:tailEnd/>
          </a:ln>
          <a:effectLst/>
        </p:spPr>
      </p:pic>
      <p:sp>
        <p:nvSpPr>
          <p:cNvPr id="8" name="7 Rectángulo"/>
          <p:cNvSpPr/>
          <p:nvPr/>
        </p:nvSpPr>
        <p:spPr>
          <a:xfrm>
            <a:off x="857224" y="1928802"/>
            <a:ext cx="6589433" cy="646331"/>
          </a:xfrm>
          <a:prstGeom prst="rect">
            <a:avLst/>
          </a:prstGeom>
        </p:spPr>
        <p:txBody>
          <a:bodyPr wrap="none">
            <a:spAutoFit/>
          </a:bodyPr>
          <a:lstStyle/>
          <a:p>
            <a:r>
              <a:rPr lang="es-AR" b="1" u="sng" dirty="0" smtClean="0"/>
              <a:t>Cantidad de oxigeno disuelto en </a:t>
            </a:r>
            <a:r>
              <a:rPr lang="es-AR" b="1" u="sng" dirty="0" smtClean="0"/>
              <a:t>función </a:t>
            </a:r>
            <a:r>
              <a:rPr lang="es-AR" b="1" u="sng" dirty="0" smtClean="0"/>
              <a:t>de la profundidad </a:t>
            </a:r>
          </a:p>
          <a:p>
            <a:r>
              <a:rPr lang="es-AR" b="1" u="sng" dirty="0" smtClean="0"/>
              <a:t>en lagunas aeróbicas y lagunas anaeróbicas</a:t>
            </a:r>
            <a:endParaRPr lang="es-AR" dirty="0"/>
          </a:p>
        </p:txBody>
      </p:sp>
    </p:spTree>
  </p:cSld>
  <p:clrMapOvr>
    <a:masterClrMapping/>
  </p:clrMapOvr>
  <p:transition spd="slow">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a:t>
            </a:r>
            <a:r>
              <a:rPr lang="es-ES" dirty="0" err="1" smtClean="0"/>
              <a:t>Prefactibilidad</a:t>
            </a:r>
            <a:endParaRPr lang="es-AR" dirty="0"/>
          </a:p>
        </p:txBody>
      </p:sp>
      <p:sp>
        <p:nvSpPr>
          <p:cNvPr id="4" name="3 Marcador de pie de página"/>
          <p:cNvSpPr>
            <a:spLocks noGrp="1"/>
          </p:cNvSpPr>
          <p:nvPr>
            <p:ph type="ftr" sz="quarter" idx="11"/>
          </p:nvPr>
        </p:nvSpPr>
        <p:spPr/>
        <p:txBody>
          <a:bodyPr/>
          <a:lstStyle/>
          <a:p>
            <a:pPr algn="ctr"/>
            <a:r>
              <a:rPr lang="es-AR" dirty="0" smtClean="0"/>
              <a:t>PROYECTO FINAL</a:t>
            </a:r>
          </a:p>
          <a:p>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28</a:t>
            </a:fld>
            <a:endParaRPr lang="es-AR"/>
          </a:p>
        </p:txBody>
      </p:sp>
      <p:pic>
        <p:nvPicPr>
          <p:cNvPr id="2050" name="Picture 2"/>
          <p:cNvPicPr>
            <a:picLocks noGrp="1" noChangeAspect="1" noChangeArrowheads="1"/>
          </p:cNvPicPr>
          <p:nvPr>
            <p:ph idx="1"/>
          </p:nvPr>
        </p:nvPicPr>
        <p:blipFill>
          <a:blip r:embed="rId2"/>
          <a:srcRect/>
          <a:stretch>
            <a:fillRect/>
          </a:stretch>
        </p:blipFill>
        <p:spPr bwMode="auto">
          <a:xfrm>
            <a:off x="714348" y="2571744"/>
            <a:ext cx="3429024" cy="292895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714876" y="2571744"/>
            <a:ext cx="3651308" cy="3000396"/>
          </a:xfrm>
          <a:prstGeom prst="rect">
            <a:avLst/>
          </a:prstGeom>
          <a:noFill/>
          <a:ln w="9525">
            <a:noFill/>
            <a:miter lim="800000"/>
            <a:headEnd/>
            <a:tailEnd/>
          </a:ln>
          <a:effectLst/>
        </p:spPr>
      </p:pic>
      <p:sp>
        <p:nvSpPr>
          <p:cNvPr id="8" name="7 Rectángulo"/>
          <p:cNvSpPr/>
          <p:nvPr/>
        </p:nvSpPr>
        <p:spPr>
          <a:xfrm>
            <a:off x="928662" y="1714488"/>
            <a:ext cx="7858180" cy="646331"/>
          </a:xfrm>
          <a:prstGeom prst="rect">
            <a:avLst/>
          </a:prstGeom>
        </p:spPr>
        <p:txBody>
          <a:bodyPr wrap="square">
            <a:spAutoFit/>
          </a:bodyPr>
          <a:lstStyle/>
          <a:p>
            <a:r>
              <a:rPr lang="es-AR" b="1" u="sng" dirty="0" smtClean="0"/>
              <a:t>Cantidad de oxigeno disuelto en función de la profundidad </a:t>
            </a:r>
          </a:p>
          <a:p>
            <a:r>
              <a:rPr lang="es-AR" b="1" u="sng" dirty="0" smtClean="0"/>
              <a:t>en lagunas facultativas</a:t>
            </a:r>
            <a:endParaRPr lang="es-AR" dirty="0"/>
          </a:p>
        </p:txBody>
      </p:sp>
    </p:spTree>
  </p:cSld>
  <p:clrMapOvr>
    <a:masterClrMapping/>
  </p:clrMapOvr>
  <p:transition spd="slow">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a:t>
            </a:r>
            <a:r>
              <a:rPr lang="es-ES" dirty="0" err="1" smtClean="0"/>
              <a:t>Prefactibilidad</a:t>
            </a:r>
            <a:endParaRPr lang="es-AR" dirty="0"/>
          </a:p>
        </p:txBody>
      </p:sp>
      <p:sp>
        <p:nvSpPr>
          <p:cNvPr id="3" name="2 Marcador de contenido"/>
          <p:cNvSpPr>
            <a:spLocks noGrp="1"/>
          </p:cNvSpPr>
          <p:nvPr>
            <p:ph idx="1"/>
          </p:nvPr>
        </p:nvSpPr>
        <p:spPr/>
        <p:txBody>
          <a:bodyPr>
            <a:normAutofit fontScale="85000" lnSpcReduction="20000"/>
          </a:bodyPr>
          <a:lstStyle/>
          <a:p>
            <a:pPr algn="just">
              <a:buNone/>
            </a:pPr>
            <a:r>
              <a:rPr lang="es-ES" b="1" u="sng" dirty="0" smtClean="0"/>
              <a:t>Tratamiento previo del afluente:</a:t>
            </a:r>
          </a:p>
          <a:p>
            <a:pPr algn="just">
              <a:buNone/>
            </a:pPr>
            <a:r>
              <a:rPr lang="es-ES" dirty="0" smtClean="0"/>
              <a:t>En cuanto a facilidades de pre tratamiento o tratamiento previo del líquido cloacal antes de ingresar a las lagunas, es conveniente </a:t>
            </a:r>
            <a:r>
              <a:rPr lang="es-ES" sz="2800" dirty="0" smtClean="0"/>
              <a:t>instalar</a:t>
            </a:r>
            <a:r>
              <a:rPr lang="es-ES" dirty="0" smtClean="0"/>
              <a:t> solamente cámaras de rejas para la eliminación de sólidos grandes, fáciles de separar, y evitar que este material flote en las lagunas dando mal aspecto a las mismas. En el presente proyecto se ampliará la cámara de rejas existente de modo  de aumentar el volumen a tratar.</a:t>
            </a:r>
            <a:endParaRPr lang="es-AR" dirty="0" smtClean="0"/>
          </a:p>
          <a:p>
            <a:pPr algn="just">
              <a:buNone/>
            </a:pPr>
            <a:endParaRPr lang="es-ES" sz="2800" b="1" u="sng" dirty="0" smtClean="0"/>
          </a:p>
          <a:p>
            <a:pPr algn="just">
              <a:buNone/>
            </a:pPr>
            <a:r>
              <a:rPr lang="es-ES" b="1" u="sng" dirty="0" smtClean="0"/>
              <a:t>Sistemas de disposición de las lagunas: </a:t>
            </a:r>
          </a:p>
          <a:p>
            <a:pPr algn="just">
              <a:buNone/>
            </a:pPr>
            <a:r>
              <a:rPr lang="es-ES" dirty="0" smtClean="0"/>
              <a:t>Existen varios sistemas típicos de lagunas de estabilización en serie.</a:t>
            </a:r>
            <a:endParaRPr lang="es-AR" dirty="0" smtClean="0"/>
          </a:p>
          <a:p>
            <a:pPr algn="just">
              <a:buNone/>
            </a:pPr>
            <a:r>
              <a:rPr lang="es-ES" dirty="0" smtClean="0"/>
              <a:t>El sistema más utilizado es el denominado Australiano, que consiste en una laguna anaeróbica primaria seguida de una facultativa. </a:t>
            </a:r>
          </a:p>
          <a:p>
            <a:endParaRPr lang="es-AR" dirty="0"/>
          </a:p>
        </p:txBody>
      </p:sp>
      <p:sp>
        <p:nvSpPr>
          <p:cNvPr id="4" name="3 Marcador de pie de página"/>
          <p:cNvSpPr>
            <a:spLocks noGrp="1"/>
          </p:cNvSpPr>
          <p:nvPr>
            <p:ph type="ftr" sz="quarter" idx="11"/>
          </p:nvPr>
        </p:nvSpPr>
        <p:spPr/>
        <p:txBody>
          <a:bodyPr/>
          <a:lstStyle/>
          <a:p>
            <a:pPr algn="ctr"/>
            <a:r>
              <a:rPr lang="es-AR" dirty="0" smtClean="0"/>
              <a:t> PROYECTO FINAL</a:t>
            </a:r>
          </a:p>
          <a:p>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29</a:t>
            </a:fld>
            <a:endParaRPr lang="es-AR"/>
          </a:p>
        </p:txBody>
      </p:sp>
    </p:spTree>
  </p:cSld>
  <p:clrMapOvr>
    <a:masterClrMapping/>
  </p:clrMapOvr>
  <p:transition spd="slow">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928670"/>
            <a:ext cx="7772400" cy="1285884"/>
          </a:xfrm>
        </p:spPr>
        <p:txBody>
          <a:bodyPr>
            <a:normAutofit fontScale="90000"/>
          </a:bodyPr>
          <a:lstStyle/>
          <a:p>
            <a:pPr algn="ctr"/>
            <a:r>
              <a:rPr lang="es-ES" sz="2700" dirty="0" smtClean="0"/>
              <a:t/>
            </a:r>
            <a:br>
              <a:rPr lang="es-ES" sz="2700" dirty="0" smtClean="0"/>
            </a:br>
            <a:r>
              <a:rPr lang="es-ES" sz="2700" dirty="0" smtClean="0"/>
              <a:t/>
            </a:r>
            <a:br>
              <a:rPr lang="es-ES" sz="2700" dirty="0" smtClean="0"/>
            </a:br>
            <a:r>
              <a:rPr lang="es-ES" sz="2700" dirty="0" smtClean="0"/>
              <a:t/>
            </a:r>
            <a:br>
              <a:rPr lang="es-ES" sz="2700" dirty="0" smtClean="0"/>
            </a:br>
            <a:r>
              <a:rPr lang="es-ES" sz="2700" dirty="0" smtClean="0"/>
              <a:t/>
            </a:r>
            <a:br>
              <a:rPr lang="es-ES" sz="2700" dirty="0" smtClean="0"/>
            </a:br>
            <a:r>
              <a:rPr lang="es-ES" sz="2700" b="1" u="sng" dirty="0" smtClean="0">
                <a:solidFill>
                  <a:schemeClr val="tx1"/>
                </a:solidFill>
              </a:rPr>
              <a:t>PROYECTO FINAL</a:t>
            </a:r>
            <a:r>
              <a:rPr lang="es-ES" sz="2700" dirty="0">
                <a:solidFill>
                  <a:schemeClr val="tx1"/>
                </a:solidFill>
              </a:rPr>
              <a:t/>
            </a:r>
            <a:br>
              <a:rPr lang="es-ES" sz="2700" dirty="0">
                <a:solidFill>
                  <a:schemeClr val="tx1"/>
                </a:solidFill>
              </a:rPr>
            </a:br>
            <a:r>
              <a:rPr lang="es-ES" sz="2700" dirty="0" smtClean="0">
                <a:solidFill>
                  <a:schemeClr val="tx1"/>
                </a:solidFill>
              </a:rPr>
              <a:t>“AMPLIACIÓN </a:t>
            </a:r>
            <a:r>
              <a:rPr lang="es-ES" sz="2700" dirty="0">
                <a:solidFill>
                  <a:schemeClr val="tx1"/>
                </a:solidFill>
              </a:rPr>
              <a:t>DE LAS LAGUNAS DE </a:t>
            </a:r>
            <a:r>
              <a:rPr lang="es-ES" sz="2700" dirty="0" smtClean="0">
                <a:solidFill>
                  <a:schemeClr val="tx1"/>
                </a:solidFill>
              </a:rPr>
              <a:t>ESTABILIZACIÓN </a:t>
            </a:r>
            <a:r>
              <a:rPr lang="es-ES" sz="2700" dirty="0">
                <a:solidFill>
                  <a:schemeClr val="tx1"/>
                </a:solidFill>
              </a:rPr>
              <a:t>DE LA CIUDAD DE SAN </a:t>
            </a:r>
            <a:r>
              <a:rPr lang="es-ES" sz="2700" dirty="0" smtClean="0">
                <a:solidFill>
                  <a:schemeClr val="tx1"/>
                </a:solidFill>
              </a:rPr>
              <a:t>SALVADOR”</a:t>
            </a:r>
            <a:endParaRPr lang="es-AR" dirty="0">
              <a:solidFill>
                <a:schemeClr val="tx1"/>
              </a:solidFill>
            </a:endParaRPr>
          </a:p>
        </p:txBody>
      </p:sp>
      <p:sp>
        <p:nvSpPr>
          <p:cNvPr id="3" name="2 Subtítulo"/>
          <p:cNvSpPr>
            <a:spLocks noGrp="1"/>
          </p:cNvSpPr>
          <p:nvPr>
            <p:ph type="subTitle" idx="1"/>
          </p:nvPr>
        </p:nvSpPr>
        <p:spPr>
          <a:xfrm>
            <a:off x="1214414" y="2643182"/>
            <a:ext cx="6400800" cy="3714776"/>
          </a:xfrm>
        </p:spPr>
        <p:txBody>
          <a:bodyPr>
            <a:normAutofit fontScale="25000" lnSpcReduction="20000"/>
          </a:bodyPr>
          <a:lstStyle/>
          <a:p>
            <a:pPr algn="l"/>
            <a:r>
              <a:rPr lang="es-ES" sz="8600" dirty="0" smtClean="0">
                <a:solidFill>
                  <a:schemeClr val="tx1"/>
                </a:solidFill>
                <a:cs typeface="Arial" pitchFamily="34" charset="0"/>
              </a:rPr>
              <a:t>INTRODUCCIÓN:</a:t>
            </a:r>
          </a:p>
          <a:p>
            <a:pPr algn="l"/>
            <a:r>
              <a:rPr lang="es-ES" sz="8600" dirty="0" smtClean="0">
                <a:cs typeface="Arial" pitchFamily="34" charset="0"/>
              </a:rPr>
              <a:t>A continuación se detallará la secuencia en la que se confeccionó el siguiente proyecto de finalización de carrera:</a:t>
            </a:r>
            <a:r>
              <a:rPr lang="es-ES" sz="8600" dirty="0" smtClean="0">
                <a:solidFill>
                  <a:schemeClr val="tx1"/>
                </a:solidFill>
                <a:cs typeface="Arial" pitchFamily="34" charset="0"/>
              </a:rPr>
              <a:t/>
            </a:r>
            <a:br>
              <a:rPr lang="es-ES" sz="8600" dirty="0" smtClean="0">
                <a:solidFill>
                  <a:schemeClr val="tx1"/>
                </a:solidFill>
                <a:cs typeface="Arial" pitchFamily="34" charset="0"/>
              </a:rPr>
            </a:br>
            <a:r>
              <a:rPr lang="es-ES" sz="8600" dirty="0" smtClean="0">
                <a:solidFill>
                  <a:schemeClr val="tx1"/>
                </a:solidFill>
                <a:cs typeface="Arial" pitchFamily="34" charset="0"/>
              </a:rPr>
              <a:t/>
            </a:r>
            <a:br>
              <a:rPr lang="es-ES" sz="8600" dirty="0" smtClean="0">
                <a:solidFill>
                  <a:schemeClr val="tx1"/>
                </a:solidFill>
                <a:cs typeface="Arial" pitchFamily="34" charset="0"/>
              </a:rPr>
            </a:br>
            <a:r>
              <a:rPr lang="es-ES" sz="8600" dirty="0" smtClean="0">
                <a:solidFill>
                  <a:schemeClr val="tx1"/>
                </a:solidFill>
                <a:latin typeface="Arial" pitchFamily="34" charset="0"/>
                <a:cs typeface="Arial" pitchFamily="34" charset="0"/>
              </a:rPr>
              <a:t>1</a:t>
            </a:r>
            <a:r>
              <a:rPr lang="es-ES" sz="8600" dirty="0" smtClean="0">
                <a:solidFill>
                  <a:schemeClr val="tx1"/>
                </a:solidFill>
                <a:cs typeface="Arial" pitchFamily="34" charset="0"/>
              </a:rPr>
              <a:t>) Antecedentes</a:t>
            </a:r>
          </a:p>
          <a:p>
            <a:pPr algn="l"/>
            <a:r>
              <a:rPr lang="es-ES" sz="8600" dirty="0" smtClean="0">
                <a:solidFill>
                  <a:schemeClr val="tx1"/>
                </a:solidFill>
                <a:cs typeface="Arial" pitchFamily="34" charset="0"/>
              </a:rPr>
              <a:t/>
            </a:r>
            <a:br>
              <a:rPr lang="es-ES" sz="8600" dirty="0" smtClean="0">
                <a:solidFill>
                  <a:schemeClr val="tx1"/>
                </a:solidFill>
                <a:cs typeface="Arial" pitchFamily="34" charset="0"/>
              </a:rPr>
            </a:br>
            <a:r>
              <a:rPr lang="es-ES" sz="8600" dirty="0" smtClean="0">
                <a:solidFill>
                  <a:schemeClr val="tx1"/>
                </a:solidFill>
                <a:latin typeface="Arial" pitchFamily="34" charset="0"/>
                <a:cs typeface="Arial" pitchFamily="34" charset="0"/>
              </a:rPr>
              <a:t>2</a:t>
            </a:r>
            <a:r>
              <a:rPr lang="es-ES" sz="8600" dirty="0" smtClean="0">
                <a:solidFill>
                  <a:schemeClr val="tx1"/>
                </a:solidFill>
                <a:cs typeface="Arial" pitchFamily="34" charset="0"/>
              </a:rPr>
              <a:t>) Inventario</a:t>
            </a:r>
          </a:p>
          <a:p>
            <a:pPr algn="l"/>
            <a:r>
              <a:rPr lang="es-ES" sz="8600" dirty="0" smtClean="0">
                <a:solidFill>
                  <a:schemeClr val="tx1"/>
                </a:solidFill>
                <a:cs typeface="Arial" pitchFamily="34" charset="0"/>
              </a:rPr>
              <a:t/>
            </a:r>
            <a:br>
              <a:rPr lang="es-ES" sz="8600" dirty="0" smtClean="0">
                <a:solidFill>
                  <a:schemeClr val="tx1"/>
                </a:solidFill>
                <a:cs typeface="Arial" pitchFamily="34" charset="0"/>
              </a:rPr>
            </a:br>
            <a:r>
              <a:rPr lang="es-ES" sz="8600" dirty="0" smtClean="0">
                <a:solidFill>
                  <a:schemeClr val="tx1"/>
                </a:solidFill>
                <a:latin typeface="Arial" pitchFamily="34" charset="0"/>
                <a:cs typeface="Arial" pitchFamily="34" charset="0"/>
              </a:rPr>
              <a:t>3</a:t>
            </a:r>
            <a:r>
              <a:rPr lang="es-ES" sz="8600" dirty="0" smtClean="0">
                <a:solidFill>
                  <a:schemeClr val="tx1"/>
                </a:solidFill>
                <a:cs typeface="Arial" pitchFamily="34" charset="0"/>
              </a:rPr>
              <a:t>) Prefactibilidad</a:t>
            </a:r>
          </a:p>
          <a:p>
            <a:pPr algn="l"/>
            <a:r>
              <a:rPr lang="es-ES" sz="8600" dirty="0" smtClean="0">
                <a:solidFill>
                  <a:schemeClr val="tx1"/>
                </a:solidFill>
                <a:cs typeface="Arial" pitchFamily="34" charset="0"/>
              </a:rPr>
              <a:t/>
            </a:r>
            <a:br>
              <a:rPr lang="es-ES" sz="8600" dirty="0" smtClean="0">
                <a:solidFill>
                  <a:schemeClr val="tx1"/>
                </a:solidFill>
                <a:cs typeface="Arial" pitchFamily="34" charset="0"/>
              </a:rPr>
            </a:br>
            <a:r>
              <a:rPr lang="es-ES" sz="8600" dirty="0" smtClean="0">
                <a:solidFill>
                  <a:schemeClr val="tx1"/>
                </a:solidFill>
                <a:latin typeface="Arial" pitchFamily="34" charset="0"/>
                <a:cs typeface="Arial" pitchFamily="34" charset="0"/>
              </a:rPr>
              <a:t>4</a:t>
            </a:r>
            <a:r>
              <a:rPr lang="es-ES" sz="8600" dirty="0" smtClean="0">
                <a:solidFill>
                  <a:schemeClr val="tx1"/>
                </a:solidFill>
                <a:cs typeface="Arial" pitchFamily="34" charset="0"/>
              </a:rPr>
              <a:t>) Factibilidad</a:t>
            </a:r>
          </a:p>
          <a:p>
            <a:pPr algn="l"/>
            <a:endParaRPr lang="es-AR" dirty="0">
              <a:solidFill>
                <a:schemeClr val="tx1"/>
              </a:solidFill>
            </a:endParaRPr>
          </a:p>
        </p:txBody>
      </p:sp>
      <p:sp>
        <p:nvSpPr>
          <p:cNvPr id="5" name="4 Marcador de pie de página"/>
          <p:cNvSpPr>
            <a:spLocks noGrp="1"/>
          </p:cNvSpPr>
          <p:nvPr>
            <p:ph type="ftr" sz="quarter" idx="11"/>
          </p:nvPr>
        </p:nvSpPr>
        <p:spPr/>
        <p:txBody>
          <a:bodyPr/>
          <a:lstStyle/>
          <a:p>
            <a:r>
              <a:rPr lang="es-AR" dirty="0" smtClean="0"/>
              <a:t>                         PROYECTO FINAL </a:t>
            </a:r>
            <a:endParaRPr lang="es-AR" dirty="0"/>
          </a:p>
        </p:txBody>
      </p:sp>
      <p:sp>
        <p:nvSpPr>
          <p:cNvPr id="4" name="3 Marcador de número de diapositiva"/>
          <p:cNvSpPr>
            <a:spLocks noGrp="1"/>
          </p:cNvSpPr>
          <p:nvPr>
            <p:ph type="sldNum" sz="quarter" idx="12"/>
          </p:nvPr>
        </p:nvSpPr>
        <p:spPr/>
        <p:txBody>
          <a:bodyPr/>
          <a:lstStyle/>
          <a:p>
            <a:fld id="{C3809C78-1359-4C08-828E-4F41B5091150}" type="slidenum">
              <a:rPr lang="es-AR" smtClean="0"/>
              <a:pPr/>
              <a:t>3</a:t>
            </a:fld>
            <a:endParaRPr lang="es-AR"/>
          </a:p>
        </p:txBody>
      </p:sp>
    </p:spTree>
  </p:cSld>
  <p:clrMapOvr>
    <a:masterClrMapping/>
  </p:clrMapOvr>
  <p:transition spd="slow">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a:t>
            </a:r>
            <a:r>
              <a:rPr lang="es-ES" dirty="0" err="1" smtClean="0"/>
              <a:t>Prefactibilidad</a:t>
            </a:r>
            <a:endParaRPr lang="es-AR" dirty="0"/>
          </a:p>
        </p:txBody>
      </p:sp>
      <p:sp>
        <p:nvSpPr>
          <p:cNvPr id="4" name="3 Marcador de pie de página"/>
          <p:cNvSpPr>
            <a:spLocks noGrp="1"/>
          </p:cNvSpPr>
          <p:nvPr>
            <p:ph type="ftr" sz="quarter" idx="11"/>
          </p:nvPr>
        </p:nvSpPr>
        <p:spPr/>
        <p:txBody>
          <a:bodyPr/>
          <a:lstStyle/>
          <a:p>
            <a:pPr algn="ctr"/>
            <a:r>
              <a:rPr lang="es-AR" dirty="0" smtClean="0"/>
              <a:t>PROYECTO FINAL</a:t>
            </a:r>
          </a:p>
          <a:p>
            <a:endParaRPr lang="es-AR" dirty="0" smtClean="0"/>
          </a:p>
          <a:p>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30</a:t>
            </a:fld>
            <a:endParaRPr lang="es-AR"/>
          </a:p>
        </p:txBody>
      </p:sp>
      <p:pic>
        <p:nvPicPr>
          <p:cNvPr id="8" name="7 Marcador de contenido" descr="CAMARA DE REJAS.jpg"/>
          <p:cNvPicPr>
            <a:picLocks noGrp="1" noChangeAspect="1"/>
          </p:cNvPicPr>
          <p:nvPr>
            <p:ph idx="1"/>
          </p:nvPr>
        </p:nvPicPr>
        <p:blipFill>
          <a:blip r:embed="rId2" cstate="print"/>
          <a:stretch>
            <a:fillRect/>
          </a:stretch>
        </p:blipFill>
        <p:spPr>
          <a:xfrm>
            <a:off x="1571604" y="2285992"/>
            <a:ext cx="5918527" cy="3857652"/>
          </a:xfrm>
        </p:spPr>
      </p:pic>
      <p:sp>
        <p:nvSpPr>
          <p:cNvPr id="9" name="8 Rectángulo"/>
          <p:cNvSpPr/>
          <p:nvPr/>
        </p:nvSpPr>
        <p:spPr>
          <a:xfrm>
            <a:off x="1000100" y="1857364"/>
            <a:ext cx="2393604" cy="369332"/>
          </a:xfrm>
          <a:prstGeom prst="rect">
            <a:avLst/>
          </a:prstGeom>
        </p:spPr>
        <p:txBody>
          <a:bodyPr wrap="none">
            <a:spAutoFit/>
          </a:bodyPr>
          <a:lstStyle/>
          <a:p>
            <a:pPr algn="just">
              <a:buNone/>
            </a:pPr>
            <a:r>
              <a:rPr lang="es-ES" b="1" u="sng" dirty="0" smtClean="0"/>
              <a:t>CAMARAS DE REJAS</a:t>
            </a:r>
          </a:p>
        </p:txBody>
      </p:sp>
    </p:spTree>
  </p:cSld>
  <p:clrMapOvr>
    <a:masterClrMapping/>
  </p:clrMapOvr>
  <p:transition spd="slow">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a:t>
            </a:r>
            <a:r>
              <a:rPr lang="es-ES" dirty="0" err="1" smtClean="0"/>
              <a:t>Prefactibilidad</a:t>
            </a:r>
            <a:endParaRPr lang="es-AR" dirty="0"/>
          </a:p>
        </p:txBody>
      </p:sp>
      <p:sp>
        <p:nvSpPr>
          <p:cNvPr id="3" name="2 Marcador de contenido"/>
          <p:cNvSpPr>
            <a:spLocks noGrp="1"/>
          </p:cNvSpPr>
          <p:nvPr>
            <p:ph idx="1"/>
          </p:nvPr>
        </p:nvSpPr>
        <p:spPr/>
        <p:txBody>
          <a:bodyPr>
            <a:normAutofit fontScale="70000" lnSpcReduction="20000"/>
          </a:bodyPr>
          <a:lstStyle/>
          <a:p>
            <a:pPr algn="just">
              <a:buNone/>
            </a:pPr>
            <a:r>
              <a:rPr lang="es-ES" b="1" u="sng" dirty="0" smtClean="0"/>
              <a:t>Consideraciones previas para el diseño:</a:t>
            </a:r>
          </a:p>
          <a:p>
            <a:pPr algn="just">
              <a:buNone/>
            </a:pPr>
            <a:r>
              <a:rPr lang="es-ES" dirty="0" smtClean="0"/>
              <a:t>Se debe tener en cuenta, crecimiento poblacional, caudal y calidad o concentración del líquido cloacal, clima, ubicación de las lagunas, dirección de los vientos, el tipo de suelo, la impermeabilidad del fondo de las lagunas, ubicación de la napa freática,  buenos caminos de acceso, abastecimiento de agua potable, entre otros.</a:t>
            </a:r>
          </a:p>
          <a:p>
            <a:pPr algn="just">
              <a:buNone/>
            </a:pPr>
            <a:endParaRPr lang="es-ES" dirty="0" smtClean="0"/>
          </a:p>
          <a:p>
            <a:pPr algn="just">
              <a:buNone/>
            </a:pPr>
            <a:r>
              <a:rPr lang="es-ES" b="1" u="sng" dirty="0" smtClean="0"/>
              <a:t>Términos de referencia para el diseño:</a:t>
            </a:r>
          </a:p>
          <a:p>
            <a:pPr algn="just">
              <a:buNone/>
            </a:pPr>
            <a:r>
              <a:rPr lang="es-ES" dirty="0" smtClean="0"/>
              <a:t>Se debe tener en cuenta, valores admisibles de D.B.O, forma en planta,  pendiente de los taludes, anchos de coronamiento, valores de revancha, rendimiento del tipo de laguna correspondiente.</a:t>
            </a:r>
            <a:endParaRPr lang="es-ES" b="1" u="sng" dirty="0" smtClean="0"/>
          </a:p>
          <a:p>
            <a:pPr algn="just">
              <a:buNone/>
            </a:pPr>
            <a:endParaRPr lang="es-ES" dirty="0" smtClean="0"/>
          </a:p>
          <a:p>
            <a:pPr algn="just">
              <a:buNone/>
            </a:pPr>
            <a:r>
              <a:rPr lang="es-ES" b="1" u="sng" dirty="0" smtClean="0"/>
              <a:t>Problemas derivados por el empleo de lagunas:</a:t>
            </a:r>
            <a:endParaRPr lang="es-AR" b="1" u="sng" dirty="0" smtClean="0"/>
          </a:p>
          <a:p>
            <a:pPr lvl="0" algn="just">
              <a:buNone/>
            </a:pPr>
            <a:r>
              <a:rPr lang="es-AR" dirty="0" smtClean="0"/>
              <a:t>Se deberán tener en cuenta a los fines de minimizar sus efectos los factores negativos que se enumeran a continuación: proliferación de insectos, </a:t>
            </a:r>
            <a:r>
              <a:rPr lang="es-ES" dirty="0" smtClean="0"/>
              <a:t>proliferación de moluscos </a:t>
            </a:r>
            <a:r>
              <a:rPr lang="es-ES" dirty="0" err="1" smtClean="0"/>
              <a:t>planorbideos</a:t>
            </a:r>
            <a:r>
              <a:rPr lang="es-ES" dirty="0" smtClean="0"/>
              <a:t>, producción de </a:t>
            </a:r>
            <a:r>
              <a:rPr lang="es-ES" dirty="0" smtClean="0"/>
              <a:t>olores,, </a:t>
            </a:r>
            <a:r>
              <a:rPr lang="es-ES" dirty="0" smtClean="0"/>
              <a:t>contaminación de aguas subterráneas., </a:t>
            </a:r>
            <a:endParaRPr lang="es-AR" dirty="0" smtClean="0"/>
          </a:p>
          <a:p>
            <a:pPr>
              <a:buNone/>
            </a:pPr>
            <a:endParaRPr lang="es-AR" dirty="0" smtClean="0"/>
          </a:p>
        </p:txBody>
      </p:sp>
      <p:sp>
        <p:nvSpPr>
          <p:cNvPr id="4" name="3 Marcador de pie de página"/>
          <p:cNvSpPr>
            <a:spLocks noGrp="1"/>
          </p:cNvSpPr>
          <p:nvPr>
            <p:ph type="ftr" sz="quarter" idx="11"/>
          </p:nvPr>
        </p:nvSpPr>
        <p:spPr/>
        <p:txBody>
          <a:bodyPr/>
          <a:lstStyle/>
          <a:p>
            <a:pPr algn="ctr"/>
            <a:r>
              <a:rPr lang="es-AR" dirty="0" smtClean="0"/>
              <a:t> PROYECTO FINAL</a:t>
            </a:r>
          </a:p>
          <a:p>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31</a:t>
            </a:fld>
            <a:endParaRPr lang="es-AR"/>
          </a:p>
        </p:txBody>
      </p:sp>
    </p:spTree>
  </p:cSld>
  <p:clrMapOvr>
    <a:masterClrMapping/>
  </p:clrMapOvr>
  <p:transition spd="slow">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a:t>
            </a:r>
            <a:r>
              <a:rPr lang="es-ES" dirty="0" err="1" smtClean="0"/>
              <a:t>Prefactibilidad</a:t>
            </a:r>
            <a:endParaRPr lang="es-AR" dirty="0"/>
          </a:p>
        </p:txBody>
      </p:sp>
      <p:sp>
        <p:nvSpPr>
          <p:cNvPr id="3" name="2 Marcador de contenido"/>
          <p:cNvSpPr>
            <a:spLocks noGrp="1"/>
          </p:cNvSpPr>
          <p:nvPr>
            <p:ph idx="1"/>
          </p:nvPr>
        </p:nvSpPr>
        <p:spPr/>
        <p:txBody>
          <a:bodyPr>
            <a:normAutofit fontScale="92500" lnSpcReduction="10000"/>
          </a:bodyPr>
          <a:lstStyle/>
          <a:p>
            <a:pPr algn="just">
              <a:buNone/>
            </a:pPr>
            <a:endParaRPr lang="es-ES" dirty="0" smtClean="0"/>
          </a:p>
          <a:p>
            <a:pPr algn="just">
              <a:buNone/>
            </a:pPr>
            <a:r>
              <a:rPr lang="es-ES" u="sng" dirty="0" smtClean="0"/>
              <a:t>Importancia de las lagunas desde el punto de vista sanitario y  económico:</a:t>
            </a:r>
          </a:p>
          <a:p>
            <a:pPr algn="just">
              <a:buNone/>
            </a:pPr>
            <a:r>
              <a:rPr lang="es-ES" dirty="0" smtClean="0"/>
              <a:t>las lagunas de estabilización tienen una enorme importancia desde el punto de vista sanitario y económico, pues debido a su bajo costo de construcción, operación y mantenimiento, permiten llegar a resolver el problema de disposición de aguas residuales en lugares donde no era posible hacerlo con plantas del tipo convencional.</a:t>
            </a:r>
            <a:endParaRPr lang="es-AR" dirty="0" smtClean="0"/>
          </a:p>
          <a:p>
            <a:pPr algn="just">
              <a:buNone/>
            </a:pPr>
            <a:r>
              <a:rPr lang="es-ES" dirty="0" smtClean="0"/>
              <a:t>Se estima que el costo de las lagunas de estabilización está entre  un </a:t>
            </a:r>
            <a:r>
              <a:rPr lang="es-ES" dirty="0" smtClean="0">
                <a:latin typeface="Arial" pitchFamily="34" charset="0"/>
                <a:cs typeface="Arial" pitchFamily="34" charset="0"/>
              </a:rPr>
              <a:t>10</a:t>
            </a:r>
            <a:r>
              <a:rPr lang="es-ES" dirty="0" smtClean="0"/>
              <a:t> % y un </a:t>
            </a:r>
            <a:r>
              <a:rPr lang="es-ES" dirty="0" smtClean="0">
                <a:latin typeface="Arial" pitchFamily="34" charset="0"/>
                <a:cs typeface="Arial" pitchFamily="34" charset="0"/>
              </a:rPr>
              <a:t>20</a:t>
            </a:r>
            <a:r>
              <a:rPr lang="es-ES" dirty="0" smtClean="0"/>
              <a:t> %  de las plantas convencionales equivalentes. </a:t>
            </a:r>
            <a:endParaRPr lang="es-AR" dirty="0" smtClean="0"/>
          </a:p>
          <a:p>
            <a:endParaRPr lang="es-ES" u="sng" dirty="0" smtClean="0"/>
          </a:p>
          <a:p>
            <a:endParaRPr lang="es-ES" u="sng" dirty="0" smtClean="0"/>
          </a:p>
          <a:p>
            <a:endParaRPr lang="es-ES" dirty="0" smtClean="0"/>
          </a:p>
          <a:p>
            <a:endParaRPr lang="es-ES" dirty="0" smtClean="0"/>
          </a:p>
        </p:txBody>
      </p:sp>
      <p:sp>
        <p:nvSpPr>
          <p:cNvPr id="5" name="4 Marcador de pie de página"/>
          <p:cNvSpPr>
            <a:spLocks noGrp="1"/>
          </p:cNvSpPr>
          <p:nvPr>
            <p:ph type="ftr" sz="quarter" idx="11"/>
          </p:nvPr>
        </p:nvSpPr>
        <p:spPr/>
        <p:txBody>
          <a:bodyPr/>
          <a:lstStyle/>
          <a:p>
            <a:r>
              <a:rPr lang="es-AR" dirty="0" smtClean="0"/>
              <a:t>                         PROYECTO FINAL</a:t>
            </a:r>
            <a:endParaRPr lang="es-AR" dirty="0"/>
          </a:p>
        </p:txBody>
      </p:sp>
      <p:sp>
        <p:nvSpPr>
          <p:cNvPr id="4" name="3 Marcador de número de diapositiva"/>
          <p:cNvSpPr>
            <a:spLocks noGrp="1"/>
          </p:cNvSpPr>
          <p:nvPr>
            <p:ph type="sldNum" sz="quarter" idx="12"/>
          </p:nvPr>
        </p:nvSpPr>
        <p:spPr/>
        <p:txBody>
          <a:bodyPr>
            <a:normAutofit/>
          </a:bodyPr>
          <a:lstStyle/>
          <a:p>
            <a:fld id="{C3809C78-1359-4C08-828E-4F41B5091150}" type="slidenum">
              <a:rPr lang="es-AR" smtClean="0"/>
              <a:pPr/>
              <a:t>32</a:t>
            </a:fld>
            <a:endParaRPr lang="es-AR"/>
          </a:p>
        </p:txBody>
      </p:sp>
    </p:spTree>
  </p:cSld>
  <p:clrMapOvr>
    <a:masterClrMapping/>
  </p:clrMapOvr>
  <p:transition spd="slow">
    <p:wipe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a:t>
            </a:r>
            <a:r>
              <a:rPr lang="es-ES" dirty="0" err="1" smtClean="0"/>
              <a:t>Prefactibilidad</a:t>
            </a:r>
            <a:endParaRPr lang="es-AR" dirty="0"/>
          </a:p>
        </p:txBody>
      </p:sp>
      <p:sp>
        <p:nvSpPr>
          <p:cNvPr id="3" name="2 Marcador de contenido"/>
          <p:cNvSpPr>
            <a:spLocks noGrp="1"/>
          </p:cNvSpPr>
          <p:nvPr>
            <p:ph idx="1"/>
          </p:nvPr>
        </p:nvSpPr>
        <p:spPr/>
        <p:txBody>
          <a:bodyPr>
            <a:normAutofit fontScale="70000" lnSpcReduction="20000"/>
          </a:bodyPr>
          <a:lstStyle/>
          <a:p>
            <a:pPr algn="just">
              <a:buNone/>
            </a:pPr>
            <a:r>
              <a:rPr lang="es-AR" b="1" u="sng" dirty="0" smtClean="0">
                <a:latin typeface="Arial" pitchFamily="34" charset="0"/>
                <a:cs typeface="Arial" pitchFamily="34" charset="0"/>
              </a:rPr>
              <a:t>Planteo de soluciones a los problemas descriptos en la etapa anterior</a:t>
            </a:r>
            <a:r>
              <a:rPr lang="es-AR" b="1" dirty="0" smtClean="0">
                <a:latin typeface="Arial" pitchFamily="34" charset="0"/>
                <a:cs typeface="Arial" pitchFamily="34" charset="0"/>
              </a:rPr>
              <a:t> :</a:t>
            </a:r>
          </a:p>
          <a:p>
            <a:pPr algn="just">
              <a:buNone/>
            </a:pPr>
            <a:r>
              <a:rPr lang="es-AR" dirty="0" smtClean="0">
                <a:latin typeface="Arial" pitchFamily="34" charset="0"/>
                <a:cs typeface="Arial" pitchFamily="34" charset="0"/>
              </a:rPr>
              <a:t>El presente proyecto consiste en un aumento en la capacidad de las lagunas de estabilización actuales para afrontar un incremento en el  afluente en correspondencia con el aumento de la población.</a:t>
            </a:r>
          </a:p>
          <a:p>
            <a:pPr algn="just">
              <a:buNone/>
            </a:pPr>
            <a:endParaRPr lang="es-AR" b="1" u="sng" dirty="0" smtClean="0">
              <a:latin typeface="Arial" pitchFamily="34" charset="0"/>
              <a:cs typeface="Arial" pitchFamily="34" charset="0"/>
            </a:endParaRPr>
          </a:p>
          <a:p>
            <a:pPr algn="just">
              <a:buNone/>
            </a:pPr>
            <a:r>
              <a:rPr lang="es-AR" b="1" u="sng" dirty="0" smtClean="0">
                <a:latin typeface="Arial" pitchFamily="34" charset="0"/>
                <a:cs typeface="Arial" pitchFamily="34" charset="0"/>
              </a:rPr>
              <a:t>Cálculo de la población futura de San Salvador:</a:t>
            </a:r>
          </a:p>
          <a:p>
            <a:pPr algn="just">
              <a:buNone/>
            </a:pPr>
            <a:r>
              <a:rPr lang="es-AR" dirty="0" smtClean="0">
                <a:latin typeface="Arial" pitchFamily="34" charset="0"/>
                <a:cs typeface="Arial" pitchFamily="34" charset="0"/>
              </a:rPr>
              <a:t>Mediante la utilización de diferentes métodos de  cálculo (Proyección aritmética, Proyección geométrica, Tasa decreciente de crecimiento, Logístico S) , se estima que la ciudad de San Salvador  tendrá en el año 2.030 una población de 16.371 habitantes</a:t>
            </a:r>
            <a:r>
              <a:rPr lang="es-ES" dirty="0" smtClean="0">
                <a:latin typeface="Arial" pitchFamily="34" charset="0"/>
                <a:cs typeface="Arial" pitchFamily="34" charset="0"/>
              </a:rPr>
              <a:t>.</a:t>
            </a:r>
            <a:endParaRPr lang="es-AR" dirty="0" smtClean="0">
              <a:latin typeface="Arial" pitchFamily="34" charset="0"/>
              <a:cs typeface="Arial" pitchFamily="34" charset="0"/>
            </a:endParaRPr>
          </a:p>
          <a:p>
            <a:pPr algn="just">
              <a:buNone/>
            </a:pPr>
            <a:endParaRPr lang="es-AR" b="1" u="sng" dirty="0" smtClean="0"/>
          </a:p>
          <a:p>
            <a:pPr algn="just">
              <a:buNone/>
            </a:pPr>
            <a:r>
              <a:rPr lang="es-AR" b="1" u="sng" dirty="0" smtClean="0">
                <a:latin typeface="Arial" pitchFamily="34" charset="0"/>
                <a:cs typeface="Arial" pitchFamily="34" charset="0"/>
              </a:rPr>
              <a:t>Cálculo del caudal máximo de aguas residuales:</a:t>
            </a:r>
          </a:p>
          <a:p>
            <a:pPr algn="just">
              <a:buNone/>
            </a:pPr>
            <a:r>
              <a:rPr lang="es-AR" dirty="0" smtClean="0">
                <a:latin typeface="Arial" pitchFamily="34" charset="0"/>
                <a:cs typeface="Arial" pitchFamily="34" charset="0"/>
              </a:rPr>
              <a:t>Mediante consideraciones de diseño indicador por el E.N.O.H.Sa  se determina que el caudal máximo de diseño </a:t>
            </a:r>
            <a:r>
              <a:rPr lang="es-AR" dirty="0" smtClean="0">
                <a:latin typeface="Arial" pitchFamily="34" charset="0"/>
                <a:cs typeface="Arial" pitchFamily="34" charset="0"/>
              </a:rPr>
              <a:t>de aguas residuales a </a:t>
            </a:r>
            <a:r>
              <a:rPr lang="es-AR" dirty="0" smtClean="0">
                <a:latin typeface="Arial" pitchFamily="34" charset="0"/>
                <a:cs typeface="Arial" pitchFamily="34" charset="0"/>
              </a:rPr>
              <a:t>utilizar debe ser de Q=8.382 m3/ </a:t>
            </a:r>
            <a:r>
              <a:rPr lang="es-AR" dirty="0" err="1" smtClean="0">
                <a:latin typeface="Arial" pitchFamily="34" charset="0"/>
                <a:cs typeface="Arial" pitchFamily="34" charset="0"/>
              </a:rPr>
              <a:t>dia</a:t>
            </a:r>
            <a:r>
              <a:rPr lang="es-AR" dirty="0" smtClean="0">
                <a:latin typeface="Arial" pitchFamily="34" charset="0"/>
                <a:cs typeface="Arial" pitchFamily="34" charset="0"/>
              </a:rPr>
              <a:t>  </a:t>
            </a:r>
          </a:p>
          <a:p>
            <a:pPr algn="just">
              <a:buNone/>
            </a:pPr>
            <a:endParaRPr lang="es-AR" b="1" u="sng" dirty="0" smtClean="0"/>
          </a:p>
          <a:p>
            <a:endParaRPr lang="es-AR" dirty="0" smtClean="0"/>
          </a:p>
          <a:p>
            <a:endParaRPr lang="es-AR" dirty="0"/>
          </a:p>
        </p:txBody>
      </p:sp>
      <p:sp>
        <p:nvSpPr>
          <p:cNvPr id="4" name="3 Marcador de pie de página"/>
          <p:cNvSpPr>
            <a:spLocks noGrp="1"/>
          </p:cNvSpPr>
          <p:nvPr>
            <p:ph type="ftr" sz="quarter" idx="11"/>
          </p:nvPr>
        </p:nvSpPr>
        <p:spPr/>
        <p:txBody>
          <a:bodyPr/>
          <a:lstStyle/>
          <a:p>
            <a:pPr algn="ctr"/>
            <a:r>
              <a:rPr lang="es-AR" dirty="0" smtClean="0"/>
              <a:t>PROYECTO FINAL</a:t>
            </a: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33</a:t>
            </a:fld>
            <a:endParaRPr lang="es-A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71868" y="5572140"/>
            <a:ext cx="1209675" cy="4286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pic>
      <p:sp>
        <p:nvSpPr>
          <p:cNvPr id="1027" name="Rectangle 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sp>
        <p:nvSpPr>
          <p:cNvPr id="1030" name="Rectangle 6"/>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sp>
        <p:nvSpPr>
          <p:cNvPr id="1033" name="Rectangle 9"/>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a:t>
            </a:r>
            <a:r>
              <a:rPr lang="es-ES" dirty="0" err="1" smtClean="0"/>
              <a:t>Prefactibilidad</a:t>
            </a:r>
            <a:endParaRPr lang="es-AR" dirty="0"/>
          </a:p>
        </p:txBody>
      </p:sp>
      <p:sp>
        <p:nvSpPr>
          <p:cNvPr id="3" name="2 Marcador de contenido"/>
          <p:cNvSpPr>
            <a:spLocks noGrp="1"/>
          </p:cNvSpPr>
          <p:nvPr>
            <p:ph idx="1"/>
          </p:nvPr>
        </p:nvSpPr>
        <p:spPr>
          <a:xfrm>
            <a:off x="457200" y="1935480"/>
            <a:ext cx="8686800" cy="4389120"/>
          </a:xfrm>
        </p:spPr>
        <p:txBody>
          <a:bodyPr>
            <a:normAutofit fontScale="92500"/>
          </a:bodyPr>
          <a:lstStyle/>
          <a:p>
            <a:pPr algn="just">
              <a:buNone/>
            </a:pPr>
            <a:r>
              <a:rPr lang="es-AR" b="1" u="sng" dirty="0" smtClean="0"/>
              <a:t>Determinación del volumen necesario para las nuevas lagunas:</a:t>
            </a:r>
          </a:p>
          <a:p>
            <a:pPr algn="just">
              <a:buNone/>
            </a:pPr>
            <a:r>
              <a:rPr lang="es-AR" dirty="0" smtClean="0"/>
              <a:t>Mediante el empleo de diferentes criterios de cálculo (cinética de primer  orden, flujo disperso, modelos basados en el tiempo de permanencia, etc.)  se determina que la laguna anaeróbica y la facultativa deben contar con las siguientes dimensiones:</a:t>
            </a:r>
          </a:p>
          <a:p>
            <a:pPr algn="just">
              <a:buNone/>
            </a:pPr>
            <a:r>
              <a:rPr lang="es-AR" u="sng" dirty="0" smtClean="0"/>
              <a:t>Laguna Anaeróbica</a:t>
            </a:r>
            <a:r>
              <a:rPr lang="es-AR" dirty="0" smtClean="0"/>
              <a:t>:</a:t>
            </a:r>
          </a:p>
          <a:p>
            <a:pPr>
              <a:buNone/>
            </a:pPr>
            <a:endParaRPr lang="es-AR" dirty="0" smtClean="0"/>
          </a:p>
          <a:p>
            <a:pPr>
              <a:buNone/>
            </a:pPr>
            <a:endParaRPr lang="es-AR" dirty="0" smtClean="0"/>
          </a:p>
          <a:p>
            <a:pPr>
              <a:buNone/>
            </a:pPr>
            <a:r>
              <a:rPr lang="es-AR" dirty="0" smtClean="0"/>
              <a:t> </a:t>
            </a:r>
          </a:p>
          <a:p>
            <a:endParaRPr lang="es-AR" dirty="0" smtClean="0"/>
          </a:p>
          <a:p>
            <a:endParaRPr lang="es-AR" dirty="0" smtClean="0"/>
          </a:p>
          <a:p>
            <a:endParaRPr lang="es-AR" b="1" u="sng" dirty="0" smtClean="0"/>
          </a:p>
          <a:p>
            <a:endParaRPr lang="es-AR" b="1" u="sng" dirty="0" smtClean="0"/>
          </a:p>
          <a:p>
            <a:endParaRPr lang="es-AR" b="1" u="sng" dirty="0" smtClean="0"/>
          </a:p>
          <a:p>
            <a:endParaRPr lang="es-AR" b="1" u="sng" dirty="0" smtClean="0"/>
          </a:p>
          <a:p>
            <a:endParaRPr lang="es-AR" b="1" u="sng" dirty="0" smtClean="0"/>
          </a:p>
          <a:p>
            <a:endParaRPr lang="es-AR" b="1" u="sng" dirty="0" smtClean="0"/>
          </a:p>
          <a:p>
            <a:endParaRPr lang="es-AR" b="1" u="sng" dirty="0" smtClean="0"/>
          </a:p>
          <a:p>
            <a:endParaRPr lang="es-AR" b="1" u="sng" dirty="0" smtClean="0"/>
          </a:p>
          <a:p>
            <a:endParaRPr lang="es-AR" b="1" u="sng" dirty="0" smtClean="0"/>
          </a:p>
          <a:p>
            <a:endParaRPr lang="es-AR" b="1" dirty="0" smtClean="0"/>
          </a:p>
          <a:p>
            <a:endParaRPr lang="es-AR" b="1" dirty="0" smtClean="0"/>
          </a:p>
          <a:p>
            <a:endParaRPr lang="es-AR" b="1" dirty="0" smtClean="0"/>
          </a:p>
          <a:p>
            <a:endParaRPr lang="es-AR" b="1" dirty="0" smtClean="0"/>
          </a:p>
          <a:p>
            <a:endParaRPr lang="es-AR" b="1" u="sng" dirty="0" smtClean="0"/>
          </a:p>
          <a:p>
            <a:endParaRPr lang="es-AR" b="1" u="sng" dirty="0" smtClean="0"/>
          </a:p>
          <a:p>
            <a:endParaRPr lang="es-AR" b="1" u="sng" dirty="0" smtClean="0"/>
          </a:p>
          <a:p>
            <a:endParaRPr lang="es-AR" b="1" u="sng" dirty="0" smtClean="0"/>
          </a:p>
          <a:p>
            <a:endParaRPr lang="es-AR" b="1" u="sng" dirty="0" smtClean="0"/>
          </a:p>
          <a:p>
            <a:endParaRPr lang="es-AR" b="1" u="sng" dirty="0" smtClean="0"/>
          </a:p>
          <a:p>
            <a:endParaRPr lang="es-AR" b="1" u="sng" dirty="0" smtClean="0"/>
          </a:p>
          <a:p>
            <a:endParaRPr lang="es-AR" b="1" u="sng" dirty="0" smtClean="0"/>
          </a:p>
          <a:p>
            <a:endParaRPr lang="es-AR" b="1" u="sng" dirty="0" smtClean="0"/>
          </a:p>
          <a:p>
            <a:endParaRPr lang="es-AR" b="1" u="sng" dirty="0" smtClean="0"/>
          </a:p>
          <a:p>
            <a:endParaRPr lang="es-AR" b="1" u="sng" dirty="0" smtClean="0"/>
          </a:p>
          <a:p>
            <a:endParaRPr lang="es-AR" b="1" u="sng" dirty="0" smtClean="0"/>
          </a:p>
          <a:p>
            <a:endParaRPr lang="es-AR" dirty="0"/>
          </a:p>
        </p:txBody>
      </p:sp>
      <p:sp>
        <p:nvSpPr>
          <p:cNvPr id="7" name="6 Marcador de pie de página"/>
          <p:cNvSpPr>
            <a:spLocks noGrp="1"/>
          </p:cNvSpPr>
          <p:nvPr>
            <p:ph type="ftr" sz="quarter" idx="11"/>
          </p:nvPr>
        </p:nvSpPr>
        <p:spPr>
          <a:xfrm>
            <a:off x="3214678" y="6429396"/>
            <a:ext cx="3286148" cy="292079"/>
          </a:xfrm>
        </p:spPr>
        <p:txBody>
          <a:bodyPr/>
          <a:lstStyle/>
          <a:p>
            <a:r>
              <a:rPr lang="es-AR" b="1" dirty="0" smtClean="0"/>
              <a:t>           </a:t>
            </a:r>
            <a:r>
              <a:rPr lang="es-AR" dirty="0" smtClean="0"/>
              <a:t>PROYECTO FINAL</a:t>
            </a:r>
            <a:endParaRPr lang="es-AR" b="1" dirty="0"/>
          </a:p>
        </p:txBody>
      </p:sp>
      <p:sp>
        <p:nvSpPr>
          <p:cNvPr id="6" name="5 Marcador de número de diapositiva"/>
          <p:cNvSpPr>
            <a:spLocks noGrp="1"/>
          </p:cNvSpPr>
          <p:nvPr>
            <p:ph type="sldNum" sz="quarter" idx="12"/>
          </p:nvPr>
        </p:nvSpPr>
        <p:spPr/>
        <p:txBody>
          <a:bodyPr>
            <a:normAutofit/>
          </a:bodyPr>
          <a:lstStyle/>
          <a:p>
            <a:fld id="{C3809C78-1359-4C08-828E-4F41B5091150}" type="slidenum">
              <a:rPr lang="es-AR" smtClean="0"/>
              <a:pPr/>
              <a:t>34</a:t>
            </a:fld>
            <a:endParaRPr lang="es-AR"/>
          </a:p>
        </p:txBody>
      </p:sp>
      <p:graphicFrame>
        <p:nvGraphicFramePr>
          <p:cNvPr id="8" name="7 Tabla"/>
          <p:cNvGraphicFramePr>
            <a:graphicFrameLocks noGrp="1"/>
          </p:cNvGraphicFramePr>
          <p:nvPr/>
        </p:nvGraphicFramePr>
        <p:xfrm>
          <a:off x="1071538" y="4786322"/>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marL="0" algn="ctr" rtl="0" eaLnBrk="1" latinLnBrk="0" hangingPunct="1">
                        <a:lnSpc>
                          <a:spcPct val="150000"/>
                        </a:lnSpc>
                        <a:spcAft>
                          <a:spcPts val="0"/>
                        </a:spcAft>
                      </a:pPr>
                      <a:r>
                        <a:rPr kumimoji="0" lang="es-ES" sz="1600" b="1" kern="1200" dirty="0" smtClean="0">
                          <a:solidFill>
                            <a:schemeClr val="lt1"/>
                          </a:solidFill>
                          <a:latin typeface="+mn-lt"/>
                          <a:ea typeface="+mn-ea"/>
                          <a:cs typeface="+mn-cs"/>
                        </a:rPr>
                        <a:t>Ancho B (m)</a:t>
                      </a:r>
                      <a:r>
                        <a:rPr kumimoji="0" lang="es-AR" sz="1600" b="1" kern="1200" dirty="0" smtClean="0">
                          <a:solidFill>
                            <a:schemeClr val="lt1"/>
                          </a:solidFill>
                          <a:latin typeface="+mn-lt"/>
                          <a:ea typeface="+mn-ea"/>
                          <a:cs typeface="+mn-cs"/>
                        </a:rPr>
                        <a:t> </a:t>
                      </a:r>
                    </a:p>
                  </a:txBody>
                  <a:tcPr marL="44450" marR="44450" marT="0" marB="0" anchor="b"/>
                </a:tc>
                <a:tc>
                  <a:txBody>
                    <a:bodyPr/>
                    <a:lstStyle/>
                    <a:p>
                      <a:pPr algn="ctr"/>
                      <a:r>
                        <a:rPr lang="es-ES" sz="1600" b="1" dirty="0" smtClean="0"/>
                        <a:t>Longitud L (m)</a:t>
                      </a:r>
                      <a:r>
                        <a:rPr lang="es-AR" sz="1600" dirty="0" smtClean="0"/>
                        <a:t> </a:t>
                      </a:r>
                      <a:endParaRPr lang="es-AR" sz="1600" dirty="0"/>
                    </a:p>
                  </a:txBody>
                  <a:tcPr/>
                </a:tc>
                <a:tc>
                  <a:txBody>
                    <a:bodyPr/>
                    <a:lstStyle/>
                    <a:p>
                      <a:pPr algn="ctr"/>
                      <a:endParaRPr lang="es-AR" dirty="0"/>
                    </a:p>
                  </a:txBody>
                  <a:tcPr/>
                </a:tc>
              </a:tr>
              <a:tr h="370840">
                <a:tc>
                  <a:txBody>
                    <a:bodyPr/>
                    <a:lstStyle/>
                    <a:p>
                      <a:pPr algn="ctr">
                        <a:lnSpc>
                          <a:spcPct val="150000"/>
                        </a:lnSpc>
                        <a:spcAft>
                          <a:spcPts val="0"/>
                        </a:spcAft>
                      </a:pPr>
                      <a:r>
                        <a:rPr lang="es-AR" sz="1600" dirty="0" smtClean="0">
                          <a:latin typeface="Times New Roman"/>
                          <a:ea typeface="Times New Roman"/>
                        </a:rPr>
                        <a:t>60</a:t>
                      </a:r>
                      <a:endParaRPr lang="es-AR" sz="1600" dirty="0">
                        <a:latin typeface="Times New Roman"/>
                        <a:ea typeface="Times New Roman"/>
                      </a:endParaRPr>
                    </a:p>
                  </a:txBody>
                  <a:tcPr marL="44450" marR="44450" marT="0" marB="0" anchor="b"/>
                </a:tc>
                <a:tc>
                  <a:txBody>
                    <a:bodyPr/>
                    <a:lstStyle/>
                    <a:p>
                      <a:pPr algn="ctr"/>
                      <a:r>
                        <a:rPr lang="es-AR" sz="1600" dirty="0" smtClean="0"/>
                        <a:t>95</a:t>
                      </a:r>
                      <a:endParaRPr lang="es-AR" sz="1600" dirty="0"/>
                    </a:p>
                  </a:txBody>
                  <a:tcPr/>
                </a:tc>
                <a:tc>
                  <a:txBody>
                    <a:bodyPr/>
                    <a:lstStyle/>
                    <a:p>
                      <a:pPr algn="ctr"/>
                      <a:r>
                        <a:rPr lang="es-AR" sz="1600" dirty="0" smtClean="0"/>
                        <a:t>Medio</a:t>
                      </a:r>
                      <a:endParaRPr lang="es-AR" sz="1600" dirty="0"/>
                    </a:p>
                  </a:txBody>
                  <a:tcPr/>
                </a:tc>
              </a:tr>
              <a:tr h="370840">
                <a:tc>
                  <a:txBody>
                    <a:bodyPr/>
                    <a:lstStyle/>
                    <a:p>
                      <a:pPr algn="ctr">
                        <a:lnSpc>
                          <a:spcPct val="150000"/>
                        </a:lnSpc>
                        <a:spcAft>
                          <a:spcPts val="0"/>
                        </a:spcAft>
                      </a:pPr>
                      <a:r>
                        <a:rPr lang="es-AR" sz="1600" dirty="0" smtClean="0">
                          <a:latin typeface="Times New Roman"/>
                          <a:ea typeface="Times New Roman"/>
                        </a:rPr>
                        <a:t>51</a:t>
                      </a:r>
                      <a:endParaRPr lang="es-AR" sz="1600" dirty="0">
                        <a:latin typeface="Times New Roman"/>
                        <a:ea typeface="Times New Roman"/>
                      </a:endParaRPr>
                    </a:p>
                  </a:txBody>
                  <a:tcPr marL="44450" marR="44450" marT="0" marB="0" anchor="b"/>
                </a:tc>
                <a:tc>
                  <a:txBody>
                    <a:bodyPr/>
                    <a:lstStyle/>
                    <a:p>
                      <a:pPr algn="ctr"/>
                      <a:r>
                        <a:rPr lang="es-AR" sz="1600" dirty="0" smtClean="0"/>
                        <a:t>86</a:t>
                      </a:r>
                      <a:endParaRPr lang="es-AR" sz="1600" dirty="0"/>
                    </a:p>
                  </a:txBody>
                  <a:tcPr/>
                </a:tc>
                <a:tc>
                  <a:txBody>
                    <a:bodyPr/>
                    <a:lstStyle/>
                    <a:p>
                      <a:pPr algn="ctr"/>
                      <a:r>
                        <a:rPr lang="es-AR" sz="1600" dirty="0" smtClean="0"/>
                        <a:t>Fondo</a:t>
                      </a:r>
                      <a:endParaRPr lang="es-AR" sz="1600" dirty="0"/>
                    </a:p>
                  </a:txBody>
                  <a:tcPr/>
                </a:tc>
              </a:tr>
              <a:tr h="370840">
                <a:tc>
                  <a:txBody>
                    <a:bodyPr/>
                    <a:lstStyle/>
                    <a:p>
                      <a:pPr algn="ctr"/>
                      <a:r>
                        <a:rPr lang="es-AR" sz="1600" dirty="0" smtClean="0"/>
                        <a:t>69</a:t>
                      </a:r>
                      <a:endParaRPr lang="es-AR" sz="1600" dirty="0"/>
                    </a:p>
                  </a:txBody>
                  <a:tcPr/>
                </a:tc>
                <a:tc>
                  <a:txBody>
                    <a:bodyPr/>
                    <a:lstStyle/>
                    <a:p>
                      <a:pPr algn="ctr"/>
                      <a:r>
                        <a:rPr lang="es-AR" sz="1600" dirty="0" smtClean="0"/>
                        <a:t>104</a:t>
                      </a:r>
                      <a:endParaRPr lang="es-AR" sz="1600" dirty="0"/>
                    </a:p>
                  </a:txBody>
                  <a:tcPr/>
                </a:tc>
                <a:tc>
                  <a:txBody>
                    <a:bodyPr/>
                    <a:lstStyle/>
                    <a:p>
                      <a:pPr algn="ctr"/>
                      <a:r>
                        <a:rPr lang="es-AR" sz="1600" dirty="0" smtClean="0"/>
                        <a:t>Superficie</a:t>
                      </a:r>
                      <a:endParaRPr lang="es-AR" sz="1600" dirty="0"/>
                    </a:p>
                  </a:txBody>
                  <a:tcPr/>
                </a:tc>
              </a:tr>
            </a:tbl>
          </a:graphicData>
        </a:graphic>
      </p:graphicFrame>
    </p:spTree>
  </p:cSld>
  <p:clrMapOvr>
    <a:masterClrMapping/>
  </p:clrMapOvr>
  <p:transition spd="slow">
    <p:wipe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3)Prefactibilidad</a:t>
            </a:r>
            <a:endParaRPr lang="es-AR" dirty="0"/>
          </a:p>
        </p:txBody>
      </p:sp>
      <p:sp>
        <p:nvSpPr>
          <p:cNvPr id="3" name="2 Marcador de contenido"/>
          <p:cNvSpPr>
            <a:spLocks noGrp="1"/>
          </p:cNvSpPr>
          <p:nvPr>
            <p:ph idx="1"/>
          </p:nvPr>
        </p:nvSpPr>
        <p:spPr/>
        <p:txBody>
          <a:bodyPr/>
          <a:lstStyle/>
          <a:p>
            <a:pPr>
              <a:buNone/>
            </a:pPr>
            <a:r>
              <a:rPr lang="es-AR" dirty="0" smtClean="0"/>
              <a:t>Laguna Facultativa:</a:t>
            </a:r>
          </a:p>
          <a:p>
            <a:endParaRPr lang="es-AR" dirty="0"/>
          </a:p>
        </p:txBody>
      </p:sp>
      <p:sp>
        <p:nvSpPr>
          <p:cNvPr id="4" name="3 Marcador de pie de página"/>
          <p:cNvSpPr>
            <a:spLocks noGrp="1"/>
          </p:cNvSpPr>
          <p:nvPr>
            <p:ph type="ftr" sz="quarter" idx="11"/>
          </p:nvPr>
        </p:nvSpPr>
        <p:spPr/>
        <p:txBody>
          <a:bodyPr/>
          <a:lstStyle/>
          <a:p>
            <a:pPr algn="ctr"/>
            <a:r>
              <a:rPr lang="es-AR" dirty="0" smtClean="0"/>
              <a:t>PROYECTO FINAL</a:t>
            </a: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35</a:t>
            </a:fld>
            <a:endParaRPr lang="es-AR" dirty="0"/>
          </a:p>
        </p:txBody>
      </p:sp>
      <p:graphicFrame>
        <p:nvGraphicFramePr>
          <p:cNvPr id="6" name="5 Tabla"/>
          <p:cNvGraphicFramePr>
            <a:graphicFrameLocks noGrp="1"/>
          </p:cNvGraphicFramePr>
          <p:nvPr/>
        </p:nvGraphicFramePr>
        <p:xfrm>
          <a:off x="928662" y="2500306"/>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marL="0" algn="ctr" rtl="0" eaLnBrk="1" latinLnBrk="0" hangingPunct="1">
                        <a:lnSpc>
                          <a:spcPct val="150000"/>
                        </a:lnSpc>
                        <a:spcAft>
                          <a:spcPts val="0"/>
                        </a:spcAft>
                      </a:pPr>
                      <a:r>
                        <a:rPr kumimoji="0" lang="es-ES" sz="1600" b="1" kern="1200" dirty="0" smtClean="0">
                          <a:solidFill>
                            <a:schemeClr val="lt1"/>
                          </a:solidFill>
                          <a:latin typeface="+mn-lt"/>
                          <a:ea typeface="+mn-ea"/>
                          <a:cs typeface="+mn-cs"/>
                        </a:rPr>
                        <a:t>Ancho B (m)</a:t>
                      </a:r>
                      <a:r>
                        <a:rPr kumimoji="0" lang="es-AR" sz="1600" b="1" kern="1200" dirty="0" smtClean="0">
                          <a:solidFill>
                            <a:schemeClr val="lt1"/>
                          </a:solidFill>
                          <a:latin typeface="+mn-lt"/>
                          <a:ea typeface="+mn-ea"/>
                          <a:cs typeface="+mn-cs"/>
                        </a:rPr>
                        <a:t> </a:t>
                      </a:r>
                    </a:p>
                  </a:txBody>
                  <a:tcPr marL="44450" marR="44450" marT="0" marB="0" anchor="b"/>
                </a:tc>
                <a:tc>
                  <a:txBody>
                    <a:bodyPr/>
                    <a:lstStyle/>
                    <a:p>
                      <a:pPr algn="ctr"/>
                      <a:r>
                        <a:rPr lang="es-ES" sz="1600" b="1" dirty="0" smtClean="0"/>
                        <a:t>Longitud L (m)</a:t>
                      </a:r>
                      <a:r>
                        <a:rPr lang="es-AR" sz="1600" dirty="0" smtClean="0"/>
                        <a:t> </a:t>
                      </a:r>
                      <a:endParaRPr lang="es-AR" sz="1600" dirty="0"/>
                    </a:p>
                  </a:txBody>
                  <a:tcPr/>
                </a:tc>
                <a:tc>
                  <a:txBody>
                    <a:bodyPr/>
                    <a:lstStyle/>
                    <a:p>
                      <a:endParaRPr lang="es-AR" dirty="0"/>
                    </a:p>
                  </a:txBody>
                  <a:tcPr/>
                </a:tc>
              </a:tr>
              <a:tr h="370840">
                <a:tc>
                  <a:txBody>
                    <a:bodyPr/>
                    <a:lstStyle/>
                    <a:p>
                      <a:pPr algn="ctr"/>
                      <a:r>
                        <a:rPr lang="es-AR" dirty="0" smtClean="0"/>
                        <a:t>120</a:t>
                      </a:r>
                      <a:endParaRPr lang="es-AR" dirty="0"/>
                    </a:p>
                  </a:txBody>
                  <a:tcPr/>
                </a:tc>
                <a:tc>
                  <a:txBody>
                    <a:bodyPr/>
                    <a:lstStyle/>
                    <a:p>
                      <a:pPr algn="ctr"/>
                      <a:r>
                        <a:rPr lang="es-AR" dirty="0" smtClean="0"/>
                        <a:t>240</a:t>
                      </a:r>
                      <a:endParaRPr lang="es-AR" dirty="0"/>
                    </a:p>
                  </a:txBody>
                  <a:tcPr/>
                </a:tc>
                <a:tc>
                  <a:txBody>
                    <a:bodyPr/>
                    <a:lstStyle/>
                    <a:p>
                      <a:pPr algn="ctr"/>
                      <a:r>
                        <a:rPr lang="es-AR" dirty="0" smtClean="0"/>
                        <a:t>Medio</a:t>
                      </a:r>
                      <a:endParaRPr lang="es-AR" dirty="0"/>
                    </a:p>
                  </a:txBody>
                  <a:tcPr/>
                </a:tc>
              </a:tr>
              <a:tr h="370840">
                <a:tc>
                  <a:txBody>
                    <a:bodyPr/>
                    <a:lstStyle/>
                    <a:p>
                      <a:pPr algn="ctr"/>
                      <a:r>
                        <a:rPr lang="es-AR" dirty="0" smtClean="0"/>
                        <a:t>114</a:t>
                      </a:r>
                      <a:endParaRPr lang="es-AR" dirty="0"/>
                    </a:p>
                  </a:txBody>
                  <a:tcPr/>
                </a:tc>
                <a:tc>
                  <a:txBody>
                    <a:bodyPr/>
                    <a:lstStyle/>
                    <a:p>
                      <a:pPr algn="ctr"/>
                      <a:r>
                        <a:rPr lang="es-AR" dirty="0" smtClean="0"/>
                        <a:t>234</a:t>
                      </a:r>
                      <a:endParaRPr lang="es-AR" dirty="0"/>
                    </a:p>
                  </a:txBody>
                  <a:tcPr/>
                </a:tc>
                <a:tc>
                  <a:txBody>
                    <a:bodyPr/>
                    <a:lstStyle/>
                    <a:p>
                      <a:pPr algn="ctr"/>
                      <a:r>
                        <a:rPr lang="es-AR" dirty="0" smtClean="0"/>
                        <a:t>Fondo</a:t>
                      </a:r>
                      <a:endParaRPr lang="es-AR" dirty="0"/>
                    </a:p>
                  </a:txBody>
                  <a:tcPr/>
                </a:tc>
              </a:tr>
              <a:tr h="370840">
                <a:tc>
                  <a:txBody>
                    <a:bodyPr/>
                    <a:lstStyle/>
                    <a:p>
                      <a:pPr algn="ctr"/>
                      <a:r>
                        <a:rPr lang="es-AR" dirty="0" smtClean="0"/>
                        <a:t>126</a:t>
                      </a:r>
                      <a:endParaRPr lang="es-AR" dirty="0"/>
                    </a:p>
                  </a:txBody>
                  <a:tcPr/>
                </a:tc>
                <a:tc>
                  <a:txBody>
                    <a:bodyPr/>
                    <a:lstStyle/>
                    <a:p>
                      <a:pPr algn="ctr"/>
                      <a:r>
                        <a:rPr lang="es-AR" dirty="0" smtClean="0"/>
                        <a:t>246</a:t>
                      </a:r>
                      <a:endParaRPr lang="es-AR" dirty="0"/>
                    </a:p>
                  </a:txBody>
                  <a:tcPr/>
                </a:tc>
                <a:tc>
                  <a:txBody>
                    <a:bodyPr/>
                    <a:lstStyle/>
                    <a:p>
                      <a:pPr algn="ctr"/>
                      <a:r>
                        <a:rPr lang="es-AR" dirty="0" smtClean="0"/>
                        <a:t>Superficie</a:t>
                      </a:r>
                      <a:endParaRPr lang="es-AR" dirty="0"/>
                    </a:p>
                  </a:txBody>
                  <a:tcPr/>
                </a:tc>
              </a:tr>
            </a:tbl>
          </a:graphicData>
        </a:graphic>
      </p:graphicFrame>
      <p:sp>
        <p:nvSpPr>
          <p:cNvPr id="8" name="7 Rectángulo"/>
          <p:cNvSpPr/>
          <p:nvPr/>
        </p:nvSpPr>
        <p:spPr>
          <a:xfrm>
            <a:off x="714348" y="4071942"/>
            <a:ext cx="6858048" cy="2308324"/>
          </a:xfrm>
          <a:prstGeom prst="rect">
            <a:avLst/>
          </a:prstGeom>
        </p:spPr>
        <p:txBody>
          <a:bodyPr wrap="square">
            <a:spAutoFit/>
          </a:bodyPr>
          <a:lstStyle/>
          <a:p>
            <a:pPr algn="just"/>
            <a:r>
              <a:rPr lang="es-AR" b="1" u="sng" dirty="0" smtClean="0"/>
              <a:t>Memoria Descriptiva</a:t>
            </a:r>
            <a:r>
              <a:rPr lang="es-AR" b="1" dirty="0" smtClean="0"/>
              <a:t>:</a:t>
            </a:r>
          </a:p>
          <a:p>
            <a:pPr algn="just"/>
            <a:r>
              <a:rPr lang="es-AR" dirty="0" smtClean="0"/>
              <a:t>En la misma se describen minuciosamente cada uno de todos los ítems que conformaran la  totalidad de la obra y que deberán ser considerados en la ejecución de los cómputos y presupuestos (ej: ampliación cámara de rejas, cañerías de conducción, estructuras de conexión entre lagunas, losa de protección del fondo,  construcción de terraplenes, conformación de coronamientos de ripio, cruce de cañería de conducción atreves del terraplén del ferrocarril, etc)</a:t>
            </a:r>
          </a:p>
        </p:txBody>
      </p:sp>
    </p:spTree>
  </p:cSld>
  <p:clrMapOvr>
    <a:masterClrMapping/>
  </p:clrMapOvr>
  <p:transition spd="slow">
    <p:wipe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3)Prefactibilidad</a:t>
            </a:r>
            <a:endParaRPr lang="es-AR" dirty="0"/>
          </a:p>
        </p:txBody>
      </p:sp>
      <p:sp>
        <p:nvSpPr>
          <p:cNvPr id="3" name="2 Marcador de contenido"/>
          <p:cNvSpPr>
            <a:spLocks noGrp="1"/>
          </p:cNvSpPr>
          <p:nvPr>
            <p:ph idx="1"/>
          </p:nvPr>
        </p:nvSpPr>
        <p:spPr/>
        <p:txBody>
          <a:bodyPr>
            <a:normAutofit fontScale="85000" lnSpcReduction="20000"/>
          </a:bodyPr>
          <a:lstStyle/>
          <a:p>
            <a:pPr algn="just">
              <a:buNone/>
            </a:pPr>
            <a:r>
              <a:rPr lang="es-AR" b="1" u="sng" dirty="0" smtClean="0">
                <a:latin typeface="Arial" pitchFamily="34" charset="0"/>
                <a:cs typeface="Arial" pitchFamily="34" charset="0"/>
              </a:rPr>
              <a:t>Alternativas de prefactibilidad:</a:t>
            </a:r>
          </a:p>
          <a:p>
            <a:pPr algn="just">
              <a:buNone/>
            </a:pPr>
            <a:r>
              <a:rPr lang="es-AR" dirty="0" smtClean="0">
                <a:latin typeface="Arial" pitchFamily="34" charset="0"/>
                <a:cs typeface="Arial" pitchFamily="34" charset="0"/>
              </a:rPr>
              <a:t>Para llevar a cabo el ejercicio de selección de alternativas se plantean las dos siguientes alterativas : </a:t>
            </a:r>
          </a:p>
          <a:p>
            <a:pPr algn="just">
              <a:buNone/>
            </a:pPr>
            <a:r>
              <a:rPr lang="es-AR" dirty="0" smtClean="0">
                <a:latin typeface="Arial" pitchFamily="34" charset="0"/>
                <a:cs typeface="Arial" pitchFamily="34" charset="0"/>
              </a:rPr>
              <a:t> 1)Recubrimiento de fondo y taludes internos de lagunas con suelo seleccionado</a:t>
            </a:r>
          </a:p>
          <a:p>
            <a:pPr algn="just">
              <a:buNone/>
            </a:pPr>
            <a:r>
              <a:rPr lang="es-AR" dirty="0" smtClean="0">
                <a:latin typeface="Arial" pitchFamily="34" charset="0"/>
                <a:cs typeface="Arial" pitchFamily="34" charset="0"/>
              </a:rPr>
              <a:t> 2)Recubrimiento de fondo y taludes internos de las  lagunas con broza cemento y con </a:t>
            </a:r>
            <a:r>
              <a:rPr lang="es-AR" dirty="0" err="1" smtClean="0">
                <a:latin typeface="Arial" pitchFamily="34" charset="0"/>
                <a:cs typeface="Arial" pitchFamily="34" charset="0"/>
              </a:rPr>
              <a:t>geomembrana</a:t>
            </a:r>
            <a:endParaRPr lang="es-AR" dirty="0" smtClean="0">
              <a:latin typeface="Arial" pitchFamily="34" charset="0"/>
              <a:cs typeface="Arial" pitchFamily="34" charset="0"/>
            </a:endParaRPr>
          </a:p>
          <a:p>
            <a:endParaRPr lang="es-AR" dirty="0" smtClean="0">
              <a:latin typeface="Arial" pitchFamily="34" charset="0"/>
              <a:cs typeface="Arial" pitchFamily="34" charset="0"/>
            </a:endParaRPr>
          </a:p>
          <a:p>
            <a:pPr algn="just">
              <a:buNone/>
            </a:pPr>
            <a:r>
              <a:rPr lang="es-AR" b="1" u="sng" dirty="0" smtClean="0">
                <a:latin typeface="Arial" pitchFamily="34" charset="0"/>
                <a:cs typeface="Arial" pitchFamily="34" charset="0"/>
              </a:rPr>
              <a:t>Presupuestos Obtenidos:</a:t>
            </a:r>
          </a:p>
          <a:p>
            <a:pPr algn="just">
              <a:buNone/>
            </a:pPr>
            <a:r>
              <a:rPr lang="es-AR" b="1" dirty="0" smtClean="0">
                <a:latin typeface="Arial" pitchFamily="34" charset="0"/>
                <a:cs typeface="Arial" pitchFamily="34" charset="0"/>
              </a:rPr>
              <a:t>Para cada una de las alternativas se obtiene en forma correspondiente los siguientes valores de presupuesto de obra:</a:t>
            </a:r>
          </a:p>
          <a:p>
            <a:pPr algn="just">
              <a:buNone/>
            </a:pPr>
            <a:r>
              <a:rPr lang="es-AR" dirty="0" smtClean="0">
                <a:latin typeface="Arial" pitchFamily="34" charset="0"/>
                <a:cs typeface="Arial" pitchFamily="34" charset="0"/>
              </a:rPr>
              <a:t>1) Alternativa Nº 1 : asciende a la suma de $ 2.632.884,88</a:t>
            </a:r>
            <a:endParaRPr lang="es-AR" b="1" dirty="0" smtClean="0">
              <a:latin typeface="Arial" pitchFamily="34" charset="0"/>
              <a:cs typeface="Arial" pitchFamily="34" charset="0"/>
            </a:endParaRPr>
          </a:p>
          <a:p>
            <a:pPr algn="just">
              <a:buNone/>
            </a:pPr>
            <a:r>
              <a:rPr lang="es-AR" dirty="0" smtClean="0">
                <a:latin typeface="Arial" pitchFamily="34" charset="0"/>
                <a:cs typeface="Arial" pitchFamily="34" charset="0"/>
              </a:rPr>
              <a:t>2) Alternativa Nº 2 : asciende a la suma de $ 5.943.205,60</a:t>
            </a:r>
            <a:endParaRPr lang="es-AR" b="1" dirty="0" smtClean="0">
              <a:latin typeface="Arial" pitchFamily="34" charset="0"/>
              <a:cs typeface="Arial" pitchFamily="34" charset="0"/>
            </a:endParaRPr>
          </a:p>
          <a:p>
            <a:endParaRPr lang="es-AR" b="1" u="sng" dirty="0" smtClean="0"/>
          </a:p>
          <a:p>
            <a:endParaRPr lang="es-AR" dirty="0"/>
          </a:p>
        </p:txBody>
      </p:sp>
      <p:sp>
        <p:nvSpPr>
          <p:cNvPr id="4" name="3 Marcador de pie de página"/>
          <p:cNvSpPr>
            <a:spLocks noGrp="1"/>
          </p:cNvSpPr>
          <p:nvPr>
            <p:ph type="ftr" sz="quarter" idx="11"/>
          </p:nvPr>
        </p:nvSpPr>
        <p:spPr/>
        <p:txBody>
          <a:bodyPr/>
          <a:lstStyle/>
          <a:p>
            <a:pPr algn="ctr"/>
            <a:r>
              <a:rPr lang="es-AR" dirty="0" smtClean="0"/>
              <a:t>PROYECTO FINAL</a:t>
            </a: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36</a:t>
            </a:fld>
            <a:endParaRPr lang="es-AR"/>
          </a:p>
        </p:txBody>
      </p:sp>
    </p:spTree>
  </p:cSld>
  <p:clrMapOvr>
    <a:masterClrMapping/>
  </p:clrMapOvr>
  <p:transition spd="slow">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a:t>
            </a:r>
            <a:r>
              <a:rPr lang="es-ES" dirty="0" smtClean="0"/>
              <a:t>) </a:t>
            </a:r>
            <a:r>
              <a:rPr lang="es-ES" dirty="0" err="1" smtClean="0"/>
              <a:t>Prefactibilidad</a:t>
            </a:r>
            <a:endParaRPr lang="es-AR" dirty="0"/>
          </a:p>
        </p:txBody>
      </p:sp>
      <p:sp>
        <p:nvSpPr>
          <p:cNvPr id="3" name="2 Marcador de contenido"/>
          <p:cNvSpPr>
            <a:spLocks noGrp="1"/>
          </p:cNvSpPr>
          <p:nvPr>
            <p:ph idx="1"/>
          </p:nvPr>
        </p:nvSpPr>
        <p:spPr/>
        <p:txBody>
          <a:bodyPr>
            <a:normAutofit fontScale="77500" lnSpcReduction="20000"/>
          </a:bodyPr>
          <a:lstStyle/>
          <a:p>
            <a:pPr algn="just">
              <a:buNone/>
            </a:pPr>
            <a:r>
              <a:rPr lang="es-AR" sz="1900" b="1" u="sng" dirty="0" smtClean="0"/>
              <a:t>Evaluación de alternativas (ASPECTOS ECONOMICOS)</a:t>
            </a:r>
          </a:p>
          <a:p>
            <a:pPr algn="just">
              <a:buNone/>
            </a:pPr>
            <a:endParaRPr lang="es-AR" sz="1900" b="1" u="sng" dirty="0" smtClean="0"/>
          </a:p>
          <a:p>
            <a:pPr algn="just">
              <a:buNone/>
            </a:pPr>
            <a:r>
              <a:rPr lang="es-AR" sz="1900" b="1" u="sng" dirty="0" smtClean="0"/>
              <a:t>El Valor Actual Neto (VAN</a:t>
            </a:r>
            <a:r>
              <a:rPr lang="es-AR" sz="1900" dirty="0" smtClean="0"/>
              <a:t>)</a:t>
            </a:r>
          </a:p>
          <a:p>
            <a:pPr algn="just">
              <a:buNone/>
            </a:pPr>
            <a:r>
              <a:rPr lang="es-AR" sz="1900" dirty="0" smtClean="0"/>
              <a:t> </a:t>
            </a:r>
            <a:r>
              <a:rPr lang="es-AR" sz="1900" dirty="0" smtClean="0"/>
              <a:t>este método se basa en la actualización de los flujos de fondo (ingresos – egresos) actualizándolos a un determinado año “n”. </a:t>
            </a:r>
          </a:p>
          <a:p>
            <a:pPr algn="just">
              <a:buNone/>
            </a:pPr>
            <a:endParaRPr lang="es-AR" sz="1900" b="1" u="sng" dirty="0" smtClean="0"/>
          </a:p>
          <a:p>
            <a:pPr>
              <a:buNone/>
            </a:pPr>
            <a:r>
              <a:rPr lang="es-AR" sz="2000" u="sng" dirty="0" smtClean="0"/>
              <a:t>Criterio de Aceptación</a:t>
            </a:r>
            <a:r>
              <a:rPr lang="es-AR" sz="2000" dirty="0" smtClean="0"/>
              <a:t>:</a:t>
            </a:r>
          </a:p>
          <a:p>
            <a:pPr lvl="0">
              <a:buNone/>
            </a:pPr>
            <a:r>
              <a:rPr lang="es-AR" sz="2000" dirty="0" smtClean="0"/>
              <a:t>Si el valor es VAN&gt;0 (positivo) significa que la corriente actualizada de ingresos es mayor a la de egresos, o sea que el proyecto brindara ganancias, por lo tanto, es aceptable</a:t>
            </a:r>
            <a:r>
              <a:rPr lang="es-AR" sz="2000" dirty="0" smtClean="0"/>
              <a:t>.</a:t>
            </a:r>
            <a:endParaRPr lang="es-AR" sz="2000" dirty="0" smtClean="0"/>
          </a:p>
          <a:p>
            <a:pPr lvl="0">
              <a:buNone/>
            </a:pPr>
            <a:r>
              <a:rPr lang="es-AR" sz="2000" dirty="0" smtClean="0"/>
              <a:t>Si  el valor del VAN&lt;0 (negativo) significa que la corriente actualizada de los ingresos es menor a la de egresos, o sea que el proyecto dará perdidas, por lo tanto, se lo desecha.</a:t>
            </a:r>
          </a:p>
          <a:p>
            <a:pPr lvl="0">
              <a:buNone/>
            </a:pPr>
            <a:r>
              <a:rPr lang="es-AR" sz="2000" dirty="0" smtClean="0"/>
              <a:t>Si el valor del VAN = 0 significa que el valor actualizado de los ingresos es igual al de los egresos, o sea que el proyecto brindará la ganancia exactamente proyectada, por lo tanto, es aceptable. Este es un proyecto demasiado justo, por lo tanto, no puede existir ningún contratiempo o error.</a:t>
            </a:r>
          </a:p>
          <a:p>
            <a:pPr>
              <a:buNone/>
            </a:pPr>
            <a:r>
              <a:rPr lang="es-AR" sz="2000" dirty="0" smtClean="0"/>
              <a:t>De plantearse algunas alternativas de proyecto se selecciona conforme al VAN positivo mayor.  </a:t>
            </a:r>
          </a:p>
          <a:p>
            <a:pPr algn="just">
              <a:buNone/>
            </a:pPr>
            <a:endParaRPr lang="es-AR" sz="1900" b="1" u="sng" dirty="0" smtClean="0"/>
          </a:p>
          <a:p>
            <a:pPr algn="just">
              <a:buNone/>
            </a:pPr>
            <a:endParaRPr lang="es-AR" sz="1900" b="1" u="sng" dirty="0" smtClean="0"/>
          </a:p>
          <a:p>
            <a:pPr algn="just">
              <a:buNone/>
            </a:pPr>
            <a:endParaRPr lang="es-AR" sz="1900" b="1" u="sng" dirty="0" smtClean="0"/>
          </a:p>
          <a:p>
            <a:pPr algn="just">
              <a:buNone/>
            </a:pPr>
            <a:endParaRPr lang="es-AR" sz="1900" b="1" u="sng" dirty="0" smtClean="0"/>
          </a:p>
          <a:p>
            <a:pPr algn="just">
              <a:buNone/>
            </a:pPr>
            <a:endParaRPr lang="es-AR" sz="1900" b="1" u="sng" dirty="0" smtClean="0"/>
          </a:p>
          <a:p>
            <a:pPr algn="just">
              <a:buNone/>
            </a:pPr>
            <a:endParaRPr lang="es-AR" sz="1900" b="1" u="sng" dirty="0" smtClean="0"/>
          </a:p>
          <a:p>
            <a:pPr algn="just">
              <a:buNone/>
            </a:pPr>
            <a:endParaRPr lang="es-AR" sz="1900" b="1" u="sng" dirty="0" smtClean="0"/>
          </a:p>
          <a:p>
            <a:pPr algn="just">
              <a:buNone/>
            </a:pPr>
            <a:endParaRPr lang="es-AR" sz="1900" b="1" u="sng" dirty="0" smtClean="0"/>
          </a:p>
          <a:p>
            <a:pPr algn="just">
              <a:buNone/>
            </a:pPr>
            <a:endParaRPr lang="es-AR" sz="1900" b="1" u="sng" dirty="0" smtClean="0"/>
          </a:p>
          <a:p>
            <a:pPr algn="just">
              <a:buNone/>
            </a:pPr>
            <a:endParaRPr lang="es-AR" sz="1900" b="1" u="sng" dirty="0" smtClean="0"/>
          </a:p>
          <a:p>
            <a:pPr algn="just">
              <a:buNone/>
            </a:pPr>
            <a:endParaRPr lang="es-AR" dirty="0" smtClean="0"/>
          </a:p>
          <a:p>
            <a:endParaRPr lang="es-AR" dirty="0" smtClean="0"/>
          </a:p>
          <a:p>
            <a:endParaRPr lang="es-AR" dirty="0" smtClean="0"/>
          </a:p>
          <a:p>
            <a:endParaRPr lang="es-AR" dirty="0" smtClean="0"/>
          </a:p>
          <a:p>
            <a:endParaRPr lang="es-AR" dirty="0" smtClean="0"/>
          </a:p>
          <a:p>
            <a:endParaRPr lang="es-AR" dirty="0" smtClean="0"/>
          </a:p>
          <a:p>
            <a:endParaRPr lang="es-AR" dirty="0"/>
          </a:p>
        </p:txBody>
      </p:sp>
      <p:sp>
        <p:nvSpPr>
          <p:cNvPr id="4" name="3 Marcador de pie de página"/>
          <p:cNvSpPr>
            <a:spLocks noGrp="1"/>
          </p:cNvSpPr>
          <p:nvPr>
            <p:ph type="ftr" sz="quarter" idx="11"/>
          </p:nvPr>
        </p:nvSpPr>
        <p:spPr/>
        <p:txBody>
          <a:bodyPr/>
          <a:lstStyle/>
          <a:p>
            <a:pPr algn="ctr"/>
            <a:r>
              <a:rPr lang="es-AR" dirty="0" smtClean="0"/>
              <a:t>PROYECTO FINAL	</a:t>
            </a: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37</a:t>
            </a:fld>
            <a:endParaRPr lang="es-AR"/>
          </a:p>
        </p:txBody>
      </p:sp>
    </p:spTree>
  </p:cSld>
  <p:clrMapOvr>
    <a:masterClrMapping/>
  </p:clrMapOvr>
  <p:transition spd="slow">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a:t>
            </a:r>
            <a:r>
              <a:rPr lang="es-ES" dirty="0" err="1" smtClean="0"/>
              <a:t>Prefactibilidad</a:t>
            </a:r>
            <a:endParaRPr lang="es-AR" dirty="0"/>
          </a:p>
        </p:txBody>
      </p:sp>
      <p:sp>
        <p:nvSpPr>
          <p:cNvPr id="3" name="2 Marcador de contenido"/>
          <p:cNvSpPr>
            <a:spLocks noGrp="1"/>
          </p:cNvSpPr>
          <p:nvPr>
            <p:ph idx="1"/>
          </p:nvPr>
        </p:nvSpPr>
        <p:spPr/>
        <p:txBody>
          <a:bodyPr>
            <a:normAutofit fontScale="77500" lnSpcReduction="20000"/>
          </a:bodyPr>
          <a:lstStyle/>
          <a:p>
            <a:pPr algn="just">
              <a:buNone/>
            </a:pPr>
            <a:r>
              <a:rPr lang="es-AR" sz="2800" b="1" u="sng" dirty="0" smtClean="0"/>
              <a:t> </a:t>
            </a:r>
            <a:r>
              <a:rPr lang="es-AR" b="1" u="sng" dirty="0" smtClean="0"/>
              <a:t>Método de la Tasa Interna de </a:t>
            </a:r>
            <a:r>
              <a:rPr lang="es-AR" b="1" u="sng" dirty="0" smtClean="0"/>
              <a:t>Rentabilidad </a:t>
            </a:r>
            <a:r>
              <a:rPr lang="es-AR" b="1" dirty="0" smtClean="0"/>
              <a:t>(TIR)</a:t>
            </a:r>
            <a:endParaRPr lang="es-AR" dirty="0" smtClean="0"/>
          </a:p>
          <a:p>
            <a:pPr algn="just">
              <a:buNone/>
            </a:pPr>
            <a:r>
              <a:rPr lang="es-AR" dirty="0" smtClean="0"/>
              <a:t>Este es un  método fundamental empleado para la evaluación de proyectos. </a:t>
            </a:r>
          </a:p>
          <a:p>
            <a:pPr>
              <a:buNone/>
            </a:pPr>
            <a:r>
              <a:rPr lang="es-AR" u="sng" dirty="0" smtClean="0"/>
              <a:t>Criterio </a:t>
            </a:r>
            <a:r>
              <a:rPr lang="es-AR" u="sng" dirty="0" smtClean="0"/>
              <a:t>de Aceptación</a:t>
            </a:r>
            <a:r>
              <a:rPr lang="es-AR" dirty="0" smtClean="0"/>
              <a:t>:</a:t>
            </a:r>
          </a:p>
          <a:p>
            <a:pPr>
              <a:buNone/>
            </a:pPr>
            <a:r>
              <a:rPr lang="es-AR" dirty="0" smtClean="0"/>
              <a:t>TIR&gt;Tasa </a:t>
            </a:r>
            <a:r>
              <a:rPr lang="es-AR" dirty="0" smtClean="0"/>
              <a:t>de Corte,  el proyecto brindará ganancias, es aceptable</a:t>
            </a:r>
          </a:p>
          <a:p>
            <a:pPr lvl="0">
              <a:buNone/>
            </a:pPr>
            <a:r>
              <a:rPr lang="es-AR" dirty="0" smtClean="0"/>
              <a:t>TIR&lt; Tasa de Corte, el proyecto no dará ganancias, es rechazado.</a:t>
            </a:r>
          </a:p>
          <a:p>
            <a:pPr>
              <a:buNone/>
            </a:pPr>
            <a:r>
              <a:rPr lang="es-AR" dirty="0" smtClean="0"/>
              <a:t> </a:t>
            </a:r>
            <a:r>
              <a:rPr lang="es-AR" dirty="0" smtClean="0"/>
              <a:t>La </a:t>
            </a:r>
            <a:r>
              <a:rPr lang="es-AR" dirty="0" smtClean="0"/>
              <a:t>diferencias entre  la TIR y TC, se denomina “margen de seguridad”. Cuando mayor sea las diferencias entre la TIR y TC, el proyecto tendrá mayor margen de seguridad, y podrá soportar variaciones en el </a:t>
            </a:r>
            <a:r>
              <a:rPr lang="es-AR" dirty="0" smtClean="0"/>
              <a:t>mercado.</a:t>
            </a:r>
          </a:p>
          <a:p>
            <a:pPr algn="just">
              <a:buNone/>
            </a:pPr>
            <a:r>
              <a:rPr lang="es-AR" sz="2800" b="1" u="sng" dirty="0" smtClean="0"/>
              <a:t>Valores de VAN y TIR</a:t>
            </a:r>
          </a:p>
          <a:p>
            <a:pPr algn="just">
              <a:buNone/>
            </a:pPr>
            <a:endParaRPr lang="es-AR" sz="2800" dirty="0" smtClean="0"/>
          </a:p>
          <a:p>
            <a:pPr algn="just">
              <a:buNone/>
            </a:pPr>
            <a:r>
              <a:rPr lang="es-AR" b="1" dirty="0" smtClean="0"/>
              <a:t> </a:t>
            </a:r>
            <a:endParaRPr lang="es-AR" dirty="0" smtClean="0"/>
          </a:p>
          <a:p>
            <a:pPr>
              <a:buNone/>
            </a:pPr>
            <a:r>
              <a:rPr lang="es-ES" dirty="0" smtClean="0"/>
              <a:t> </a:t>
            </a:r>
            <a:endParaRPr lang="es-AR" dirty="0" smtClean="0"/>
          </a:p>
          <a:p>
            <a:pPr algn="just">
              <a:buNone/>
            </a:pPr>
            <a:endParaRPr lang="es-AR" dirty="0"/>
          </a:p>
        </p:txBody>
      </p:sp>
      <p:sp>
        <p:nvSpPr>
          <p:cNvPr id="4" name="3 Marcador de pie de página"/>
          <p:cNvSpPr>
            <a:spLocks noGrp="1"/>
          </p:cNvSpPr>
          <p:nvPr>
            <p:ph type="ftr" sz="quarter" idx="11"/>
          </p:nvPr>
        </p:nvSpPr>
        <p:spPr/>
        <p:txBody>
          <a:bodyPr/>
          <a:lstStyle/>
          <a:p>
            <a:pPr algn="ctr"/>
            <a:r>
              <a:rPr lang="es-AR" dirty="0" smtClean="0"/>
              <a:t>PROYECTO FINAL</a:t>
            </a: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38</a:t>
            </a:fld>
            <a:endParaRPr lang="es-AR"/>
          </a:p>
        </p:txBody>
      </p:sp>
      <p:graphicFrame>
        <p:nvGraphicFramePr>
          <p:cNvPr id="6" name="5 Tabla"/>
          <p:cNvGraphicFramePr>
            <a:graphicFrameLocks noGrp="1"/>
          </p:cNvGraphicFramePr>
          <p:nvPr/>
        </p:nvGraphicFramePr>
        <p:xfrm>
          <a:off x="1571604" y="521495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endParaRPr lang="es-AR" sz="1400" dirty="0"/>
                    </a:p>
                  </a:txBody>
                  <a:tcPr/>
                </a:tc>
                <a:tc>
                  <a:txBody>
                    <a:bodyPr/>
                    <a:lstStyle/>
                    <a:p>
                      <a:pPr algn="ctr"/>
                      <a:r>
                        <a:rPr kumimoji="0" lang="es-ES" sz="1400" b="1" kern="1200" dirty="0" smtClean="0">
                          <a:solidFill>
                            <a:schemeClr val="lt1"/>
                          </a:solidFill>
                          <a:latin typeface="+mn-lt"/>
                          <a:ea typeface="+mn-ea"/>
                          <a:cs typeface="+mn-cs"/>
                        </a:rPr>
                        <a:t>VAN</a:t>
                      </a:r>
                      <a:endParaRPr lang="es-AR" sz="1400" dirty="0"/>
                    </a:p>
                  </a:txBody>
                  <a:tcPr/>
                </a:tc>
                <a:tc>
                  <a:txBody>
                    <a:bodyPr/>
                    <a:lstStyle/>
                    <a:p>
                      <a:pPr algn="ctr"/>
                      <a:r>
                        <a:rPr kumimoji="0" lang="es-ES" sz="1400" b="1" kern="1200" dirty="0" smtClean="0">
                          <a:solidFill>
                            <a:schemeClr val="lt1"/>
                          </a:solidFill>
                          <a:latin typeface="+mn-lt"/>
                          <a:ea typeface="+mn-ea"/>
                          <a:cs typeface="+mn-cs"/>
                        </a:rPr>
                        <a:t>TIR</a:t>
                      </a:r>
                      <a:endParaRPr lang="es-AR" sz="1400" dirty="0"/>
                    </a:p>
                  </a:txBody>
                  <a:tcPr/>
                </a:tc>
              </a:tr>
              <a:tr h="370840">
                <a:tc>
                  <a:txBody>
                    <a:bodyPr/>
                    <a:lstStyle/>
                    <a:p>
                      <a:pPr algn="ctr">
                        <a:spcAft>
                          <a:spcPts val="0"/>
                        </a:spcAft>
                      </a:pPr>
                      <a:r>
                        <a:rPr lang="es-ES" sz="1400" dirty="0" smtClean="0">
                          <a:latin typeface="Arial"/>
                          <a:ea typeface="Times New Roman"/>
                        </a:rPr>
                        <a:t>ALTERNATIVA  </a:t>
                      </a:r>
                      <a:r>
                        <a:rPr lang="es-ES" sz="1400" dirty="0">
                          <a:latin typeface="Arial"/>
                          <a:ea typeface="Times New Roman"/>
                        </a:rPr>
                        <a:t>1</a:t>
                      </a:r>
                      <a:endParaRPr lang="es-AR" sz="1400" dirty="0">
                        <a:latin typeface="Times New Roman"/>
                        <a:ea typeface="Times New Roman"/>
                      </a:endParaRPr>
                    </a:p>
                  </a:txBody>
                  <a:tcPr marL="44450" marR="44450" marT="0" marB="0" anchor="b"/>
                </a:tc>
                <a:tc>
                  <a:txBody>
                    <a:bodyPr/>
                    <a:lstStyle/>
                    <a:p>
                      <a:pPr algn="ctr">
                        <a:spcAft>
                          <a:spcPts val="0"/>
                        </a:spcAft>
                      </a:pPr>
                      <a:r>
                        <a:rPr lang="es-ES" sz="1400" dirty="0">
                          <a:latin typeface="Arial"/>
                          <a:ea typeface="Times New Roman"/>
                        </a:rPr>
                        <a:t> $      -2.002.388,77 </a:t>
                      </a:r>
                      <a:endParaRPr lang="es-AR" sz="1400" dirty="0">
                        <a:latin typeface="Times New Roman"/>
                        <a:ea typeface="Times New Roman"/>
                      </a:endParaRPr>
                    </a:p>
                  </a:txBody>
                  <a:tcPr marL="44450" marR="44450" marT="0" marB="0" anchor="b"/>
                </a:tc>
                <a:tc>
                  <a:txBody>
                    <a:bodyPr/>
                    <a:lstStyle/>
                    <a:p>
                      <a:pPr algn="ctr">
                        <a:spcAft>
                          <a:spcPts val="0"/>
                        </a:spcAft>
                      </a:pPr>
                      <a:r>
                        <a:rPr lang="es-ES" sz="1400">
                          <a:latin typeface="Arial"/>
                          <a:ea typeface="Times New Roman"/>
                        </a:rPr>
                        <a:t>-5%</a:t>
                      </a:r>
                      <a:endParaRPr lang="es-AR" sz="1400">
                        <a:latin typeface="Times New Roman"/>
                        <a:ea typeface="Times New Roman"/>
                      </a:endParaRPr>
                    </a:p>
                  </a:txBody>
                  <a:tcPr marL="44450" marR="44450" marT="0" marB="0" anchor="b"/>
                </a:tc>
              </a:tr>
              <a:tr h="370840">
                <a:tc>
                  <a:txBody>
                    <a:bodyPr/>
                    <a:lstStyle/>
                    <a:p>
                      <a:pPr algn="ctr">
                        <a:spcAft>
                          <a:spcPts val="0"/>
                        </a:spcAft>
                      </a:pPr>
                      <a:r>
                        <a:rPr lang="es-ES" sz="1400" dirty="0" smtClean="0">
                          <a:latin typeface="Arial"/>
                          <a:ea typeface="Times New Roman"/>
                        </a:rPr>
                        <a:t>ALTERNATIVA  2</a:t>
                      </a:r>
                      <a:endParaRPr lang="es-AR" sz="1400" dirty="0">
                        <a:latin typeface="Times New Roman"/>
                        <a:ea typeface="Times New Roman"/>
                      </a:endParaRPr>
                    </a:p>
                  </a:txBody>
                  <a:tcPr marL="44450" marR="44450" marT="0" marB="0" anchor="b"/>
                </a:tc>
                <a:tc>
                  <a:txBody>
                    <a:bodyPr/>
                    <a:lstStyle/>
                    <a:p>
                      <a:pPr algn="ctr">
                        <a:spcAft>
                          <a:spcPts val="0"/>
                        </a:spcAft>
                      </a:pPr>
                      <a:r>
                        <a:rPr lang="es-ES" sz="1400" dirty="0">
                          <a:latin typeface="Arial"/>
                          <a:ea typeface="Times New Roman"/>
                        </a:rPr>
                        <a:t> $      -4.382.649,49 </a:t>
                      </a:r>
                      <a:endParaRPr lang="es-AR" sz="1400" dirty="0">
                        <a:latin typeface="Times New Roman"/>
                        <a:ea typeface="Times New Roman"/>
                      </a:endParaRPr>
                    </a:p>
                  </a:txBody>
                  <a:tcPr marL="44450" marR="44450" marT="0" marB="0" anchor="b"/>
                </a:tc>
                <a:tc>
                  <a:txBody>
                    <a:bodyPr/>
                    <a:lstStyle/>
                    <a:p>
                      <a:pPr algn="ctr">
                        <a:spcAft>
                          <a:spcPts val="0"/>
                        </a:spcAft>
                      </a:pPr>
                      <a:r>
                        <a:rPr lang="es-ES" sz="1400" dirty="0" smtClean="0">
                          <a:latin typeface="Arial"/>
                          <a:ea typeface="Times New Roman"/>
                        </a:rPr>
                        <a:t>infinito</a:t>
                      </a:r>
                      <a:endParaRPr lang="es-AR" sz="1400" dirty="0">
                        <a:latin typeface="Times New Roman"/>
                        <a:ea typeface="Times New Roman"/>
                      </a:endParaRPr>
                    </a:p>
                  </a:txBody>
                  <a:tcPr marL="44450" marR="44450" marT="0" marB="0" anchor="b"/>
                </a:tc>
              </a:tr>
            </a:tbl>
          </a:graphicData>
        </a:graphic>
      </p:graphicFrame>
    </p:spTree>
  </p:cSld>
  <p:clrMapOvr>
    <a:masterClrMapping/>
  </p:clrMapOvr>
  <p:transition spd="slow">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a:t>
            </a:r>
            <a:r>
              <a:rPr lang="es-ES" dirty="0" err="1" smtClean="0"/>
              <a:t>Prefactibilidad</a:t>
            </a:r>
            <a:endParaRPr lang="es-AR" dirty="0"/>
          </a:p>
        </p:txBody>
      </p:sp>
      <p:sp>
        <p:nvSpPr>
          <p:cNvPr id="3" name="2 Marcador de contenido"/>
          <p:cNvSpPr>
            <a:spLocks noGrp="1"/>
          </p:cNvSpPr>
          <p:nvPr>
            <p:ph idx="1"/>
          </p:nvPr>
        </p:nvSpPr>
        <p:spPr/>
        <p:txBody>
          <a:bodyPr>
            <a:normAutofit/>
          </a:bodyPr>
          <a:lstStyle/>
          <a:p>
            <a:pPr algn="just">
              <a:buNone/>
            </a:pPr>
            <a:r>
              <a:rPr lang="es-AR" sz="1400" b="1" u="sng" dirty="0" smtClean="0"/>
              <a:t>Aspectos ambientales: </a:t>
            </a:r>
          </a:p>
          <a:p>
            <a:pPr algn="just">
              <a:buNone/>
            </a:pPr>
            <a:r>
              <a:rPr lang="es-AR" sz="1400" dirty="0" smtClean="0"/>
              <a:t>Para este tipo de obra de saneamiento tener controlado los efectos perjudiciales sobre el medio ambiente pasa a ser una consideración importante, imponiéndose en cierta medida sobre los aspectos de índole económica</a:t>
            </a:r>
            <a:r>
              <a:rPr lang="es-AR" sz="1400" dirty="0" smtClean="0"/>
              <a:t>. (entre las alternativas 1 y 2 los efectos negativos sobre el medioambiente son similares)</a:t>
            </a:r>
            <a:endParaRPr lang="es-AR" sz="1400" dirty="0" smtClean="0"/>
          </a:p>
          <a:p>
            <a:pPr algn="just">
              <a:buNone/>
            </a:pPr>
            <a:endParaRPr lang="es-AR" sz="1400" b="1" dirty="0" smtClean="0"/>
          </a:p>
          <a:p>
            <a:pPr algn="just">
              <a:buNone/>
            </a:pPr>
            <a:r>
              <a:rPr lang="es-AR" sz="1400" b="1" u="sng" dirty="0" smtClean="0"/>
              <a:t> </a:t>
            </a:r>
            <a:r>
              <a:rPr lang="es-AR" sz="1400" b="1" u="sng" dirty="0" smtClean="0"/>
              <a:t>Selección de alternativa mediante el uso de la siguiente matriz de decisión:</a:t>
            </a:r>
          </a:p>
          <a:p>
            <a:endParaRPr lang="es-AR" b="1" u="sng" dirty="0" smtClean="0"/>
          </a:p>
        </p:txBody>
      </p:sp>
      <p:sp>
        <p:nvSpPr>
          <p:cNvPr id="4" name="3 Marcador de pie de página"/>
          <p:cNvSpPr>
            <a:spLocks noGrp="1"/>
          </p:cNvSpPr>
          <p:nvPr>
            <p:ph type="ftr" sz="quarter" idx="11"/>
          </p:nvPr>
        </p:nvSpPr>
        <p:spPr/>
        <p:txBody>
          <a:bodyPr/>
          <a:lstStyle/>
          <a:p>
            <a:pPr algn="ctr"/>
            <a:r>
              <a:rPr lang="es-AR" dirty="0" smtClean="0"/>
              <a:t>PROYECTO FINAL</a:t>
            </a: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39</a:t>
            </a:fld>
            <a:endParaRPr lang="es-AR"/>
          </a:p>
        </p:txBody>
      </p:sp>
      <p:graphicFrame>
        <p:nvGraphicFramePr>
          <p:cNvPr id="6" name="5 Tabla"/>
          <p:cNvGraphicFramePr>
            <a:graphicFrameLocks noGrp="1"/>
          </p:cNvGraphicFramePr>
          <p:nvPr/>
        </p:nvGraphicFramePr>
        <p:xfrm>
          <a:off x="1071538" y="3571876"/>
          <a:ext cx="6096000" cy="2865120"/>
        </p:xfrm>
        <a:graphic>
          <a:graphicData uri="http://schemas.openxmlformats.org/drawingml/2006/table">
            <a:tbl>
              <a:tblPr firstRow="1" bandRow="1">
                <a:tableStyleId>{5C22544A-7EE6-4342-B048-85BDC9FD1C3A}</a:tableStyleId>
              </a:tblPr>
              <a:tblGrid>
                <a:gridCol w="1357322"/>
                <a:gridCol w="1000132"/>
                <a:gridCol w="928694"/>
                <a:gridCol w="777852"/>
                <a:gridCol w="1016000"/>
                <a:gridCol w="1016000"/>
              </a:tblGrid>
              <a:tr h="370840">
                <a:tc>
                  <a:txBody>
                    <a:bodyPr/>
                    <a:lstStyle/>
                    <a:p>
                      <a:endParaRPr lang="es-AR" dirty="0"/>
                    </a:p>
                  </a:txBody>
                  <a:tcPr/>
                </a:tc>
                <a:tc>
                  <a:txBody>
                    <a:bodyPr/>
                    <a:lstStyle/>
                    <a:p>
                      <a:endParaRPr lang="es-AR" dirty="0"/>
                    </a:p>
                  </a:txBody>
                  <a:tcPr/>
                </a:tc>
                <a:tc gridSpan="4">
                  <a:txBody>
                    <a:bodyPr/>
                    <a:lstStyle/>
                    <a:p>
                      <a:pPr algn="ctr"/>
                      <a:r>
                        <a:rPr lang="es-AR" dirty="0" smtClean="0"/>
                        <a:t>ALTERNATIVAS</a:t>
                      </a:r>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r>
              <a:tr h="370840">
                <a:tc>
                  <a:txBody>
                    <a:bodyPr/>
                    <a:lstStyle/>
                    <a:p>
                      <a:pPr>
                        <a:lnSpc>
                          <a:spcPct val="150000"/>
                        </a:lnSpc>
                        <a:spcAft>
                          <a:spcPts val="0"/>
                        </a:spcAft>
                      </a:pPr>
                      <a:r>
                        <a:rPr lang="es-AR" sz="1200" dirty="0">
                          <a:latin typeface="Arial"/>
                          <a:ea typeface="Times New Roman"/>
                        </a:rPr>
                        <a:t>Aspectos considerados</a:t>
                      </a:r>
                      <a:endParaRPr lang="es-AR" sz="1200" dirty="0">
                        <a:latin typeface="Times New Roman"/>
                        <a:ea typeface="Times New Roman"/>
                      </a:endParaRPr>
                    </a:p>
                  </a:txBody>
                  <a:tcPr marL="44450" marR="44450" marT="0" marB="0" anchor="ctr"/>
                </a:tc>
                <a:tc>
                  <a:txBody>
                    <a:bodyPr/>
                    <a:lstStyle/>
                    <a:p>
                      <a:pPr algn="ctr">
                        <a:lnSpc>
                          <a:spcPct val="150000"/>
                        </a:lnSpc>
                        <a:spcAft>
                          <a:spcPts val="0"/>
                        </a:spcAft>
                      </a:pPr>
                      <a:r>
                        <a:rPr lang="es-AR" sz="1200" dirty="0">
                          <a:latin typeface="Arial"/>
                          <a:ea typeface="Times New Roman"/>
                        </a:rPr>
                        <a:t>% de inc.</a:t>
                      </a:r>
                      <a:endParaRPr lang="es-AR" sz="1200" dirty="0">
                        <a:latin typeface="Times New Roman"/>
                        <a:ea typeface="Times New Roman"/>
                      </a:endParaRPr>
                    </a:p>
                  </a:txBody>
                  <a:tcPr marL="44450" marR="44450" marT="0" marB="0" anchor="ctr"/>
                </a:tc>
                <a:tc gridSpan="2">
                  <a:txBody>
                    <a:bodyPr/>
                    <a:lstStyle/>
                    <a:p>
                      <a:pPr algn="ctr"/>
                      <a:r>
                        <a:rPr kumimoji="0" lang="es-AR" sz="1800" kern="1200" dirty="0" smtClean="0">
                          <a:solidFill>
                            <a:schemeClr val="dk1"/>
                          </a:solidFill>
                          <a:latin typeface="+mn-lt"/>
                          <a:ea typeface="+mn-ea"/>
                          <a:cs typeface="+mn-cs"/>
                        </a:rPr>
                        <a:t>Alternativa</a:t>
                      </a:r>
                      <a:r>
                        <a:rPr kumimoji="0" lang="es-AR" sz="1800" kern="1200" baseline="0" dirty="0" smtClean="0">
                          <a:solidFill>
                            <a:schemeClr val="dk1"/>
                          </a:solidFill>
                          <a:latin typeface="+mn-lt"/>
                          <a:ea typeface="+mn-ea"/>
                          <a:cs typeface="+mn-cs"/>
                        </a:rPr>
                        <a:t> </a:t>
                      </a:r>
                      <a:r>
                        <a:rPr kumimoji="0" lang="es-AR" sz="1800" kern="1200" dirty="0" smtClean="0">
                          <a:solidFill>
                            <a:schemeClr val="dk1"/>
                          </a:solidFill>
                          <a:latin typeface="+mn-lt"/>
                          <a:ea typeface="+mn-ea"/>
                          <a:cs typeface="+mn-cs"/>
                        </a:rPr>
                        <a:t> 1</a:t>
                      </a:r>
                      <a:endParaRPr lang="es-AR" dirty="0"/>
                    </a:p>
                  </a:txBody>
                  <a:tcPr/>
                </a:tc>
                <a:tc hMerge="1">
                  <a:txBody>
                    <a:bodyPr/>
                    <a:lstStyle/>
                    <a:p>
                      <a:endParaRPr lang="es-A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AR" sz="1800" kern="1200" dirty="0" smtClean="0">
                          <a:solidFill>
                            <a:schemeClr val="dk1"/>
                          </a:solidFill>
                          <a:latin typeface="+mn-lt"/>
                          <a:ea typeface="+mn-ea"/>
                          <a:cs typeface="+mn-cs"/>
                        </a:rPr>
                        <a:t>Alternativa</a:t>
                      </a:r>
                      <a:r>
                        <a:rPr kumimoji="0" lang="es-AR" sz="1800" kern="1200" baseline="0" dirty="0" smtClean="0">
                          <a:solidFill>
                            <a:schemeClr val="dk1"/>
                          </a:solidFill>
                          <a:latin typeface="+mn-lt"/>
                          <a:ea typeface="+mn-ea"/>
                          <a:cs typeface="+mn-cs"/>
                        </a:rPr>
                        <a:t> </a:t>
                      </a:r>
                      <a:r>
                        <a:rPr kumimoji="0" lang="es-AR" sz="1800" kern="1200" dirty="0" smtClean="0">
                          <a:solidFill>
                            <a:schemeClr val="dk1"/>
                          </a:solidFill>
                          <a:latin typeface="+mn-lt"/>
                          <a:ea typeface="+mn-ea"/>
                          <a:cs typeface="+mn-cs"/>
                        </a:rPr>
                        <a:t> 2</a:t>
                      </a:r>
                      <a:endParaRPr lang="es-AR" dirty="0" smtClean="0"/>
                    </a:p>
                    <a:p>
                      <a:pPr algn="ctr"/>
                      <a:endParaRPr lang="es-AR" dirty="0"/>
                    </a:p>
                  </a:txBody>
                  <a:tcPr/>
                </a:tc>
                <a:tc hMerge="1">
                  <a:txBody>
                    <a:bodyPr/>
                    <a:lstStyle/>
                    <a:p>
                      <a:endParaRPr lang="es-AR" dirty="0"/>
                    </a:p>
                  </a:txBody>
                  <a:tcPr/>
                </a:tc>
              </a:tr>
              <a:tr h="370840">
                <a:tc>
                  <a:txBody>
                    <a:bodyPr/>
                    <a:lstStyle/>
                    <a:p>
                      <a:pPr>
                        <a:lnSpc>
                          <a:spcPct val="150000"/>
                        </a:lnSpc>
                        <a:spcAft>
                          <a:spcPts val="0"/>
                        </a:spcAft>
                      </a:pPr>
                      <a:r>
                        <a:rPr lang="es-AR" sz="1200">
                          <a:latin typeface="Arial"/>
                          <a:ea typeface="Times New Roman"/>
                        </a:rPr>
                        <a:t>Económicos</a:t>
                      </a:r>
                      <a:endParaRPr lang="es-AR" sz="1200">
                        <a:latin typeface="Times New Roman"/>
                        <a:ea typeface="Times New Roman"/>
                      </a:endParaRPr>
                    </a:p>
                  </a:txBody>
                  <a:tcPr marL="44450" marR="44450" marT="0" marB="0" anchor="ctr"/>
                </a:tc>
                <a:tc>
                  <a:txBody>
                    <a:bodyPr/>
                    <a:lstStyle/>
                    <a:p>
                      <a:pPr algn="ctr">
                        <a:lnSpc>
                          <a:spcPct val="150000"/>
                        </a:lnSpc>
                        <a:spcAft>
                          <a:spcPts val="0"/>
                        </a:spcAft>
                      </a:pPr>
                      <a:r>
                        <a:rPr lang="es-AR" sz="1200">
                          <a:latin typeface="Arial"/>
                          <a:ea typeface="Times New Roman"/>
                        </a:rPr>
                        <a:t>30,00%</a:t>
                      </a:r>
                      <a:endParaRPr lang="es-AR" sz="1200">
                        <a:latin typeface="Times New Roman"/>
                        <a:ea typeface="Times New Roman"/>
                      </a:endParaRPr>
                    </a:p>
                  </a:txBody>
                  <a:tcPr marL="44450" marR="44450" marT="0" marB="0" anchor="ctr"/>
                </a:tc>
                <a:tc>
                  <a:txBody>
                    <a:bodyPr/>
                    <a:lstStyle/>
                    <a:p>
                      <a:pPr algn="ctr">
                        <a:lnSpc>
                          <a:spcPct val="150000"/>
                        </a:lnSpc>
                        <a:spcAft>
                          <a:spcPts val="0"/>
                        </a:spcAft>
                      </a:pPr>
                      <a:r>
                        <a:rPr lang="es-AR" sz="1200">
                          <a:latin typeface="Arial"/>
                          <a:ea typeface="Times New Roman"/>
                        </a:rPr>
                        <a:t>1</a:t>
                      </a:r>
                      <a:endParaRPr lang="es-AR" sz="1200">
                        <a:latin typeface="Times New Roman"/>
                        <a:ea typeface="Times New Roman"/>
                      </a:endParaRPr>
                    </a:p>
                  </a:txBody>
                  <a:tcPr marL="44450" marR="44450" marT="0" marB="0" anchor="ctr"/>
                </a:tc>
                <a:tc>
                  <a:txBody>
                    <a:bodyPr/>
                    <a:lstStyle/>
                    <a:p>
                      <a:pPr algn="ctr">
                        <a:lnSpc>
                          <a:spcPct val="150000"/>
                        </a:lnSpc>
                        <a:spcAft>
                          <a:spcPts val="0"/>
                        </a:spcAft>
                      </a:pPr>
                      <a:r>
                        <a:rPr lang="es-AR" sz="1200">
                          <a:latin typeface="Arial"/>
                          <a:ea typeface="Times New Roman"/>
                        </a:rPr>
                        <a:t>0,3</a:t>
                      </a:r>
                      <a:endParaRPr lang="es-AR" sz="1200">
                        <a:latin typeface="Times New Roman"/>
                        <a:ea typeface="Times New Roman"/>
                      </a:endParaRPr>
                    </a:p>
                  </a:txBody>
                  <a:tcPr marL="44450" marR="44450" marT="0" marB="0" anchor="ctr"/>
                </a:tc>
                <a:tc>
                  <a:txBody>
                    <a:bodyPr/>
                    <a:lstStyle/>
                    <a:p>
                      <a:pPr algn="ctr">
                        <a:lnSpc>
                          <a:spcPct val="150000"/>
                        </a:lnSpc>
                        <a:spcAft>
                          <a:spcPts val="0"/>
                        </a:spcAft>
                      </a:pPr>
                      <a:r>
                        <a:rPr lang="es-AR" sz="1200" dirty="0">
                          <a:latin typeface="Arial"/>
                          <a:ea typeface="Times New Roman"/>
                        </a:rPr>
                        <a:t>0</a:t>
                      </a:r>
                      <a:endParaRPr lang="es-AR" sz="1200" dirty="0">
                        <a:latin typeface="Times New Roman"/>
                        <a:ea typeface="Times New Roman"/>
                      </a:endParaRPr>
                    </a:p>
                  </a:txBody>
                  <a:tcPr marL="44450" marR="44450" marT="0" marB="0" anchor="ctr"/>
                </a:tc>
                <a:tc>
                  <a:txBody>
                    <a:bodyPr/>
                    <a:lstStyle/>
                    <a:p>
                      <a:pPr algn="ctr">
                        <a:lnSpc>
                          <a:spcPct val="150000"/>
                        </a:lnSpc>
                        <a:spcAft>
                          <a:spcPts val="0"/>
                        </a:spcAft>
                      </a:pPr>
                      <a:r>
                        <a:rPr lang="es-AR" sz="1200">
                          <a:latin typeface="Arial"/>
                          <a:ea typeface="Times New Roman"/>
                        </a:rPr>
                        <a:t>0</a:t>
                      </a:r>
                      <a:endParaRPr lang="es-AR" sz="1200">
                        <a:latin typeface="Times New Roman"/>
                        <a:ea typeface="Times New Roman"/>
                      </a:endParaRPr>
                    </a:p>
                  </a:txBody>
                  <a:tcPr marL="44450" marR="44450" marT="0" marB="0" anchor="ctr"/>
                </a:tc>
              </a:tr>
              <a:tr h="370840">
                <a:tc>
                  <a:txBody>
                    <a:bodyPr/>
                    <a:lstStyle/>
                    <a:p>
                      <a:pPr>
                        <a:lnSpc>
                          <a:spcPct val="150000"/>
                        </a:lnSpc>
                        <a:spcAft>
                          <a:spcPts val="0"/>
                        </a:spcAft>
                      </a:pPr>
                      <a:r>
                        <a:rPr lang="es-AR" sz="1200">
                          <a:latin typeface="Arial"/>
                          <a:ea typeface="Times New Roman"/>
                        </a:rPr>
                        <a:t>Técnicos</a:t>
                      </a:r>
                      <a:endParaRPr lang="es-AR" sz="1200">
                        <a:latin typeface="Times New Roman"/>
                        <a:ea typeface="Times New Roman"/>
                      </a:endParaRPr>
                    </a:p>
                  </a:txBody>
                  <a:tcPr marL="44450" marR="44450" marT="0" marB="0" anchor="ctr"/>
                </a:tc>
                <a:tc>
                  <a:txBody>
                    <a:bodyPr/>
                    <a:lstStyle/>
                    <a:p>
                      <a:pPr algn="ctr">
                        <a:lnSpc>
                          <a:spcPct val="150000"/>
                        </a:lnSpc>
                        <a:spcAft>
                          <a:spcPts val="0"/>
                        </a:spcAft>
                      </a:pPr>
                      <a:r>
                        <a:rPr lang="es-AR" sz="1200">
                          <a:latin typeface="Arial"/>
                          <a:ea typeface="Times New Roman"/>
                        </a:rPr>
                        <a:t>10,00%</a:t>
                      </a:r>
                      <a:endParaRPr lang="es-AR" sz="1200">
                        <a:latin typeface="Times New Roman"/>
                        <a:ea typeface="Times New Roman"/>
                      </a:endParaRPr>
                    </a:p>
                  </a:txBody>
                  <a:tcPr marL="44450" marR="44450" marT="0" marB="0" anchor="ctr"/>
                </a:tc>
                <a:tc>
                  <a:txBody>
                    <a:bodyPr/>
                    <a:lstStyle/>
                    <a:p>
                      <a:pPr algn="ctr">
                        <a:lnSpc>
                          <a:spcPct val="150000"/>
                        </a:lnSpc>
                        <a:spcAft>
                          <a:spcPts val="0"/>
                        </a:spcAft>
                      </a:pPr>
                      <a:r>
                        <a:rPr lang="es-AR" sz="1200">
                          <a:latin typeface="Arial"/>
                          <a:ea typeface="Times New Roman"/>
                        </a:rPr>
                        <a:t>1</a:t>
                      </a:r>
                      <a:endParaRPr lang="es-AR" sz="1200">
                        <a:latin typeface="Times New Roman"/>
                        <a:ea typeface="Times New Roman"/>
                      </a:endParaRPr>
                    </a:p>
                  </a:txBody>
                  <a:tcPr marL="44450" marR="44450" marT="0" marB="0" anchor="ctr"/>
                </a:tc>
                <a:tc>
                  <a:txBody>
                    <a:bodyPr/>
                    <a:lstStyle/>
                    <a:p>
                      <a:pPr algn="ctr">
                        <a:lnSpc>
                          <a:spcPct val="150000"/>
                        </a:lnSpc>
                        <a:spcAft>
                          <a:spcPts val="0"/>
                        </a:spcAft>
                      </a:pPr>
                      <a:r>
                        <a:rPr lang="es-AR" sz="1200">
                          <a:latin typeface="Arial"/>
                          <a:ea typeface="Times New Roman"/>
                        </a:rPr>
                        <a:t>0,1</a:t>
                      </a:r>
                      <a:endParaRPr lang="es-AR" sz="1200">
                        <a:latin typeface="Times New Roman"/>
                        <a:ea typeface="Times New Roman"/>
                      </a:endParaRPr>
                    </a:p>
                  </a:txBody>
                  <a:tcPr marL="44450" marR="44450" marT="0" marB="0" anchor="ctr"/>
                </a:tc>
                <a:tc>
                  <a:txBody>
                    <a:bodyPr/>
                    <a:lstStyle/>
                    <a:p>
                      <a:pPr algn="ctr">
                        <a:lnSpc>
                          <a:spcPct val="150000"/>
                        </a:lnSpc>
                        <a:spcAft>
                          <a:spcPts val="0"/>
                        </a:spcAft>
                      </a:pPr>
                      <a:r>
                        <a:rPr lang="es-AR" sz="1200" dirty="0">
                          <a:latin typeface="Arial"/>
                          <a:ea typeface="Times New Roman"/>
                        </a:rPr>
                        <a:t>0</a:t>
                      </a:r>
                      <a:endParaRPr lang="es-AR" sz="1200" dirty="0">
                        <a:latin typeface="Times New Roman"/>
                        <a:ea typeface="Times New Roman"/>
                      </a:endParaRPr>
                    </a:p>
                  </a:txBody>
                  <a:tcPr marL="44450" marR="44450" marT="0" marB="0" anchor="ctr"/>
                </a:tc>
                <a:tc>
                  <a:txBody>
                    <a:bodyPr/>
                    <a:lstStyle/>
                    <a:p>
                      <a:pPr algn="ctr">
                        <a:lnSpc>
                          <a:spcPct val="150000"/>
                        </a:lnSpc>
                        <a:spcAft>
                          <a:spcPts val="0"/>
                        </a:spcAft>
                      </a:pPr>
                      <a:r>
                        <a:rPr lang="es-AR" sz="1200">
                          <a:latin typeface="Arial"/>
                          <a:ea typeface="Times New Roman"/>
                        </a:rPr>
                        <a:t>0</a:t>
                      </a:r>
                      <a:endParaRPr lang="es-AR" sz="1200">
                        <a:latin typeface="Times New Roman"/>
                        <a:ea typeface="Times New Roman"/>
                      </a:endParaRPr>
                    </a:p>
                  </a:txBody>
                  <a:tcPr marL="44450" marR="44450" marT="0" marB="0" anchor="ctr"/>
                </a:tc>
              </a:tr>
              <a:tr h="370840">
                <a:tc>
                  <a:txBody>
                    <a:bodyPr/>
                    <a:lstStyle/>
                    <a:p>
                      <a:pPr>
                        <a:lnSpc>
                          <a:spcPct val="150000"/>
                        </a:lnSpc>
                        <a:spcAft>
                          <a:spcPts val="0"/>
                        </a:spcAft>
                      </a:pPr>
                      <a:r>
                        <a:rPr lang="es-AR" sz="1200">
                          <a:latin typeface="Arial"/>
                          <a:ea typeface="Times New Roman"/>
                        </a:rPr>
                        <a:t>Medioambientales</a:t>
                      </a:r>
                      <a:endParaRPr lang="es-AR" sz="1200">
                        <a:latin typeface="Times New Roman"/>
                        <a:ea typeface="Times New Roman"/>
                      </a:endParaRPr>
                    </a:p>
                  </a:txBody>
                  <a:tcPr marL="44450" marR="44450" marT="0" marB="0" anchor="ctr"/>
                </a:tc>
                <a:tc>
                  <a:txBody>
                    <a:bodyPr/>
                    <a:lstStyle/>
                    <a:p>
                      <a:pPr algn="ctr">
                        <a:lnSpc>
                          <a:spcPct val="150000"/>
                        </a:lnSpc>
                        <a:spcAft>
                          <a:spcPts val="0"/>
                        </a:spcAft>
                      </a:pPr>
                      <a:r>
                        <a:rPr lang="es-AR" sz="1200">
                          <a:latin typeface="Arial"/>
                          <a:ea typeface="Times New Roman"/>
                        </a:rPr>
                        <a:t>40,00%</a:t>
                      </a:r>
                      <a:endParaRPr lang="es-AR" sz="1200">
                        <a:latin typeface="Times New Roman"/>
                        <a:ea typeface="Times New Roman"/>
                      </a:endParaRPr>
                    </a:p>
                  </a:txBody>
                  <a:tcPr marL="44450" marR="44450" marT="0" marB="0" anchor="ctr"/>
                </a:tc>
                <a:tc>
                  <a:txBody>
                    <a:bodyPr/>
                    <a:lstStyle/>
                    <a:p>
                      <a:pPr algn="ctr">
                        <a:lnSpc>
                          <a:spcPct val="150000"/>
                        </a:lnSpc>
                        <a:spcAft>
                          <a:spcPts val="0"/>
                        </a:spcAft>
                      </a:pPr>
                      <a:r>
                        <a:rPr lang="es-AR" sz="1200">
                          <a:latin typeface="Arial"/>
                          <a:ea typeface="Times New Roman"/>
                        </a:rPr>
                        <a:t>0</a:t>
                      </a:r>
                      <a:endParaRPr lang="es-AR" sz="1200">
                        <a:latin typeface="Times New Roman"/>
                        <a:ea typeface="Times New Roman"/>
                      </a:endParaRPr>
                    </a:p>
                  </a:txBody>
                  <a:tcPr marL="44450" marR="44450" marT="0" marB="0" anchor="ctr"/>
                </a:tc>
                <a:tc>
                  <a:txBody>
                    <a:bodyPr/>
                    <a:lstStyle/>
                    <a:p>
                      <a:pPr algn="ctr">
                        <a:lnSpc>
                          <a:spcPct val="150000"/>
                        </a:lnSpc>
                        <a:spcAft>
                          <a:spcPts val="0"/>
                        </a:spcAft>
                      </a:pPr>
                      <a:r>
                        <a:rPr lang="es-AR" sz="1200">
                          <a:latin typeface="Arial"/>
                          <a:ea typeface="Times New Roman"/>
                        </a:rPr>
                        <a:t>0</a:t>
                      </a:r>
                      <a:endParaRPr lang="es-AR" sz="1200">
                        <a:latin typeface="Times New Roman"/>
                        <a:ea typeface="Times New Roman"/>
                      </a:endParaRPr>
                    </a:p>
                  </a:txBody>
                  <a:tcPr marL="44450" marR="44450" marT="0" marB="0" anchor="ctr"/>
                </a:tc>
                <a:tc>
                  <a:txBody>
                    <a:bodyPr/>
                    <a:lstStyle/>
                    <a:p>
                      <a:pPr algn="ctr">
                        <a:lnSpc>
                          <a:spcPct val="150000"/>
                        </a:lnSpc>
                        <a:spcAft>
                          <a:spcPts val="0"/>
                        </a:spcAft>
                      </a:pPr>
                      <a:r>
                        <a:rPr lang="es-AR" sz="1200">
                          <a:latin typeface="Arial"/>
                          <a:ea typeface="Times New Roman"/>
                        </a:rPr>
                        <a:t>1</a:t>
                      </a:r>
                      <a:endParaRPr lang="es-AR" sz="1200">
                        <a:latin typeface="Times New Roman"/>
                        <a:ea typeface="Times New Roman"/>
                      </a:endParaRPr>
                    </a:p>
                  </a:txBody>
                  <a:tcPr marL="44450" marR="44450" marT="0" marB="0" anchor="ctr"/>
                </a:tc>
                <a:tc>
                  <a:txBody>
                    <a:bodyPr/>
                    <a:lstStyle/>
                    <a:p>
                      <a:pPr algn="ctr">
                        <a:lnSpc>
                          <a:spcPct val="150000"/>
                        </a:lnSpc>
                        <a:spcAft>
                          <a:spcPts val="0"/>
                        </a:spcAft>
                      </a:pPr>
                      <a:r>
                        <a:rPr lang="es-AR" sz="1200">
                          <a:latin typeface="Arial"/>
                          <a:ea typeface="Times New Roman"/>
                        </a:rPr>
                        <a:t>0,4</a:t>
                      </a:r>
                      <a:endParaRPr lang="es-AR" sz="1200">
                        <a:latin typeface="Times New Roman"/>
                        <a:ea typeface="Times New Roman"/>
                      </a:endParaRPr>
                    </a:p>
                  </a:txBody>
                  <a:tcPr marL="44450" marR="44450" marT="0" marB="0" anchor="ctr"/>
                </a:tc>
              </a:tr>
              <a:tr h="370840">
                <a:tc>
                  <a:txBody>
                    <a:bodyPr/>
                    <a:lstStyle/>
                    <a:p>
                      <a:pPr>
                        <a:lnSpc>
                          <a:spcPct val="150000"/>
                        </a:lnSpc>
                        <a:spcAft>
                          <a:spcPts val="0"/>
                        </a:spcAft>
                      </a:pPr>
                      <a:r>
                        <a:rPr lang="es-AR" sz="1200" dirty="0">
                          <a:latin typeface="Arial"/>
                          <a:ea typeface="Times New Roman"/>
                        </a:rPr>
                        <a:t>Funcionales</a:t>
                      </a:r>
                      <a:endParaRPr lang="es-AR" sz="1200" dirty="0">
                        <a:latin typeface="Times New Roman"/>
                        <a:ea typeface="Times New Roman"/>
                      </a:endParaRPr>
                    </a:p>
                  </a:txBody>
                  <a:tcPr marL="44450" marR="44450" marT="0" marB="0" anchor="ctr"/>
                </a:tc>
                <a:tc>
                  <a:txBody>
                    <a:bodyPr/>
                    <a:lstStyle/>
                    <a:p>
                      <a:pPr algn="ctr">
                        <a:lnSpc>
                          <a:spcPct val="150000"/>
                        </a:lnSpc>
                        <a:spcAft>
                          <a:spcPts val="0"/>
                        </a:spcAft>
                      </a:pPr>
                      <a:r>
                        <a:rPr lang="es-AR" sz="1200">
                          <a:latin typeface="Arial"/>
                          <a:ea typeface="Times New Roman"/>
                        </a:rPr>
                        <a:t>20,00%</a:t>
                      </a:r>
                      <a:endParaRPr lang="es-AR" sz="1200">
                        <a:latin typeface="Times New Roman"/>
                        <a:ea typeface="Times New Roman"/>
                      </a:endParaRPr>
                    </a:p>
                  </a:txBody>
                  <a:tcPr marL="44450" marR="44450" marT="0" marB="0" anchor="ctr"/>
                </a:tc>
                <a:tc>
                  <a:txBody>
                    <a:bodyPr/>
                    <a:lstStyle/>
                    <a:p>
                      <a:pPr algn="ctr">
                        <a:lnSpc>
                          <a:spcPct val="150000"/>
                        </a:lnSpc>
                        <a:spcAft>
                          <a:spcPts val="0"/>
                        </a:spcAft>
                      </a:pPr>
                      <a:r>
                        <a:rPr lang="es-AR" sz="1200">
                          <a:latin typeface="Arial"/>
                          <a:ea typeface="Times New Roman"/>
                        </a:rPr>
                        <a:t>0</a:t>
                      </a:r>
                      <a:endParaRPr lang="es-AR" sz="1200">
                        <a:latin typeface="Times New Roman"/>
                        <a:ea typeface="Times New Roman"/>
                      </a:endParaRPr>
                    </a:p>
                  </a:txBody>
                  <a:tcPr marL="44450" marR="44450" marT="0" marB="0" anchor="ctr"/>
                </a:tc>
                <a:tc>
                  <a:txBody>
                    <a:bodyPr/>
                    <a:lstStyle/>
                    <a:p>
                      <a:pPr algn="ctr">
                        <a:lnSpc>
                          <a:spcPct val="150000"/>
                        </a:lnSpc>
                        <a:spcAft>
                          <a:spcPts val="0"/>
                        </a:spcAft>
                      </a:pPr>
                      <a:r>
                        <a:rPr lang="es-AR" sz="1200" dirty="0">
                          <a:latin typeface="Arial"/>
                          <a:ea typeface="Times New Roman"/>
                        </a:rPr>
                        <a:t>0</a:t>
                      </a:r>
                      <a:endParaRPr lang="es-AR" sz="1200" dirty="0">
                        <a:latin typeface="Times New Roman"/>
                        <a:ea typeface="Times New Roman"/>
                      </a:endParaRPr>
                    </a:p>
                  </a:txBody>
                  <a:tcPr marL="44450" marR="44450" marT="0" marB="0" anchor="ctr"/>
                </a:tc>
                <a:tc>
                  <a:txBody>
                    <a:bodyPr/>
                    <a:lstStyle/>
                    <a:p>
                      <a:pPr algn="ctr">
                        <a:lnSpc>
                          <a:spcPct val="150000"/>
                        </a:lnSpc>
                        <a:spcAft>
                          <a:spcPts val="0"/>
                        </a:spcAft>
                      </a:pPr>
                      <a:r>
                        <a:rPr lang="es-AR" sz="1200">
                          <a:latin typeface="Arial"/>
                          <a:ea typeface="Times New Roman"/>
                        </a:rPr>
                        <a:t>1</a:t>
                      </a:r>
                      <a:endParaRPr lang="es-AR" sz="1200">
                        <a:latin typeface="Times New Roman"/>
                        <a:ea typeface="Times New Roman"/>
                      </a:endParaRPr>
                    </a:p>
                  </a:txBody>
                  <a:tcPr marL="44450" marR="44450" marT="0" marB="0" anchor="ctr"/>
                </a:tc>
                <a:tc>
                  <a:txBody>
                    <a:bodyPr/>
                    <a:lstStyle/>
                    <a:p>
                      <a:pPr algn="ctr">
                        <a:lnSpc>
                          <a:spcPct val="150000"/>
                        </a:lnSpc>
                        <a:spcAft>
                          <a:spcPts val="0"/>
                        </a:spcAft>
                      </a:pPr>
                      <a:r>
                        <a:rPr lang="es-AR" sz="1200">
                          <a:latin typeface="Arial"/>
                          <a:ea typeface="Times New Roman"/>
                        </a:rPr>
                        <a:t>0,2</a:t>
                      </a:r>
                      <a:endParaRPr lang="es-AR" sz="1200">
                        <a:latin typeface="Times New Roman"/>
                        <a:ea typeface="Times New Roman"/>
                      </a:endParaRPr>
                    </a:p>
                  </a:txBody>
                  <a:tcPr marL="44450" marR="44450" marT="0" marB="0" anchor="ctr"/>
                </a:tc>
              </a:tr>
              <a:tr h="370840">
                <a:tc>
                  <a:txBody>
                    <a:bodyPr/>
                    <a:lstStyle/>
                    <a:p>
                      <a:endParaRPr lang="es-AR" dirty="0"/>
                    </a:p>
                  </a:txBody>
                  <a:tcPr/>
                </a:tc>
                <a:tc>
                  <a:txBody>
                    <a:bodyPr/>
                    <a:lstStyle/>
                    <a:p>
                      <a:pPr algn="ctr">
                        <a:lnSpc>
                          <a:spcPct val="150000"/>
                        </a:lnSpc>
                        <a:spcAft>
                          <a:spcPts val="0"/>
                        </a:spcAft>
                      </a:pPr>
                      <a:r>
                        <a:rPr lang="es-AR" sz="1200" dirty="0">
                          <a:latin typeface="Arial"/>
                          <a:ea typeface="Times New Roman"/>
                        </a:rPr>
                        <a:t>100,00%</a:t>
                      </a:r>
                      <a:endParaRPr lang="es-AR" sz="1200" dirty="0">
                        <a:latin typeface="Times New Roman"/>
                        <a:ea typeface="Times New Roman"/>
                      </a:endParaRPr>
                    </a:p>
                  </a:txBody>
                  <a:tcPr marL="44450" marR="44450" marT="0" marB="0" anchor="ctr"/>
                </a:tc>
                <a:tc>
                  <a:txBody>
                    <a:bodyPr/>
                    <a:lstStyle/>
                    <a:p>
                      <a:endParaRPr lang="es-AR" dirty="0"/>
                    </a:p>
                  </a:txBody>
                  <a:tcPr/>
                </a:tc>
                <a:tc>
                  <a:txBody>
                    <a:bodyPr/>
                    <a:lstStyle/>
                    <a:p>
                      <a:pPr marL="0" algn="ctr" rtl="0" eaLnBrk="1" latinLnBrk="0" hangingPunct="1">
                        <a:lnSpc>
                          <a:spcPct val="150000"/>
                        </a:lnSpc>
                        <a:spcAft>
                          <a:spcPts val="0"/>
                        </a:spcAft>
                      </a:pPr>
                      <a:r>
                        <a:rPr kumimoji="0" lang="es-AR" sz="1200" kern="1200" dirty="0" smtClean="0">
                          <a:solidFill>
                            <a:schemeClr val="dk1"/>
                          </a:solidFill>
                          <a:latin typeface="Arial"/>
                          <a:ea typeface="Times New Roman"/>
                          <a:cs typeface="+mn-cs"/>
                        </a:rPr>
                        <a:t>0,4</a:t>
                      </a:r>
                      <a:endParaRPr kumimoji="0" lang="es-AR" sz="1200" kern="1200" dirty="0">
                        <a:solidFill>
                          <a:schemeClr val="dk1"/>
                        </a:solidFill>
                        <a:latin typeface="Arial"/>
                        <a:ea typeface="Times New Roman"/>
                        <a:cs typeface="+mn-cs"/>
                      </a:endParaRPr>
                    </a:p>
                  </a:txBody>
                  <a:tcPr/>
                </a:tc>
                <a:tc>
                  <a:txBody>
                    <a:bodyPr/>
                    <a:lstStyle/>
                    <a:p>
                      <a:pPr algn="ctr">
                        <a:lnSpc>
                          <a:spcPct val="150000"/>
                        </a:lnSpc>
                        <a:spcAft>
                          <a:spcPts val="0"/>
                        </a:spcAft>
                      </a:pPr>
                      <a:r>
                        <a:rPr lang="es-AR" sz="1200" dirty="0">
                          <a:latin typeface="Arial"/>
                          <a:ea typeface="Times New Roman"/>
                        </a:rPr>
                        <a:t> </a:t>
                      </a:r>
                      <a:endParaRPr lang="es-AR" sz="1200" dirty="0">
                        <a:latin typeface="Times New Roman"/>
                        <a:ea typeface="Times New Roman"/>
                      </a:endParaRPr>
                    </a:p>
                  </a:txBody>
                  <a:tcPr marL="44450" marR="44450" marT="0" marB="0" anchor="ctr"/>
                </a:tc>
                <a:tc>
                  <a:txBody>
                    <a:bodyPr/>
                    <a:lstStyle/>
                    <a:p>
                      <a:pPr algn="ctr">
                        <a:lnSpc>
                          <a:spcPct val="150000"/>
                        </a:lnSpc>
                        <a:spcAft>
                          <a:spcPts val="0"/>
                        </a:spcAft>
                      </a:pPr>
                      <a:r>
                        <a:rPr lang="es-AR" sz="1200" dirty="0">
                          <a:latin typeface="Arial"/>
                          <a:ea typeface="Times New Roman"/>
                        </a:rPr>
                        <a:t>0,6</a:t>
                      </a:r>
                      <a:endParaRPr lang="es-AR" sz="1200" dirty="0">
                        <a:latin typeface="Times New Roman"/>
                        <a:ea typeface="Times New Roman"/>
                      </a:endParaRPr>
                    </a:p>
                  </a:txBody>
                  <a:tcPr marL="44450" marR="44450" marT="0" marB="0" anchor="ctr"/>
                </a:tc>
              </a:tr>
            </a:tbl>
          </a:graphicData>
        </a:graphic>
      </p:graphicFrame>
    </p:spTree>
  </p:cSld>
  <p:clrMapOvr>
    <a:masterClrMapping/>
  </p:clrMapOvr>
  <p:transition spd="slow">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1"/>
                </a:solidFill>
              </a:rPr>
              <a:t>1) Antecedentes</a:t>
            </a:r>
            <a:endParaRPr lang="es-AR" dirty="0"/>
          </a:p>
        </p:txBody>
      </p:sp>
      <p:sp>
        <p:nvSpPr>
          <p:cNvPr id="3" name="2 Marcador de contenido"/>
          <p:cNvSpPr>
            <a:spLocks noGrp="1"/>
          </p:cNvSpPr>
          <p:nvPr>
            <p:ph idx="1"/>
          </p:nvPr>
        </p:nvSpPr>
        <p:spPr>
          <a:xfrm>
            <a:off x="500034" y="1935480"/>
            <a:ext cx="8186766" cy="493388"/>
          </a:xfrm>
        </p:spPr>
        <p:txBody>
          <a:bodyPr/>
          <a:lstStyle/>
          <a:p>
            <a:r>
              <a:rPr lang="es-AR" b="1" dirty="0" smtClean="0"/>
              <a:t>Ubicación</a:t>
            </a:r>
            <a:endParaRPr lang="es-AR" dirty="0"/>
          </a:p>
        </p:txBody>
      </p:sp>
      <p:sp>
        <p:nvSpPr>
          <p:cNvPr id="5" name="4 Marcador de pie de página"/>
          <p:cNvSpPr>
            <a:spLocks noGrp="1"/>
          </p:cNvSpPr>
          <p:nvPr>
            <p:ph type="ftr" sz="quarter" idx="11"/>
          </p:nvPr>
        </p:nvSpPr>
        <p:spPr/>
        <p:txBody>
          <a:bodyPr/>
          <a:lstStyle/>
          <a:p>
            <a:r>
              <a:rPr lang="es-AR" dirty="0" smtClean="0"/>
              <a:t>                         PROYECTO FINAL</a:t>
            </a:r>
            <a:endParaRPr lang="es-AR" dirty="0"/>
          </a:p>
        </p:txBody>
      </p:sp>
      <p:sp>
        <p:nvSpPr>
          <p:cNvPr id="4" name="3 Marcador de número de diapositiva"/>
          <p:cNvSpPr>
            <a:spLocks noGrp="1"/>
          </p:cNvSpPr>
          <p:nvPr>
            <p:ph type="sldNum" sz="quarter" idx="12"/>
          </p:nvPr>
        </p:nvSpPr>
        <p:spPr/>
        <p:txBody>
          <a:bodyPr>
            <a:normAutofit/>
          </a:bodyPr>
          <a:lstStyle/>
          <a:p>
            <a:fld id="{C3809C78-1359-4C08-828E-4F41B5091150}" type="slidenum">
              <a:rPr lang="es-AR" smtClean="0"/>
              <a:pPr/>
              <a:t>4</a:t>
            </a:fld>
            <a:endParaRPr lang="es-AR"/>
          </a:p>
        </p:txBody>
      </p:sp>
      <p:pic>
        <p:nvPicPr>
          <p:cNvPr id="8" name="7 Imagen" descr="uicacion general"/>
          <p:cNvPicPr/>
          <p:nvPr/>
        </p:nvPicPr>
        <p:blipFill>
          <a:blip r:embed="rId2" cstate="print"/>
          <a:srcRect/>
          <a:stretch>
            <a:fillRect/>
          </a:stretch>
        </p:blipFill>
        <p:spPr bwMode="auto">
          <a:xfrm>
            <a:off x="3071802" y="1785926"/>
            <a:ext cx="4225269" cy="4643446"/>
          </a:xfrm>
          <a:prstGeom prst="rect">
            <a:avLst/>
          </a:prstGeom>
          <a:solidFill>
            <a:srgbClr val="FFFF99"/>
          </a:solidFill>
          <a:ln w="38100" cmpd="sng">
            <a:solidFill>
              <a:srgbClr val="FF0000"/>
            </a:solidFill>
            <a:miter lim="800000"/>
            <a:headEnd/>
            <a:tailEnd/>
          </a:ln>
          <a:effectLst/>
        </p:spPr>
      </p:pic>
    </p:spTree>
  </p:cSld>
  <p:clrMapOvr>
    <a:masterClrMapping/>
  </p:clrMapOvr>
  <p:transition spd="slow">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a:t>
            </a:r>
            <a:r>
              <a:rPr lang="es-ES" dirty="0" err="1" smtClean="0"/>
              <a:t>Prefactibilidad</a:t>
            </a:r>
            <a:endParaRPr lang="es-AR" dirty="0"/>
          </a:p>
        </p:txBody>
      </p:sp>
      <p:sp>
        <p:nvSpPr>
          <p:cNvPr id="3" name="2 Marcador de contenido"/>
          <p:cNvSpPr>
            <a:spLocks noGrp="1"/>
          </p:cNvSpPr>
          <p:nvPr>
            <p:ph idx="1"/>
          </p:nvPr>
        </p:nvSpPr>
        <p:spPr/>
        <p:txBody>
          <a:bodyPr>
            <a:normAutofit fontScale="70000" lnSpcReduction="20000"/>
          </a:bodyPr>
          <a:lstStyle/>
          <a:p>
            <a:pPr algn="just">
              <a:buNone/>
            </a:pPr>
            <a:endParaRPr lang="es-AR" dirty="0" smtClean="0">
              <a:solidFill>
                <a:schemeClr val="accent1">
                  <a:lumMod val="60000"/>
                  <a:lumOff val="40000"/>
                </a:schemeClr>
              </a:solidFill>
            </a:endParaRPr>
          </a:p>
          <a:p>
            <a:pPr algn="just">
              <a:buNone/>
            </a:pPr>
            <a:r>
              <a:rPr lang="es-ES" sz="4100" b="1" u="sng" dirty="0" smtClean="0">
                <a:solidFill>
                  <a:schemeClr val="accent1">
                    <a:lumMod val="60000"/>
                    <a:lumOff val="40000"/>
                  </a:schemeClr>
                </a:solidFill>
              </a:rPr>
              <a:t>Conclusión</a:t>
            </a:r>
            <a:r>
              <a:rPr lang="es-ES" sz="4100" dirty="0" smtClean="0">
                <a:solidFill>
                  <a:schemeClr val="accent1">
                    <a:lumMod val="60000"/>
                    <a:lumOff val="40000"/>
                  </a:schemeClr>
                </a:solidFill>
              </a:rPr>
              <a:t>:</a:t>
            </a:r>
          </a:p>
          <a:p>
            <a:pPr algn="just">
              <a:buNone/>
            </a:pPr>
            <a:endParaRPr lang="es-AR" sz="4100" dirty="0" smtClean="0">
              <a:solidFill>
                <a:schemeClr val="accent1">
                  <a:lumMod val="60000"/>
                  <a:lumOff val="40000"/>
                </a:schemeClr>
              </a:solidFill>
            </a:endParaRPr>
          </a:p>
          <a:p>
            <a:pPr algn="just">
              <a:buNone/>
            </a:pPr>
            <a:r>
              <a:rPr lang="es-ES" dirty="0" smtClean="0">
                <a:solidFill>
                  <a:schemeClr val="accent1">
                    <a:lumMod val="60000"/>
                    <a:lumOff val="40000"/>
                  </a:schemeClr>
                </a:solidFill>
              </a:rPr>
              <a:t> </a:t>
            </a:r>
            <a:r>
              <a:rPr lang="es-ES" dirty="0" smtClean="0">
                <a:solidFill>
                  <a:schemeClr val="accent1">
                    <a:lumMod val="60000"/>
                    <a:lumOff val="40000"/>
                  </a:schemeClr>
                </a:solidFill>
                <a:latin typeface="Arial" pitchFamily="34" charset="0"/>
                <a:cs typeface="Arial" pitchFamily="34" charset="0"/>
              </a:rPr>
              <a:t>Analizados los aspectos antes mencionados para cada una de las soluciones propuestas, los  puntajes asignados se volcaron en la matriz de decisión anterior, dando por resultado 0,6 puntos para la alternativa Nº 2, y 0,4 puntos para la alternativa Nº 1.</a:t>
            </a:r>
          </a:p>
          <a:p>
            <a:pPr algn="just">
              <a:buNone/>
            </a:pPr>
            <a:endParaRPr lang="es-AR" dirty="0" smtClean="0">
              <a:solidFill>
                <a:schemeClr val="accent1">
                  <a:lumMod val="60000"/>
                  <a:lumOff val="40000"/>
                </a:schemeClr>
              </a:solidFill>
              <a:latin typeface="Arial" pitchFamily="34" charset="0"/>
              <a:cs typeface="Arial" pitchFamily="34" charset="0"/>
            </a:endParaRPr>
          </a:p>
          <a:p>
            <a:pPr algn="just">
              <a:buNone/>
            </a:pPr>
            <a:r>
              <a:rPr lang="es-ES" dirty="0" smtClean="0">
                <a:solidFill>
                  <a:schemeClr val="accent1">
                    <a:lumMod val="60000"/>
                    <a:lumOff val="40000"/>
                  </a:schemeClr>
                </a:solidFill>
                <a:latin typeface="Arial" pitchFamily="34" charset="0"/>
                <a:cs typeface="Arial" pitchFamily="34" charset="0"/>
              </a:rPr>
              <a:t>La lectura que podemos hacer de este resultado es el siguiente:  la alternativa Nº 2   se presenta como la solución técnico-ambiental-funcional más conveniente, dentro de los tópicos analizados.</a:t>
            </a:r>
          </a:p>
          <a:p>
            <a:pPr algn="just">
              <a:buNone/>
            </a:pPr>
            <a:endParaRPr lang="es-ES" dirty="0" smtClean="0">
              <a:solidFill>
                <a:schemeClr val="accent1">
                  <a:lumMod val="60000"/>
                  <a:lumOff val="40000"/>
                </a:schemeClr>
              </a:solidFill>
              <a:latin typeface="Arial" pitchFamily="34" charset="0"/>
              <a:cs typeface="Arial" pitchFamily="34" charset="0"/>
            </a:endParaRPr>
          </a:p>
          <a:p>
            <a:pPr algn="just">
              <a:buNone/>
            </a:pPr>
            <a:r>
              <a:rPr lang="es-AR" dirty="0" smtClean="0">
                <a:solidFill>
                  <a:schemeClr val="accent1">
                    <a:lumMod val="60000"/>
                    <a:lumOff val="40000"/>
                  </a:schemeClr>
                </a:solidFill>
                <a:latin typeface="Arial" pitchFamily="34" charset="0"/>
                <a:cs typeface="Arial" pitchFamily="34" charset="0"/>
              </a:rPr>
              <a:t>En vista de los importantes beneficios que se obtienen con la utilización de broza cemento y </a:t>
            </a:r>
            <a:r>
              <a:rPr lang="es-AR" dirty="0" err="1" smtClean="0">
                <a:solidFill>
                  <a:schemeClr val="accent1">
                    <a:lumMod val="60000"/>
                    <a:lumOff val="40000"/>
                  </a:schemeClr>
                </a:solidFill>
                <a:latin typeface="Arial" pitchFamily="34" charset="0"/>
                <a:cs typeface="Arial" pitchFamily="34" charset="0"/>
              </a:rPr>
              <a:t>geomembrana</a:t>
            </a:r>
            <a:r>
              <a:rPr lang="es-AR" dirty="0" smtClean="0">
                <a:solidFill>
                  <a:schemeClr val="accent1">
                    <a:lumMod val="60000"/>
                    <a:lumOff val="40000"/>
                  </a:schemeClr>
                </a:solidFill>
                <a:latin typeface="Arial" pitchFamily="34" charset="0"/>
                <a:cs typeface="Arial" pitchFamily="34" charset="0"/>
              </a:rPr>
              <a:t> para la impermeabilización del fondo de las lagunas, se selecciona la </a:t>
            </a:r>
            <a:r>
              <a:rPr lang="es-ES" b="1" dirty="0" smtClean="0">
                <a:solidFill>
                  <a:schemeClr val="accent1">
                    <a:lumMod val="60000"/>
                    <a:lumOff val="40000"/>
                  </a:schemeClr>
                </a:solidFill>
                <a:latin typeface="Arial" pitchFamily="34" charset="0"/>
                <a:cs typeface="Arial" pitchFamily="34" charset="0"/>
              </a:rPr>
              <a:t>ALTERNATIVA Nº 2</a:t>
            </a:r>
            <a:r>
              <a:rPr lang="es-AR" dirty="0" smtClean="0">
                <a:solidFill>
                  <a:schemeClr val="accent1">
                    <a:lumMod val="60000"/>
                    <a:lumOff val="40000"/>
                  </a:schemeClr>
                </a:solidFill>
                <a:latin typeface="Arial" pitchFamily="34" charset="0"/>
                <a:cs typeface="Arial" pitchFamily="34" charset="0"/>
              </a:rPr>
              <a:t> por sobre la otra alternativa según indica la matriz de decisión anteriormente planteada.</a:t>
            </a:r>
          </a:p>
          <a:p>
            <a:endParaRPr lang="es-ES" dirty="0" smtClean="0"/>
          </a:p>
          <a:p>
            <a:endParaRPr lang="es-AR" dirty="0" smtClean="0"/>
          </a:p>
          <a:p>
            <a:endParaRPr lang="es-AR" dirty="0"/>
          </a:p>
        </p:txBody>
      </p:sp>
      <p:sp>
        <p:nvSpPr>
          <p:cNvPr id="4" name="3 Marcador de pie de página"/>
          <p:cNvSpPr>
            <a:spLocks noGrp="1"/>
          </p:cNvSpPr>
          <p:nvPr>
            <p:ph type="ftr" sz="quarter" idx="11"/>
          </p:nvPr>
        </p:nvSpPr>
        <p:spPr/>
        <p:txBody>
          <a:bodyPr/>
          <a:lstStyle/>
          <a:p>
            <a:pPr algn="ctr"/>
            <a:r>
              <a:rPr lang="es-AR" dirty="0" smtClean="0"/>
              <a:t>PROYECTO FINAL</a:t>
            </a:r>
          </a:p>
          <a:p>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40</a:t>
            </a:fld>
            <a:endParaRPr lang="es-AR"/>
          </a:p>
        </p:txBody>
      </p:sp>
    </p:spTree>
  </p:cSld>
  <p:clrMapOvr>
    <a:masterClrMapping/>
  </p:clrMapOvr>
  <p:transition spd="slow">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a:t>
            </a:r>
            <a:r>
              <a:rPr lang="es-ES" dirty="0" err="1" smtClean="0"/>
              <a:t>Prefactibilidad</a:t>
            </a:r>
            <a:endParaRPr lang="es-AR" dirty="0"/>
          </a:p>
        </p:txBody>
      </p:sp>
      <p:sp>
        <p:nvSpPr>
          <p:cNvPr id="3" name="2 Marcador de contenido"/>
          <p:cNvSpPr>
            <a:spLocks noGrp="1"/>
          </p:cNvSpPr>
          <p:nvPr>
            <p:ph idx="1"/>
          </p:nvPr>
        </p:nvSpPr>
        <p:spPr>
          <a:xfrm>
            <a:off x="457200" y="2000240"/>
            <a:ext cx="8686800" cy="4389120"/>
          </a:xfrm>
        </p:spPr>
        <p:txBody>
          <a:bodyPr/>
          <a:lstStyle/>
          <a:p>
            <a:pPr algn="just">
              <a:buNone/>
            </a:pPr>
            <a:r>
              <a:rPr lang="es-AR" u="sng" dirty="0" smtClean="0"/>
              <a:t>ALTERNATIVA SELECCIONADA</a:t>
            </a:r>
            <a:r>
              <a:rPr lang="es-AR" dirty="0" smtClean="0"/>
              <a:t>:</a:t>
            </a:r>
          </a:p>
          <a:p>
            <a:pPr>
              <a:buNone/>
            </a:pPr>
            <a:r>
              <a:rPr lang="es-AR" sz="2500" dirty="0" smtClean="0">
                <a:solidFill>
                  <a:schemeClr val="accent1">
                    <a:lumMod val="60000"/>
                    <a:lumOff val="40000"/>
                  </a:schemeClr>
                </a:solidFill>
              </a:rPr>
              <a:t>ALTERNATIVA N º </a:t>
            </a:r>
            <a:r>
              <a:rPr lang="es-AR" sz="2500" dirty="0" smtClean="0">
                <a:solidFill>
                  <a:schemeClr val="accent1">
                    <a:lumMod val="60000"/>
                    <a:lumOff val="40000"/>
                  </a:schemeClr>
                </a:solidFill>
                <a:latin typeface="Arial" pitchFamily="34" charset="0"/>
                <a:cs typeface="Arial" pitchFamily="34" charset="0"/>
              </a:rPr>
              <a:t>2</a:t>
            </a:r>
          </a:p>
          <a:p>
            <a:pPr>
              <a:buNone/>
            </a:pPr>
            <a:endParaRPr lang="es-AR" sz="2500" dirty="0" smtClean="0">
              <a:solidFill>
                <a:schemeClr val="accent1">
                  <a:lumMod val="60000"/>
                  <a:lumOff val="40000"/>
                </a:schemeClr>
              </a:solidFill>
              <a:latin typeface="Arial" pitchFamily="34" charset="0"/>
              <a:cs typeface="Arial" pitchFamily="34" charset="0"/>
            </a:endParaRPr>
          </a:p>
          <a:p>
            <a:pPr>
              <a:buNone/>
            </a:pPr>
            <a:r>
              <a:rPr lang="es-AR" sz="2500" dirty="0" smtClean="0">
                <a:solidFill>
                  <a:schemeClr val="accent1">
                    <a:lumMod val="60000"/>
                    <a:lumOff val="40000"/>
                  </a:schemeClr>
                </a:solidFill>
              </a:rPr>
              <a:t>SE UTILIZARÁ COMO REVESTIMIENTO DE TALUDES Y FONDO, SUELO CEMENTO Y GEOMEMBRANA</a:t>
            </a:r>
          </a:p>
          <a:p>
            <a:pPr>
              <a:buNone/>
            </a:pPr>
            <a:endParaRPr lang="es-AR" sz="2500" dirty="0" smtClean="0">
              <a:solidFill>
                <a:schemeClr val="accent1">
                  <a:lumMod val="60000"/>
                  <a:lumOff val="40000"/>
                </a:schemeClr>
              </a:solidFill>
            </a:endParaRPr>
          </a:p>
          <a:p>
            <a:pPr>
              <a:buNone/>
            </a:pPr>
            <a:r>
              <a:rPr lang="es-AR" sz="2500" dirty="0" smtClean="0">
                <a:solidFill>
                  <a:schemeClr val="accent1">
                    <a:lumMod val="60000"/>
                    <a:lumOff val="40000"/>
                  </a:schemeClr>
                </a:solidFill>
              </a:rPr>
              <a:t>ASCENDIENDO EL MONTO DE LA OBRA A </a:t>
            </a:r>
            <a:r>
              <a:rPr lang="es-AR" sz="2500" dirty="0" smtClean="0">
                <a:solidFill>
                  <a:schemeClr val="accent1">
                    <a:lumMod val="60000"/>
                    <a:lumOff val="40000"/>
                  </a:schemeClr>
                </a:solidFill>
                <a:latin typeface="Arial" pitchFamily="34" charset="0"/>
                <a:cs typeface="Arial" pitchFamily="34" charset="0"/>
              </a:rPr>
              <a:t>$5.943.205,60</a:t>
            </a:r>
          </a:p>
          <a:p>
            <a:pPr>
              <a:buNone/>
            </a:pPr>
            <a:endParaRPr lang="es-AR" sz="2500" dirty="0" smtClean="0">
              <a:solidFill>
                <a:schemeClr val="accent1">
                  <a:lumMod val="60000"/>
                  <a:lumOff val="40000"/>
                </a:schemeClr>
              </a:solidFill>
              <a:latin typeface="Arial" pitchFamily="34" charset="0"/>
              <a:cs typeface="Arial" pitchFamily="34" charset="0"/>
            </a:endParaRPr>
          </a:p>
          <a:p>
            <a:pPr>
              <a:buNone/>
            </a:pPr>
            <a:r>
              <a:rPr lang="es-AR" sz="2500" dirty="0" smtClean="0">
                <a:solidFill>
                  <a:schemeClr val="accent1">
                    <a:lumMod val="60000"/>
                    <a:lumOff val="40000"/>
                  </a:schemeClr>
                </a:solidFill>
                <a:latin typeface="Arial" pitchFamily="34" charset="0"/>
                <a:cs typeface="Arial" pitchFamily="34" charset="0"/>
              </a:rPr>
              <a:t>PLAZO DE EJECUCION 4 MESES</a:t>
            </a:r>
            <a:endParaRPr lang="es-AR" sz="2500" dirty="0">
              <a:solidFill>
                <a:schemeClr val="accent1">
                  <a:lumMod val="60000"/>
                  <a:lumOff val="40000"/>
                </a:schemeClr>
              </a:solidFill>
              <a:latin typeface="Arial" pitchFamily="34" charset="0"/>
              <a:cs typeface="Arial" pitchFamily="34" charset="0"/>
            </a:endParaRPr>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41</a:t>
            </a:fld>
            <a:endParaRPr lang="es-AR"/>
          </a:p>
        </p:txBody>
      </p:sp>
      <p:sp>
        <p:nvSpPr>
          <p:cNvPr id="6" name="3 Marcador de pie de página"/>
          <p:cNvSpPr>
            <a:spLocks noGrp="1"/>
          </p:cNvSpPr>
          <p:nvPr>
            <p:ph type="ftr" sz="quarter" idx="11"/>
          </p:nvPr>
        </p:nvSpPr>
        <p:spPr/>
        <p:txBody>
          <a:bodyPr/>
          <a:lstStyle/>
          <a:p>
            <a:pPr algn="ctr"/>
            <a:r>
              <a:rPr lang="es-AR" dirty="0" smtClean="0"/>
              <a:t>PROYECTO FINAL</a:t>
            </a:r>
          </a:p>
          <a:p>
            <a:endParaRPr lang="es-AR" dirty="0"/>
          </a:p>
        </p:txBody>
      </p:sp>
    </p:spTree>
  </p:cSld>
  <p:clrMapOvr>
    <a:masterClrMapping/>
  </p:clrMapOvr>
  <p:transition spd="slow">
    <p:wipe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a:t>
            </a:r>
            <a:r>
              <a:rPr lang="es-ES" dirty="0" err="1" smtClean="0"/>
              <a:t>Prefactibilidad</a:t>
            </a:r>
            <a:endParaRPr lang="es-AR" dirty="0"/>
          </a:p>
        </p:txBody>
      </p:sp>
      <p:sp>
        <p:nvSpPr>
          <p:cNvPr id="4" name="3 Marcador de pie de página"/>
          <p:cNvSpPr>
            <a:spLocks noGrp="1"/>
          </p:cNvSpPr>
          <p:nvPr>
            <p:ph type="ftr" sz="quarter" idx="11"/>
          </p:nvPr>
        </p:nvSpPr>
        <p:spPr/>
        <p:txBody>
          <a:bodyPr/>
          <a:lstStyle/>
          <a:p>
            <a:pPr algn="ctr"/>
            <a:r>
              <a:rPr lang="es-AR" dirty="0" smtClean="0"/>
              <a:t>PROYECTO FINAL</a:t>
            </a:r>
          </a:p>
          <a:p>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42</a:t>
            </a:fld>
            <a:endParaRPr lang="es-AR"/>
          </a:p>
        </p:txBody>
      </p:sp>
      <p:pic>
        <p:nvPicPr>
          <p:cNvPr id="8" name="7 Marcador de contenido" descr="24_10_2012-IMAGEN (2).jpg"/>
          <p:cNvPicPr>
            <a:picLocks noGrp="1" noChangeAspect="1"/>
          </p:cNvPicPr>
          <p:nvPr>
            <p:ph idx="1"/>
          </p:nvPr>
        </p:nvPicPr>
        <p:blipFill>
          <a:blip r:embed="rId2" cstate="print"/>
          <a:stretch>
            <a:fillRect/>
          </a:stretch>
        </p:blipFill>
        <p:spPr>
          <a:xfrm>
            <a:off x="1285852" y="2357430"/>
            <a:ext cx="6082241" cy="3824294"/>
          </a:xfrm>
        </p:spPr>
      </p:pic>
      <p:sp>
        <p:nvSpPr>
          <p:cNvPr id="9" name="8 Rectángulo"/>
          <p:cNvSpPr/>
          <p:nvPr/>
        </p:nvSpPr>
        <p:spPr>
          <a:xfrm>
            <a:off x="857224" y="1928802"/>
            <a:ext cx="3852401" cy="369332"/>
          </a:xfrm>
          <a:prstGeom prst="rect">
            <a:avLst/>
          </a:prstGeom>
        </p:spPr>
        <p:txBody>
          <a:bodyPr wrap="none">
            <a:spAutoFit/>
          </a:bodyPr>
          <a:lstStyle/>
          <a:p>
            <a:pPr algn="just">
              <a:buNone/>
            </a:pPr>
            <a:r>
              <a:rPr lang="es-AR" u="sng" dirty="0" smtClean="0"/>
              <a:t>IMAGEN LAGUNAS PROYECTADAS</a:t>
            </a:r>
            <a:endParaRPr lang="es-AR" dirty="0" smtClean="0"/>
          </a:p>
        </p:txBody>
      </p:sp>
    </p:spTree>
  </p:cSld>
  <p:clrMapOvr>
    <a:masterClrMapping/>
  </p:clrMapOvr>
  <p:transition spd="slow">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4)Factibilidad</a:t>
            </a:r>
            <a:endParaRPr lang="es-AR" dirty="0"/>
          </a:p>
        </p:txBody>
      </p:sp>
      <p:sp>
        <p:nvSpPr>
          <p:cNvPr id="3" name="2 Marcador de contenido"/>
          <p:cNvSpPr>
            <a:spLocks noGrp="1"/>
          </p:cNvSpPr>
          <p:nvPr>
            <p:ph idx="1"/>
          </p:nvPr>
        </p:nvSpPr>
        <p:spPr/>
        <p:txBody>
          <a:bodyPr>
            <a:normAutofit/>
          </a:bodyPr>
          <a:lstStyle/>
          <a:p>
            <a:pPr algn="just">
              <a:buNone/>
            </a:pPr>
            <a:r>
              <a:rPr lang="es-MX" b="1" dirty="0" smtClean="0"/>
              <a:t>Introducción</a:t>
            </a:r>
            <a:endParaRPr lang="es-AR" dirty="0" smtClean="0"/>
          </a:p>
          <a:p>
            <a:pPr algn="just">
              <a:buNone/>
            </a:pPr>
            <a:r>
              <a:rPr lang="es-MX" sz="1700" dirty="0" smtClean="0">
                <a:latin typeface="Arial" pitchFamily="34" charset="0"/>
                <a:cs typeface="Arial" pitchFamily="34" charset="0"/>
              </a:rPr>
              <a:t>En la presente etapa, decidida la alternativa que resultase más convenientes (para este caso alternativa Nº 2) , se procede a pulir todos los aspectos del proyecto de modo de optimizar la ejecución del mismo.</a:t>
            </a:r>
            <a:endParaRPr lang="es-AR" sz="1700" dirty="0" smtClean="0">
              <a:latin typeface="Arial" pitchFamily="34" charset="0"/>
              <a:cs typeface="Arial" pitchFamily="34" charset="0"/>
            </a:endParaRPr>
          </a:p>
          <a:p>
            <a:pPr algn="just">
              <a:buNone/>
            </a:pPr>
            <a:r>
              <a:rPr lang="es-MX" sz="1700" dirty="0" smtClean="0">
                <a:latin typeface="Arial" pitchFamily="34" charset="0"/>
                <a:cs typeface="Arial" pitchFamily="34" charset="0"/>
              </a:rPr>
              <a:t>A continuación se realizará una breve descripción del proyecto definitivo, junto con los planos presentados en este capítulo, los pliegos de especificaciones técnicas particulares y especificaciones técnicas generales es que se completa el legajo técnico </a:t>
            </a:r>
          </a:p>
          <a:p>
            <a:pPr algn="just">
              <a:buNone/>
            </a:pPr>
            <a:endParaRPr lang="es-MX" sz="1700" b="1" u="sng" dirty="0" smtClean="0">
              <a:latin typeface="Arial" pitchFamily="34" charset="0"/>
              <a:cs typeface="Arial" pitchFamily="34" charset="0"/>
            </a:endParaRPr>
          </a:p>
          <a:p>
            <a:pPr algn="just">
              <a:buNone/>
            </a:pPr>
            <a:r>
              <a:rPr lang="es-MX" sz="1800" u="sng" dirty="0" smtClean="0">
                <a:latin typeface="Arial" pitchFamily="34" charset="0"/>
                <a:cs typeface="Arial" pitchFamily="34" charset="0"/>
              </a:rPr>
              <a:t>DOCUMENTACION QUE CONFORMA EL PROYECTO EJECUTIVO</a:t>
            </a:r>
          </a:p>
          <a:p>
            <a:pPr algn="just">
              <a:buNone/>
            </a:pPr>
            <a:r>
              <a:rPr lang="es-MX" sz="1800" dirty="0" smtClean="0">
                <a:latin typeface="Arial" pitchFamily="34" charset="0"/>
                <a:cs typeface="Arial" pitchFamily="34" charset="0"/>
              </a:rPr>
              <a:t>Memoria descriptiva de la alternativa seleccionada</a:t>
            </a:r>
          </a:p>
          <a:p>
            <a:pPr algn="just">
              <a:buNone/>
            </a:pPr>
            <a:r>
              <a:rPr lang="es-MX" sz="1800" dirty="0" smtClean="0">
                <a:latin typeface="Arial" pitchFamily="34" charset="0"/>
                <a:cs typeface="Arial" pitchFamily="34" charset="0"/>
              </a:rPr>
              <a:t>Especificaciones técnicas particulares</a:t>
            </a:r>
          </a:p>
          <a:p>
            <a:pPr algn="just">
              <a:buNone/>
            </a:pPr>
            <a:r>
              <a:rPr lang="es-MX" sz="1800" dirty="0" smtClean="0">
                <a:latin typeface="Arial" pitchFamily="34" charset="0"/>
                <a:cs typeface="Arial" pitchFamily="34" charset="0"/>
              </a:rPr>
              <a:t>Especificaciones técnicas generales</a:t>
            </a:r>
          </a:p>
          <a:p>
            <a:pPr algn="just">
              <a:buNone/>
            </a:pPr>
            <a:r>
              <a:rPr lang="es-AR" sz="1800" dirty="0" smtClean="0">
                <a:latin typeface="Arial" pitchFamily="34" charset="0"/>
                <a:cs typeface="Arial" pitchFamily="34" charset="0"/>
              </a:rPr>
              <a:t>Aspectos económicos definitivos </a:t>
            </a:r>
            <a:r>
              <a:rPr lang="es-MX" sz="1800" dirty="0" smtClean="0">
                <a:latin typeface="Arial" pitchFamily="34" charset="0"/>
                <a:cs typeface="Arial" pitchFamily="34" charset="0"/>
              </a:rPr>
              <a:t>del presente proyecto</a:t>
            </a:r>
            <a:r>
              <a:rPr lang="es-MX" sz="1700" dirty="0" smtClean="0">
                <a:latin typeface="Arial" pitchFamily="34" charset="0"/>
                <a:cs typeface="Arial" pitchFamily="34" charset="0"/>
              </a:rPr>
              <a:t>.</a:t>
            </a:r>
            <a:endParaRPr lang="es-AR" sz="1700" dirty="0" smtClean="0">
              <a:latin typeface="Arial" pitchFamily="34" charset="0"/>
              <a:cs typeface="Arial" pitchFamily="34" charset="0"/>
            </a:endParaRPr>
          </a:p>
        </p:txBody>
      </p:sp>
      <p:sp>
        <p:nvSpPr>
          <p:cNvPr id="5" name="4 Marcador de pie de página"/>
          <p:cNvSpPr>
            <a:spLocks noGrp="1"/>
          </p:cNvSpPr>
          <p:nvPr>
            <p:ph type="ftr" sz="quarter" idx="11"/>
          </p:nvPr>
        </p:nvSpPr>
        <p:spPr/>
        <p:txBody>
          <a:bodyPr/>
          <a:lstStyle/>
          <a:p>
            <a:r>
              <a:rPr lang="es-AR" dirty="0" smtClean="0"/>
              <a:t>                         PROYECTO FINAL</a:t>
            </a:r>
            <a:endParaRPr lang="es-AR" dirty="0"/>
          </a:p>
        </p:txBody>
      </p:sp>
      <p:sp>
        <p:nvSpPr>
          <p:cNvPr id="4" name="3 Marcador de número de diapositiva"/>
          <p:cNvSpPr>
            <a:spLocks noGrp="1"/>
          </p:cNvSpPr>
          <p:nvPr>
            <p:ph type="sldNum" sz="quarter" idx="12"/>
          </p:nvPr>
        </p:nvSpPr>
        <p:spPr/>
        <p:txBody>
          <a:bodyPr/>
          <a:lstStyle/>
          <a:p>
            <a:fld id="{C3809C78-1359-4C08-828E-4F41B5091150}" type="slidenum">
              <a:rPr lang="es-AR" smtClean="0"/>
              <a:pPr/>
              <a:t>43</a:t>
            </a:fld>
            <a:endParaRPr lang="es-AR"/>
          </a:p>
        </p:txBody>
      </p:sp>
    </p:spTree>
  </p:cSld>
  <p:clrMapOvr>
    <a:masterClrMapping/>
  </p:clrMapOvr>
  <p:transition spd="slow">
    <p:pull dir="d"/>
    <p:sndAc>
      <p:stSnd>
        <p:snd r:embed="rId2" name="click.wav" builtIn="1"/>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4)Factibilidad</a:t>
            </a:r>
            <a:endParaRPr lang="es-AR" dirty="0"/>
          </a:p>
        </p:txBody>
      </p:sp>
      <p:sp>
        <p:nvSpPr>
          <p:cNvPr id="4" name="3 Marcador de pie de página"/>
          <p:cNvSpPr>
            <a:spLocks noGrp="1"/>
          </p:cNvSpPr>
          <p:nvPr>
            <p:ph type="ftr" sz="quarter" idx="11"/>
          </p:nvPr>
        </p:nvSpPr>
        <p:spPr/>
        <p:txBody>
          <a:bodyPr/>
          <a:lstStyle/>
          <a:p>
            <a:pPr algn="ctr"/>
            <a:r>
              <a:rPr lang="es-AR" dirty="0" smtClean="0"/>
              <a:t>PROYECTO FINAL</a:t>
            </a:r>
          </a:p>
          <a:p>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44</a:t>
            </a:fld>
            <a:endParaRPr lang="es-AR"/>
          </a:p>
        </p:txBody>
      </p:sp>
      <p:pic>
        <p:nvPicPr>
          <p:cNvPr id="6145" name="Picture 1" descr="C:\Users\HORACIO\Desktop\3.png"/>
          <p:cNvPicPr>
            <a:picLocks noGrp="1" noChangeAspect="1" noChangeArrowheads="1"/>
          </p:cNvPicPr>
          <p:nvPr>
            <p:ph idx="1"/>
          </p:nvPr>
        </p:nvPicPr>
        <p:blipFill>
          <a:blip r:embed="rId2"/>
          <a:srcRect/>
          <a:stretch>
            <a:fillRect/>
          </a:stretch>
        </p:blipFill>
        <p:spPr bwMode="auto">
          <a:xfrm>
            <a:off x="1857356" y="2285992"/>
            <a:ext cx="5168414" cy="3960809"/>
          </a:xfrm>
          <a:prstGeom prst="rect">
            <a:avLst/>
          </a:prstGeom>
          <a:noFill/>
        </p:spPr>
      </p:pic>
      <p:sp>
        <p:nvSpPr>
          <p:cNvPr id="8" name="7 Rectángulo"/>
          <p:cNvSpPr/>
          <p:nvPr/>
        </p:nvSpPr>
        <p:spPr>
          <a:xfrm>
            <a:off x="1000100" y="1857364"/>
            <a:ext cx="5186741" cy="369332"/>
          </a:xfrm>
          <a:prstGeom prst="rect">
            <a:avLst/>
          </a:prstGeom>
        </p:spPr>
        <p:txBody>
          <a:bodyPr wrap="none">
            <a:spAutoFit/>
          </a:bodyPr>
          <a:lstStyle/>
          <a:p>
            <a:pPr algn="just">
              <a:buNone/>
            </a:pPr>
            <a:r>
              <a:rPr lang="es-MX" b="1" u="sng" dirty="0" smtClean="0"/>
              <a:t>Esquema lagunas Nuevas y Lagunas existentes</a:t>
            </a:r>
            <a:endParaRPr lang="es-AR" u="sng" dirty="0" smtClean="0"/>
          </a:p>
        </p:txBody>
      </p:sp>
    </p:spTree>
  </p:cSld>
  <p:clrMapOvr>
    <a:masterClrMapping/>
  </p:clrMapOvr>
  <p:transition spd="slow">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4)Factibilidad</a:t>
            </a:r>
            <a:endParaRPr lang="es-AR" dirty="0"/>
          </a:p>
        </p:txBody>
      </p:sp>
      <p:sp>
        <p:nvSpPr>
          <p:cNvPr id="4" name="3 Marcador de pie de página"/>
          <p:cNvSpPr>
            <a:spLocks noGrp="1"/>
          </p:cNvSpPr>
          <p:nvPr>
            <p:ph type="ftr" sz="quarter" idx="11"/>
          </p:nvPr>
        </p:nvSpPr>
        <p:spPr/>
        <p:txBody>
          <a:bodyPr/>
          <a:lstStyle/>
          <a:p>
            <a:pPr algn="ctr"/>
            <a:r>
              <a:rPr lang="es-AR" dirty="0" smtClean="0"/>
              <a:t>PROYECTO FINAL</a:t>
            </a:r>
          </a:p>
          <a:p>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45</a:t>
            </a:fld>
            <a:endParaRPr lang="es-AR"/>
          </a:p>
        </p:txBody>
      </p:sp>
      <p:pic>
        <p:nvPicPr>
          <p:cNvPr id="2049" name="Picture 1" descr="C:\Users\HORACIO\Desktop\2.png"/>
          <p:cNvPicPr>
            <a:picLocks noGrp="1" noChangeAspect="1" noChangeArrowheads="1"/>
          </p:cNvPicPr>
          <p:nvPr>
            <p:ph idx="1"/>
          </p:nvPr>
        </p:nvPicPr>
        <p:blipFill>
          <a:blip r:embed="rId2"/>
          <a:srcRect/>
          <a:stretch>
            <a:fillRect/>
          </a:stretch>
        </p:blipFill>
        <p:spPr bwMode="auto">
          <a:xfrm>
            <a:off x="1714480" y="2285992"/>
            <a:ext cx="5857916" cy="3895732"/>
          </a:xfrm>
          <a:prstGeom prst="rect">
            <a:avLst/>
          </a:prstGeom>
          <a:noFill/>
        </p:spPr>
      </p:pic>
      <p:sp>
        <p:nvSpPr>
          <p:cNvPr id="7" name="6 Rectángulo"/>
          <p:cNvSpPr/>
          <p:nvPr/>
        </p:nvSpPr>
        <p:spPr>
          <a:xfrm>
            <a:off x="857224" y="1785926"/>
            <a:ext cx="4572000" cy="369332"/>
          </a:xfrm>
          <a:prstGeom prst="rect">
            <a:avLst/>
          </a:prstGeom>
        </p:spPr>
        <p:txBody>
          <a:bodyPr>
            <a:spAutoFit/>
          </a:bodyPr>
          <a:lstStyle/>
          <a:p>
            <a:r>
              <a:rPr lang="es-MX" b="1" u="sng" dirty="0" smtClean="0"/>
              <a:t>Esquema </a:t>
            </a:r>
            <a:r>
              <a:rPr lang="es-MX" b="1" u="sng" dirty="0" smtClean="0"/>
              <a:t> nuevas lagunas</a:t>
            </a:r>
            <a:endParaRPr lang="es-AR" dirty="0"/>
          </a:p>
        </p:txBody>
      </p:sp>
    </p:spTree>
  </p:cSld>
  <p:clrMapOvr>
    <a:masterClrMapping/>
  </p:clrMapOvr>
  <p:transition spd="slow">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4)Factibilidad</a:t>
            </a:r>
            <a:endParaRPr lang="es-AR" dirty="0"/>
          </a:p>
        </p:txBody>
      </p:sp>
      <p:sp>
        <p:nvSpPr>
          <p:cNvPr id="4" name="3 Marcador de pie de página"/>
          <p:cNvSpPr>
            <a:spLocks noGrp="1"/>
          </p:cNvSpPr>
          <p:nvPr>
            <p:ph type="ftr" sz="quarter" idx="11"/>
          </p:nvPr>
        </p:nvSpPr>
        <p:spPr/>
        <p:txBody>
          <a:bodyPr/>
          <a:lstStyle/>
          <a:p>
            <a:pPr algn="ctr"/>
            <a:r>
              <a:rPr lang="es-AR" dirty="0" smtClean="0"/>
              <a:t>PROYECTO FINAL</a:t>
            </a:r>
          </a:p>
          <a:p>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46</a:t>
            </a:fld>
            <a:endParaRPr lang="es-AR"/>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5125" name="Picture 5" descr="C:\Users\HORACIO\Desktop\sshot-1.png"/>
          <p:cNvPicPr>
            <a:picLocks noGrp="1" noChangeAspect="1" noChangeArrowheads="1"/>
          </p:cNvPicPr>
          <p:nvPr>
            <p:ph idx="1"/>
          </p:nvPr>
        </p:nvPicPr>
        <p:blipFill>
          <a:blip r:embed="rId2"/>
          <a:srcRect/>
          <a:stretch>
            <a:fillRect/>
          </a:stretch>
        </p:blipFill>
        <p:spPr bwMode="auto">
          <a:xfrm>
            <a:off x="457200" y="2327503"/>
            <a:ext cx="8229600" cy="3604757"/>
          </a:xfrm>
          <a:prstGeom prst="rect">
            <a:avLst/>
          </a:prstGeom>
          <a:noFill/>
        </p:spPr>
      </p:pic>
      <p:sp>
        <p:nvSpPr>
          <p:cNvPr id="13" name="12 Rectángulo"/>
          <p:cNvSpPr/>
          <p:nvPr/>
        </p:nvSpPr>
        <p:spPr>
          <a:xfrm>
            <a:off x="1071538" y="1785926"/>
            <a:ext cx="3054554" cy="369332"/>
          </a:xfrm>
          <a:prstGeom prst="rect">
            <a:avLst/>
          </a:prstGeom>
        </p:spPr>
        <p:txBody>
          <a:bodyPr wrap="none">
            <a:spAutoFit/>
          </a:bodyPr>
          <a:lstStyle/>
          <a:p>
            <a:r>
              <a:rPr lang="es-MX" b="1" u="sng" dirty="0" smtClean="0"/>
              <a:t>Conexión a cloaca máxima</a:t>
            </a:r>
            <a:endParaRPr lang="es-AR" dirty="0"/>
          </a:p>
        </p:txBody>
      </p:sp>
    </p:spTree>
  </p:cSld>
  <p:clrMapOvr>
    <a:masterClrMapping/>
  </p:clrMapOvr>
  <p:transition spd="slow">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4)Factibilidad</a:t>
            </a:r>
            <a:endParaRPr lang="es-AR" dirty="0"/>
          </a:p>
        </p:txBody>
      </p:sp>
      <p:sp>
        <p:nvSpPr>
          <p:cNvPr id="3" name="2 Marcador de contenido"/>
          <p:cNvSpPr>
            <a:spLocks noGrp="1"/>
          </p:cNvSpPr>
          <p:nvPr>
            <p:ph idx="1"/>
          </p:nvPr>
        </p:nvSpPr>
        <p:spPr/>
        <p:txBody>
          <a:bodyPr>
            <a:normAutofit fontScale="77500" lnSpcReduction="20000"/>
          </a:bodyPr>
          <a:lstStyle/>
          <a:p>
            <a:pPr algn="just">
              <a:buNone/>
            </a:pPr>
            <a:endParaRPr lang="es-AR" b="1" dirty="0" smtClean="0">
              <a:latin typeface="Arial" pitchFamily="34" charset="0"/>
              <a:cs typeface="Arial" pitchFamily="34" charset="0"/>
            </a:endParaRPr>
          </a:p>
          <a:p>
            <a:pPr algn="just">
              <a:buNone/>
            </a:pPr>
            <a:r>
              <a:rPr lang="es-AR" sz="2900" u="sng" dirty="0" smtClean="0">
                <a:latin typeface="Arial" pitchFamily="34" charset="0"/>
                <a:cs typeface="Arial" pitchFamily="34" charset="0"/>
              </a:rPr>
              <a:t>Alternativas de financiamiento</a:t>
            </a:r>
          </a:p>
          <a:p>
            <a:pPr algn="just">
              <a:buNone/>
            </a:pPr>
            <a:r>
              <a:rPr lang="es-AR" dirty="0" smtClean="0">
                <a:latin typeface="Arial" pitchFamily="34" charset="0"/>
                <a:cs typeface="Arial" pitchFamily="34" charset="0"/>
              </a:rPr>
              <a:t>El presente proyecto de saneamiento podría encuadrar dentro del marco de financiamiento de las siguientes instituciones:  </a:t>
            </a:r>
          </a:p>
          <a:p>
            <a:pPr algn="just">
              <a:buNone/>
            </a:pPr>
            <a:r>
              <a:rPr lang="es-AR" dirty="0" smtClean="0">
                <a:latin typeface="Arial" pitchFamily="34" charset="0"/>
                <a:cs typeface="Arial" pitchFamily="34" charset="0"/>
              </a:rPr>
              <a:t>BID(Banco Interamericano de Desarrollo), E.N.O.H.Sa (Ente Nacional de Obras Hídricas de Saneamiento), DPOSER (Dirección Provincial de Obras Sanitarias Gobierno de Entre Ríos), CAFESG (Comisión Administradora para el Fondo Especial de Salto Grande), Municipalidad de San Salvador, etc.</a:t>
            </a:r>
          </a:p>
          <a:p>
            <a:pPr algn="just">
              <a:buNone/>
            </a:pPr>
            <a:endParaRPr lang="es-AR" dirty="0" smtClean="0">
              <a:latin typeface="Arial" pitchFamily="34" charset="0"/>
              <a:cs typeface="Arial" pitchFamily="34" charset="0"/>
            </a:endParaRPr>
          </a:p>
          <a:p>
            <a:pPr algn="just">
              <a:buNone/>
            </a:pPr>
            <a:r>
              <a:rPr lang="es-AR" sz="2900" u="sng" dirty="0" smtClean="0">
                <a:latin typeface="Arial" pitchFamily="34" charset="0"/>
                <a:cs typeface="Arial" pitchFamily="34" charset="0"/>
              </a:rPr>
              <a:t>Evaluación de Impacto Ambiental:</a:t>
            </a:r>
          </a:p>
          <a:p>
            <a:pPr algn="just">
              <a:buNone/>
            </a:pPr>
            <a:r>
              <a:rPr lang="es-AR" sz="2500" dirty="0" smtClean="0">
                <a:latin typeface="Arial" pitchFamily="34" charset="0"/>
                <a:cs typeface="Arial" pitchFamily="34" charset="0"/>
              </a:rPr>
              <a:t>En la misma se realizará el </a:t>
            </a:r>
            <a:r>
              <a:rPr lang="es-AR" dirty="0" smtClean="0">
                <a:latin typeface="Arial" pitchFamily="34" charset="0"/>
                <a:cs typeface="Arial" pitchFamily="34" charset="0"/>
              </a:rPr>
              <a:t>Análisis de impacto ambiental de la obra, aspectos ambientales afectados, matriz de importancia,  matriz de decisión ambiental, análisis de los resultados obtenidos, </a:t>
            </a:r>
          </a:p>
          <a:p>
            <a:pPr algn="just">
              <a:buNone/>
            </a:pPr>
            <a:r>
              <a:rPr lang="es-AR" dirty="0" smtClean="0">
                <a:latin typeface="Arial" pitchFamily="34" charset="0"/>
                <a:cs typeface="Arial" pitchFamily="34" charset="0"/>
              </a:rPr>
              <a:t>.</a:t>
            </a:r>
          </a:p>
          <a:p>
            <a:pPr algn="just">
              <a:buNone/>
            </a:pPr>
            <a:endParaRPr lang="es-AR" dirty="0" smtClean="0">
              <a:latin typeface="Arial" pitchFamily="34" charset="0"/>
              <a:cs typeface="Arial" pitchFamily="34" charset="0"/>
            </a:endParaRPr>
          </a:p>
          <a:p>
            <a:pPr algn="just">
              <a:buNone/>
            </a:pPr>
            <a:endParaRPr lang="es-AR" dirty="0" smtClean="0">
              <a:latin typeface="Arial" pitchFamily="34" charset="0"/>
              <a:cs typeface="Arial" pitchFamily="34" charset="0"/>
            </a:endParaRPr>
          </a:p>
          <a:p>
            <a:pPr algn="just">
              <a:buNone/>
            </a:pPr>
            <a:endParaRPr lang="es-AR" dirty="0" smtClean="0">
              <a:latin typeface="Arial" pitchFamily="34" charset="0"/>
              <a:cs typeface="Arial" pitchFamily="34" charset="0"/>
            </a:endParaRPr>
          </a:p>
          <a:p>
            <a:pPr algn="just">
              <a:buNone/>
            </a:pPr>
            <a:endParaRPr lang="es-AR" dirty="0" smtClean="0">
              <a:latin typeface="Arial" pitchFamily="34" charset="0"/>
              <a:cs typeface="Arial" pitchFamily="34" charset="0"/>
            </a:endParaRPr>
          </a:p>
          <a:p>
            <a:endParaRPr lang="es-AR" b="1" u="sng" dirty="0" smtClean="0"/>
          </a:p>
          <a:p>
            <a:endParaRPr lang="es-MX" b="1" u="sng" dirty="0" smtClean="0"/>
          </a:p>
          <a:p>
            <a:endParaRPr lang="es-MX" b="1" u="sng" dirty="0" smtClean="0"/>
          </a:p>
          <a:p>
            <a:endParaRPr lang="es-MX" b="1" u="sng" dirty="0" smtClean="0"/>
          </a:p>
          <a:p>
            <a:endParaRPr lang="es-AR" dirty="0"/>
          </a:p>
        </p:txBody>
      </p:sp>
      <p:sp>
        <p:nvSpPr>
          <p:cNvPr id="5" name="4 Marcador de pie de página"/>
          <p:cNvSpPr>
            <a:spLocks noGrp="1"/>
          </p:cNvSpPr>
          <p:nvPr>
            <p:ph type="ftr" sz="quarter" idx="11"/>
          </p:nvPr>
        </p:nvSpPr>
        <p:spPr/>
        <p:txBody>
          <a:bodyPr/>
          <a:lstStyle/>
          <a:p>
            <a:r>
              <a:rPr lang="es-AR" dirty="0" smtClean="0"/>
              <a:t>                         PROYECTO FINAL</a:t>
            </a:r>
            <a:endParaRPr lang="es-AR" dirty="0"/>
          </a:p>
        </p:txBody>
      </p:sp>
      <p:sp>
        <p:nvSpPr>
          <p:cNvPr id="4" name="3 Marcador de número de diapositiva"/>
          <p:cNvSpPr>
            <a:spLocks noGrp="1"/>
          </p:cNvSpPr>
          <p:nvPr>
            <p:ph type="sldNum" sz="quarter" idx="12"/>
          </p:nvPr>
        </p:nvSpPr>
        <p:spPr/>
        <p:txBody>
          <a:bodyPr/>
          <a:lstStyle/>
          <a:p>
            <a:fld id="{C3809C78-1359-4C08-828E-4F41B5091150}" type="slidenum">
              <a:rPr lang="es-AR" smtClean="0"/>
              <a:pPr/>
              <a:t>47</a:t>
            </a:fld>
            <a:endParaRPr lang="es-AR"/>
          </a:p>
        </p:txBody>
      </p:sp>
    </p:spTree>
  </p:cSld>
  <p:clrMapOvr>
    <a:masterClrMapping/>
  </p:clrMapOvr>
  <p:transition spd="slow">
    <p:wipe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4)Factibilidad</a:t>
            </a:r>
            <a:endParaRPr lang="es-AR" dirty="0"/>
          </a:p>
        </p:txBody>
      </p:sp>
      <p:sp>
        <p:nvSpPr>
          <p:cNvPr id="3" name="2 Marcador de contenido"/>
          <p:cNvSpPr>
            <a:spLocks noGrp="1"/>
          </p:cNvSpPr>
          <p:nvPr>
            <p:ph idx="1"/>
          </p:nvPr>
        </p:nvSpPr>
        <p:spPr/>
        <p:txBody>
          <a:bodyPr>
            <a:normAutofit fontScale="92500" lnSpcReduction="10000"/>
          </a:bodyPr>
          <a:lstStyle/>
          <a:p>
            <a:pPr>
              <a:buNone/>
            </a:pPr>
            <a:r>
              <a:rPr lang="es-AR" b="1" u="sng" dirty="0" smtClean="0"/>
              <a:t>Descripción de la metodología de análisis</a:t>
            </a:r>
            <a:endParaRPr lang="es-AR" dirty="0" smtClean="0"/>
          </a:p>
          <a:p>
            <a:pPr>
              <a:buNone/>
            </a:pPr>
            <a:r>
              <a:rPr lang="es-AR" sz="2400" dirty="0" smtClean="0">
                <a:latin typeface="Arial" pitchFamily="34" charset="0"/>
                <a:cs typeface="Arial" pitchFamily="34" charset="0"/>
              </a:rPr>
              <a:t>Se procede inicialmente a identificar todas las </a:t>
            </a:r>
            <a:r>
              <a:rPr lang="es-AR" sz="2400" b="1" dirty="0" smtClean="0">
                <a:latin typeface="Arial" pitchFamily="34" charset="0"/>
                <a:cs typeface="Arial" pitchFamily="34" charset="0"/>
              </a:rPr>
              <a:t>“Actividades”</a:t>
            </a:r>
            <a:r>
              <a:rPr lang="es-AR" sz="2400" dirty="0" smtClean="0">
                <a:latin typeface="Arial" pitchFamily="34" charset="0"/>
                <a:cs typeface="Arial" pitchFamily="34" charset="0"/>
              </a:rPr>
              <a:t> principales a considerar que forman parte del plan de Obra.</a:t>
            </a:r>
          </a:p>
          <a:p>
            <a:pPr>
              <a:buNone/>
            </a:pPr>
            <a:r>
              <a:rPr lang="es-AR" sz="2400" dirty="0" smtClean="0">
                <a:latin typeface="Arial" pitchFamily="34" charset="0"/>
                <a:cs typeface="Arial" pitchFamily="34" charset="0"/>
              </a:rPr>
              <a:t>Se realiza “</a:t>
            </a:r>
            <a:r>
              <a:rPr lang="es-AR" sz="2400" b="1" dirty="0" smtClean="0">
                <a:latin typeface="Arial" pitchFamily="34" charset="0"/>
                <a:cs typeface="Arial" pitchFamily="34" charset="0"/>
              </a:rPr>
              <a:t>La Matriz de Identificación de Aspectos Ambientales”</a:t>
            </a:r>
            <a:r>
              <a:rPr lang="es-AR" sz="2400" dirty="0" smtClean="0">
                <a:latin typeface="Arial" pitchFamily="34" charset="0"/>
                <a:cs typeface="Arial" pitchFamily="34" charset="0"/>
              </a:rPr>
              <a:t> para cada actividad para determinar qué aspectos ambientales afecta.</a:t>
            </a:r>
          </a:p>
          <a:p>
            <a:pPr>
              <a:buNone/>
            </a:pPr>
            <a:r>
              <a:rPr lang="es-AR" sz="2400" dirty="0" smtClean="0">
                <a:latin typeface="Arial" pitchFamily="34" charset="0"/>
                <a:cs typeface="Arial" pitchFamily="34" charset="0"/>
              </a:rPr>
              <a:t>Se realiza </a:t>
            </a:r>
            <a:r>
              <a:rPr lang="es-AR" sz="2400" b="1" dirty="0" smtClean="0">
                <a:latin typeface="Arial" pitchFamily="34" charset="0"/>
                <a:cs typeface="Arial" pitchFamily="34" charset="0"/>
              </a:rPr>
              <a:t>“La Matriz de Importancia”,</a:t>
            </a:r>
            <a:r>
              <a:rPr lang="es-AR" sz="2400" dirty="0" smtClean="0">
                <a:latin typeface="Arial" pitchFamily="34" charset="0"/>
                <a:cs typeface="Arial" pitchFamily="34" charset="0"/>
              </a:rPr>
              <a:t> en la cual se determina a través de la aplicación de diferentes criterios  de valoración,  la importancia del impacto de cada aspecto sobre cada uno de los componentes del ecosistema.</a:t>
            </a:r>
          </a:p>
          <a:p>
            <a:pPr>
              <a:buNone/>
            </a:pPr>
            <a:r>
              <a:rPr lang="es-AR" sz="2400" dirty="0" smtClean="0">
                <a:latin typeface="Arial" pitchFamily="34" charset="0"/>
                <a:cs typeface="Arial" pitchFamily="34" charset="0"/>
              </a:rPr>
              <a:t>Se realiza </a:t>
            </a:r>
            <a:r>
              <a:rPr lang="es-AR" sz="2400" b="1" dirty="0" smtClean="0">
                <a:latin typeface="Arial" pitchFamily="34" charset="0"/>
                <a:cs typeface="Arial" pitchFamily="34" charset="0"/>
              </a:rPr>
              <a:t>“La Matriz de Decisión”,</a:t>
            </a:r>
            <a:r>
              <a:rPr lang="es-AR" sz="2400" dirty="0" smtClean="0">
                <a:latin typeface="Arial" pitchFamily="34" charset="0"/>
                <a:cs typeface="Arial" pitchFamily="34" charset="0"/>
              </a:rPr>
              <a:t> que servirá para identificar los impactos más negativos de cada actividad y  elaborar un sistema de Gestión ambiental.</a:t>
            </a:r>
          </a:p>
          <a:p>
            <a:endParaRPr lang="es-AR" dirty="0"/>
          </a:p>
        </p:txBody>
      </p:sp>
      <p:sp>
        <p:nvSpPr>
          <p:cNvPr id="4" name="3 Marcador de pie de página"/>
          <p:cNvSpPr>
            <a:spLocks noGrp="1"/>
          </p:cNvSpPr>
          <p:nvPr>
            <p:ph type="ftr" sz="quarter" idx="11"/>
          </p:nvPr>
        </p:nvSpPr>
        <p:spPr/>
        <p:txBody>
          <a:bodyPr/>
          <a:lstStyle/>
          <a:p>
            <a:pPr algn="ctr"/>
            <a:r>
              <a:rPr lang="es-AR" dirty="0" smtClean="0"/>
              <a:t>PROYECTO FINAL</a:t>
            </a:r>
          </a:p>
          <a:p>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48</a:t>
            </a:fld>
            <a:endParaRPr lang="es-AR"/>
          </a:p>
        </p:txBody>
      </p:sp>
    </p:spTree>
  </p:cSld>
  <p:clrMapOvr>
    <a:masterClrMapping/>
  </p:clrMapOvr>
  <p:transition spd="slow">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4)Factibilidad</a:t>
            </a:r>
            <a:endParaRPr lang="es-AR" dirty="0"/>
          </a:p>
        </p:txBody>
      </p:sp>
      <p:sp>
        <p:nvSpPr>
          <p:cNvPr id="3" name="2 Marcador de contenido"/>
          <p:cNvSpPr>
            <a:spLocks noGrp="1"/>
          </p:cNvSpPr>
          <p:nvPr>
            <p:ph idx="1"/>
          </p:nvPr>
        </p:nvSpPr>
        <p:spPr/>
        <p:txBody>
          <a:bodyPr>
            <a:normAutofit/>
          </a:bodyPr>
          <a:lstStyle/>
          <a:p>
            <a:pPr>
              <a:buNone/>
            </a:pPr>
            <a:r>
              <a:rPr lang="es-AR" sz="2000" b="1" u="sng" dirty="0" smtClean="0">
                <a:latin typeface="Arial" pitchFamily="34" charset="0"/>
                <a:cs typeface="Arial" pitchFamily="34" charset="0"/>
              </a:rPr>
              <a:t>Actividades principales consideradas</a:t>
            </a:r>
            <a:r>
              <a:rPr lang="es-AR" sz="2000" b="1" dirty="0" smtClean="0">
                <a:latin typeface="Arial" pitchFamily="34" charset="0"/>
                <a:cs typeface="Arial" pitchFamily="34" charset="0"/>
              </a:rPr>
              <a:t>:</a:t>
            </a:r>
            <a:endParaRPr lang="es-AR" sz="2000" dirty="0" smtClean="0">
              <a:latin typeface="Arial" pitchFamily="34" charset="0"/>
              <a:cs typeface="Arial" pitchFamily="34" charset="0"/>
            </a:endParaRPr>
          </a:p>
          <a:p>
            <a:pPr>
              <a:buNone/>
            </a:pPr>
            <a:r>
              <a:rPr lang="es-AR" sz="2000" dirty="0" smtClean="0">
                <a:latin typeface="Arial" pitchFamily="34" charset="0"/>
                <a:cs typeface="Arial" pitchFamily="34" charset="0"/>
              </a:rPr>
              <a:t>8.2 Extracción </a:t>
            </a:r>
            <a:r>
              <a:rPr lang="es-AR" sz="2000" dirty="0" smtClean="0">
                <a:latin typeface="Arial" pitchFamily="34" charset="0"/>
                <a:cs typeface="Arial" pitchFamily="34" charset="0"/>
              </a:rPr>
              <a:t>de suelo para conformar las lagunas.</a:t>
            </a:r>
          </a:p>
          <a:p>
            <a:pPr>
              <a:buNone/>
            </a:pPr>
            <a:r>
              <a:rPr lang="es-AR" sz="2000" dirty="0" smtClean="0">
                <a:latin typeface="Arial" pitchFamily="34" charset="0"/>
                <a:cs typeface="Arial" pitchFamily="34" charset="0"/>
              </a:rPr>
              <a:t>8.3 Transporte </a:t>
            </a:r>
            <a:r>
              <a:rPr lang="es-AR" sz="2000" dirty="0" smtClean="0">
                <a:latin typeface="Arial" pitchFamily="34" charset="0"/>
                <a:cs typeface="Arial" pitchFamily="34" charset="0"/>
              </a:rPr>
              <a:t>del Suelo extraído  de las lagunas.</a:t>
            </a:r>
          </a:p>
          <a:p>
            <a:pPr>
              <a:buNone/>
            </a:pPr>
            <a:r>
              <a:rPr lang="es-AR" sz="2000" dirty="0" smtClean="0">
                <a:latin typeface="Arial" pitchFamily="34" charset="0"/>
                <a:cs typeface="Arial" pitchFamily="34" charset="0"/>
              </a:rPr>
              <a:t>11.1Broza </a:t>
            </a:r>
            <a:r>
              <a:rPr lang="es-AR" sz="2000" dirty="0" smtClean="0">
                <a:latin typeface="Arial" pitchFamily="34" charset="0"/>
                <a:cs typeface="Arial" pitchFamily="34" charset="0"/>
              </a:rPr>
              <a:t>cemento al 3% depositado, distribuido y compactado según requisitos s/ pliego, (98% </a:t>
            </a:r>
            <a:r>
              <a:rPr lang="es-AR" sz="2000" dirty="0" err="1" smtClean="0">
                <a:latin typeface="Arial" pitchFamily="34" charset="0"/>
                <a:cs typeface="Arial" pitchFamily="34" charset="0"/>
              </a:rPr>
              <a:t>proctor</a:t>
            </a:r>
            <a:r>
              <a:rPr lang="es-AR" sz="2000" dirty="0" smtClean="0">
                <a:latin typeface="Arial" pitchFamily="34" charset="0"/>
                <a:cs typeface="Arial" pitchFamily="34" charset="0"/>
              </a:rPr>
              <a:t> T180)</a:t>
            </a:r>
          </a:p>
          <a:p>
            <a:pPr>
              <a:buNone/>
            </a:pPr>
            <a:r>
              <a:rPr lang="es-AR" sz="2000" dirty="0" smtClean="0">
                <a:latin typeface="Arial" pitchFamily="34" charset="0"/>
                <a:cs typeface="Arial" pitchFamily="34" charset="0"/>
              </a:rPr>
              <a:t>12.1 Cerco </a:t>
            </a:r>
            <a:r>
              <a:rPr lang="es-AR" sz="2000" dirty="0" smtClean="0">
                <a:latin typeface="Arial" pitchFamily="34" charset="0"/>
                <a:cs typeface="Arial" pitchFamily="34" charset="0"/>
              </a:rPr>
              <a:t>perimetral de columnas prefabricadas y alambrado romboidal</a:t>
            </a:r>
          </a:p>
          <a:p>
            <a:pPr>
              <a:buNone/>
            </a:pPr>
            <a:r>
              <a:rPr lang="es-AR" sz="2000" dirty="0" smtClean="0">
                <a:latin typeface="Arial" pitchFamily="34" charset="0"/>
                <a:cs typeface="Arial" pitchFamily="34" charset="0"/>
              </a:rPr>
              <a:t>13.1 Eliminación </a:t>
            </a:r>
            <a:r>
              <a:rPr lang="es-AR" sz="2000" dirty="0" smtClean="0">
                <a:latin typeface="Arial" pitchFamily="34" charset="0"/>
                <a:cs typeface="Arial" pitchFamily="34" charset="0"/>
              </a:rPr>
              <a:t>maleza existente</a:t>
            </a:r>
          </a:p>
          <a:p>
            <a:pPr>
              <a:buNone/>
            </a:pPr>
            <a:r>
              <a:rPr lang="es-AR" sz="2000" dirty="0" smtClean="0">
                <a:latin typeface="Arial" pitchFamily="34" charset="0"/>
                <a:cs typeface="Arial" pitchFamily="34" charset="0"/>
              </a:rPr>
              <a:t>1.1 Movilización</a:t>
            </a:r>
            <a:r>
              <a:rPr lang="es-AR" sz="2000" dirty="0" smtClean="0">
                <a:latin typeface="Arial" pitchFamily="34" charset="0"/>
                <a:cs typeface="Arial" pitchFamily="34" charset="0"/>
              </a:rPr>
              <a:t>, obrador y desmovilización</a:t>
            </a:r>
          </a:p>
          <a:p>
            <a:endParaRPr lang="es-AR" dirty="0"/>
          </a:p>
        </p:txBody>
      </p:sp>
      <p:sp>
        <p:nvSpPr>
          <p:cNvPr id="4" name="3 Marcador de pie de página"/>
          <p:cNvSpPr>
            <a:spLocks noGrp="1"/>
          </p:cNvSpPr>
          <p:nvPr>
            <p:ph type="ftr" sz="quarter" idx="11"/>
          </p:nvPr>
        </p:nvSpPr>
        <p:spPr/>
        <p:txBody>
          <a:bodyPr/>
          <a:lstStyle/>
          <a:p>
            <a:pPr algn="ctr"/>
            <a:r>
              <a:rPr lang="es-AR" dirty="0" smtClean="0"/>
              <a:t> PROYECTO FINAL</a:t>
            </a: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49</a:t>
            </a:fld>
            <a:endParaRPr lang="es-AR"/>
          </a:p>
        </p:txBody>
      </p:sp>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IMAGEN LAGUNAS.jpg"/>
          <p:cNvPicPr>
            <a:picLocks noGrp="1" noChangeAspect="1"/>
          </p:cNvPicPr>
          <p:nvPr>
            <p:ph idx="1"/>
          </p:nvPr>
        </p:nvPicPr>
        <p:blipFill>
          <a:blip r:embed="rId2"/>
          <a:stretch>
            <a:fillRect/>
          </a:stretch>
        </p:blipFill>
        <p:spPr>
          <a:xfrm>
            <a:off x="857224" y="1857364"/>
            <a:ext cx="7284598" cy="4389437"/>
          </a:xfrm>
        </p:spPr>
      </p:pic>
      <p:sp>
        <p:nvSpPr>
          <p:cNvPr id="7" name="6 Marcador de pie de página"/>
          <p:cNvSpPr>
            <a:spLocks noGrp="1"/>
          </p:cNvSpPr>
          <p:nvPr>
            <p:ph type="ftr" sz="quarter" idx="11"/>
          </p:nvPr>
        </p:nvSpPr>
        <p:spPr/>
        <p:txBody>
          <a:bodyPr/>
          <a:lstStyle/>
          <a:p>
            <a:r>
              <a:rPr lang="es-AR" dirty="0" smtClean="0"/>
              <a:t>                         PROYECTO FINAL</a:t>
            </a:r>
            <a:endParaRPr lang="es-AR" dirty="0"/>
          </a:p>
        </p:txBody>
      </p:sp>
      <p:sp>
        <p:nvSpPr>
          <p:cNvPr id="6" name="5 Marcador de número de diapositiva"/>
          <p:cNvSpPr>
            <a:spLocks noGrp="1"/>
          </p:cNvSpPr>
          <p:nvPr>
            <p:ph type="sldNum" sz="quarter" idx="12"/>
          </p:nvPr>
        </p:nvSpPr>
        <p:spPr/>
        <p:txBody>
          <a:bodyPr>
            <a:normAutofit/>
          </a:bodyPr>
          <a:lstStyle/>
          <a:p>
            <a:fld id="{C3809C78-1359-4C08-828E-4F41B5091150}" type="slidenum">
              <a:rPr lang="es-AR" smtClean="0"/>
              <a:pPr/>
              <a:t>5</a:t>
            </a:fld>
            <a:endParaRPr lang="es-AR"/>
          </a:p>
        </p:txBody>
      </p:sp>
      <p:sp>
        <p:nvSpPr>
          <p:cNvPr id="11" name="10 Flecha izquierda"/>
          <p:cNvSpPr/>
          <p:nvPr/>
        </p:nvSpPr>
        <p:spPr>
          <a:xfrm>
            <a:off x="3786182" y="2857496"/>
            <a:ext cx="978408" cy="484632"/>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Rectángulo"/>
          <p:cNvSpPr/>
          <p:nvPr/>
        </p:nvSpPr>
        <p:spPr>
          <a:xfrm>
            <a:off x="4929190" y="2928934"/>
            <a:ext cx="2548903" cy="369332"/>
          </a:xfrm>
          <a:prstGeom prst="rect">
            <a:avLst/>
          </a:prstGeom>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b="1" dirty="0" smtClean="0">
                <a:ln w="11430"/>
                <a:solidFill>
                  <a:schemeClr val="accent3">
                    <a:lumMod val="60000"/>
                    <a:lumOff val="40000"/>
                  </a:schemeClr>
                </a:solidFill>
                <a:effectLst>
                  <a:outerShdw blurRad="50800" dist="39000" dir="5460000" algn="tl">
                    <a:srgbClr val="000000">
                      <a:alpha val="38000"/>
                    </a:srgbClr>
                  </a:outerShdw>
                </a:effectLst>
              </a:rPr>
              <a:t>LAGUNAS EXISTENES</a:t>
            </a:r>
            <a:endParaRPr lang="es-ES" b="1" dirty="0">
              <a:ln w="11430"/>
              <a:solidFill>
                <a:schemeClr val="accent3">
                  <a:lumMod val="60000"/>
                  <a:lumOff val="40000"/>
                </a:schemeClr>
              </a:solidFill>
              <a:effectLst>
                <a:outerShdw blurRad="50800" dist="39000" dir="5460000" algn="tl">
                  <a:srgbClr val="000000">
                    <a:alpha val="38000"/>
                  </a:srgbClr>
                </a:outerShdw>
              </a:effectLst>
            </a:endParaRPr>
          </a:p>
        </p:txBody>
      </p:sp>
      <p:sp>
        <p:nvSpPr>
          <p:cNvPr id="9" name="1 Título"/>
          <p:cNvSpPr>
            <a:spLocks noGrp="1"/>
          </p:cNvSpPr>
          <p:nvPr>
            <p:ph type="title"/>
          </p:nvPr>
        </p:nvSpPr>
        <p:spPr/>
        <p:txBody>
          <a:bodyPr>
            <a:normAutofit fontScale="90000"/>
          </a:bodyPr>
          <a:lstStyle/>
          <a:p>
            <a:pPr algn="ctr"/>
            <a:r>
              <a:rPr lang="es-ES" sz="2700" dirty="0" smtClean="0"/>
              <a:t/>
            </a:r>
            <a:br>
              <a:rPr lang="es-ES" sz="2700" dirty="0" smtClean="0"/>
            </a:br>
            <a:r>
              <a:rPr lang="es-ES" sz="2700" dirty="0" smtClean="0"/>
              <a:t/>
            </a:r>
            <a:br>
              <a:rPr lang="es-ES" sz="2700" dirty="0" smtClean="0"/>
            </a:br>
            <a:r>
              <a:rPr lang="es-ES" sz="2700" dirty="0" smtClean="0"/>
              <a:t/>
            </a:r>
            <a:br>
              <a:rPr lang="es-ES" sz="2700" dirty="0" smtClean="0"/>
            </a:br>
            <a:r>
              <a:rPr lang="es-ES" sz="2700" dirty="0" smtClean="0"/>
              <a:t/>
            </a:r>
            <a:br>
              <a:rPr lang="es-ES" sz="2700" dirty="0" smtClean="0"/>
            </a:br>
            <a:r>
              <a:rPr lang="es-ES" sz="2700" b="1" u="sng" dirty="0" smtClean="0">
                <a:solidFill>
                  <a:schemeClr val="tx1"/>
                </a:solidFill>
              </a:rPr>
              <a:t>PROYECTO FINAL</a:t>
            </a:r>
            <a:r>
              <a:rPr lang="es-ES" sz="2700" dirty="0">
                <a:solidFill>
                  <a:schemeClr val="tx1"/>
                </a:solidFill>
              </a:rPr>
              <a:t/>
            </a:r>
            <a:br>
              <a:rPr lang="es-ES" sz="2700" dirty="0">
                <a:solidFill>
                  <a:schemeClr val="tx1"/>
                </a:solidFill>
              </a:rPr>
            </a:br>
            <a:r>
              <a:rPr lang="es-ES" sz="2700" dirty="0" smtClean="0">
                <a:solidFill>
                  <a:schemeClr val="tx1"/>
                </a:solidFill>
              </a:rPr>
              <a:t>“AMPLIACIÓN </a:t>
            </a:r>
            <a:r>
              <a:rPr lang="es-ES" sz="2700" dirty="0">
                <a:solidFill>
                  <a:schemeClr val="tx1"/>
                </a:solidFill>
              </a:rPr>
              <a:t>DE LAS LAGUNAS DE </a:t>
            </a:r>
            <a:r>
              <a:rPr lang="es-ES" sz="2700" dirty="0" smtClean="0">
                <a:solidFill>
                  <a:schemeClr val="tx1"/>
                </a:solidFill>
              </a:rPr>
              <a:t>ESTABILIZACIÓN </a:t>
            </a:r>
            <a:r>
              <a:rPr lang="es-ES" sz="2700" dirty="0">
                <a:solidFill>
                  <a:schemeClr val="tx1"/>
                </a:solidFill>
              </a:rPr>
              <a:t>DE LA CIUDAD DE SAN </a:t>
            </a:r>
            <a:r>
              <a:rPr lang="es-ES" sz="2700" dirty="0" smtClean="0">
                <a:solidFill>
                  <a:schemeClr val="tx1"/>
                </a:solidFill>
              </a:rPr>
              <a:t>SALVADOR”</a:t>
            </a:r>
            <a:endParaRPr lang="es-AR" dirty="0">
              <a:solidFill>
                <a:schemeClr val="tx1"/>
              </a:solidFill>
            </a:endParaRPr>
          </a:p>
        </p:txBody>
      </p:sp>
    </p:spTree>
  </p:cSld>
  <p:clrMapOvr>
    <a:masterClrMapping/>
  </p:clrMapOvr>
  <p:transition spd="slow">
    <p:zoom dir="in"/>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4)Factibilidad</a:t>
            </a:r>
            <a:endParaRPr lang="es-AR" dirty="0"/>
          </a:p>
        </p:txBody>
      </p:sp>
      <p:sp>
        <p:nvSpPr>
          <p:cNvPr id="4" name="3 Marcador de pie de página"/>
          <p:cNvSpPr>
            <a:spLocks noGrp="1"/>
          </p:cNvSpPr>
          <p:nvPr>
            <p:ph type="ftr" sz="quarter" idx="11"/>
          </p:nvPr>
        </p:nvSpPr>
        <p:spPr/>
        <p:txBody>
          <a:bodyPr/>
          <a:lstStyle/>
          <a:p>
            <a:pPr algn="ctr"/>
            <a:r>
              <a:rPr lang="es-AR" dirty="0" smtClean="0"/>
              <a:t> PROYECTO FINAL</a:t>
            </a: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50</a:t>
            </a:fld>
            <a:endParaRPr lang="es-AR"/>
          </a:p>
        </p:txBody>
      </p:sp>
      <p:pic>
        <p:nvPicPr>
          <p:cNvPr id="70658" name="Picture 2" descr="C:\Users\HORACIO\Desktop\4.png"/>
          <p:cNvPicPr>
            <a:picLocks noGrp="1" noChangeAspect="1" noChangeArrowheads="1"/>
          </p:cNvPicPr>
          <p:nvPr>
            <p:ph idx="1"/>
          </p:nvPr>
        </p:nvPicPr>
        <p:blipFill>
          <a:blip r:embed="rId2"/>
          <a:srcRect/>
          <a:stretch>
            <a:fillRect/>
          </a:stretch>
        </p:blipFill>
        <p:spPr bwMode="auto">
          <a:xfrm>
            <a:off x="457200" y="2648127"/>
            <a:ext cx="8229600" cy="2963509"/>
          </a:xfrm>
          <a:prstGeom prst="rect">
            <a:avLst/>
          </a:prstGeom>
          <a:noFill/>
        </p:spPr>
      </p:pic>
      <p:sp>
        <p:nvSpPr>
          <p:cNvPr id="7" name="6 Rectángulo"/>
          <p:cNvSpPr/>
          <p:nvPr/>
        </p:nvSpPr>
        <p:spPr>
          <a:xfrm>
            <a:off x="357158" y="2000240"/>
            <a:ext cx="3690049" cy="369332"/>
          </a:xfrm>
          <a:prstGeom prst="rect">
            <a:avLst/>
          </a:prstGeom>
        </p:spPr>
        <p:txBody>
          <a:bodyPr wrap="none">
            <a:spAutoFit/>
          </a:bodyPr>
          <a:lstStyle/>
          <a:p>
            <a:pPr>
              <a:buNone/>
            </a:pPr>
            <a:r>
              <a:rPr lang="es-AR" b="1" u="sng" dirty="0" smtClean="0"/>
              <a:t>Aspectos Ambientales </a:t>
            </a:r>
            <a:r>
              <a:rPr lang="es-AR" b="1" u="sng" dirty="0" smtClean="0"/>
              <a:t>Afectados</a:t>
            </a:r>
            <a:endParaRPr lang="es-AR" dirty="0" smtClean="0">
              <a:latin typeface="Arial" pitchFamily="34" charset="0"/>
              <a:cs typeface="Arial" pitchFamily="34" charset="0"/>
            </a:endParaRPr>
          </a:p>
        </p:txBody>
      </p:sp>
    </p:spTree>
  </p:cSld>
  <p:clrMapOvr>
    <a:masterClrMapping/>
  </p:clrMapOvr>
  <p:transition spd="slow">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4)Factibilidad</a:t>
            </a:r>
            <a:endParaRPr lang="es-AR" dirty="0"/>
          </a:p>
        </p:txBody>
      </p:sp>
      <p:sp>
        <p:nvSpPr>
          <p:cNvPr id="4" name="3 Marcador de pie de página"/>
          <p:cNvSpPr>
            <a:spLocks noGrp="1"/>
          </p:cNvSpPr>
          <p:nvPr>
            <p:ph type="ftr" sz="quarter" idx="11"/>
          </p:nvPr>
        </p:nvSpPr>
        <p:spPr/>
        <p:txBody>
          <a:bodyPr/>
          <a:lstStyle/>
          <a:p>
            <a:pPr algn="ctr"/>
            <a:r>
              <a:rPr lang="es-AR" dirty="0" smtClean="0"/>
              <a:t> PROYECTO FINAL</a:t>
            </a: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51</a:t>
            </a:fld>
            <a:endParaRPr lang="es-AR"/>
          </a:p>
        </p:txBody>
      </p:sp>
      <p:graphicFrame>
        <p:nvGraphicFramePr>
          <p:cNvPr id="9" name="8 Tabla"/>
          <p:cNvGraphicFramePr>
            <a:graphicFrameLocks noGrp="1"/>
          </p:cNvGraphicFramePr>
          <p:nvPr/>
        </p:nvGraphicFramePr>
        <p:xfrm>
          <a:off x="1000100" y="4143380"/>
          <a:ext cx="1491615" cy="1447422"/>
        </p:xfrm>
        <a:graphic>
          <a:graphicData uri="http://schemas.openxmlformats.org/drawingml/2006/table">
            <a:tbl>
              <a:tblPr/>
              <a:tblGrid>
                <a:gridCol w="311150"/>
                <a:gridCol w="1180465"/>
              </a:tblGrid>
              <a:tr h="0">
                <a:tc>
                  <a:txBody>
                    <a:bodyPr/>
                    <a:lstStyle/>
                    <a:p>
                      <a:pPr>
                        <a:lnSpc>
                          <a:spcPct val="150000"/>
                        </a:lnSpc>
                        <a:spcAft>
                          <a:spcPts val="0"/>
                        </a:spcAft>
                      </a:pPr>
                      <a:r>
                        <a:rPr lang="es-AR" sz="1200" dirty="0">
                          <a:solidFill>
                            <a:schemeClr val="bg1"/>
                          </a:solidFill>
                          <a:latin typeface="Arial"/>
                          <a:ea typeface="Calibri"/>
                        </a:rPr>
                        <a:t>Nº</a:t>
                      </a:r>
                      <a:endParaRPr lang="es-AR" sz="1200"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50000"/>
                        </a:lnSpc>
                        <a:spcAft>
                          <a:spcPts val="0"/>
                        </a:spcAft>
                      </a:pPr>
                      <a:r>
                        <a:rPr lang="es-AR" sz="1200">
                          <a:solidFill>
                            <a:schemeClr val="bg1"/>
                          </a:solidFill>
                          <a:latin typeface="Arial"/>
                          <a:ea typeface="Calibri"/>
                        </a:rPr>
                        <a:t>Valoración</a:t>
                      </a:r>
                      <a:endParaRPr lang="es-AR"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0">
                <a:tc>
                  <a:txBody>
                    <a:bodyPr/>
                    <a:lstStyle/>
                    <a:p>
                      <a:pPr>
                        <a:lnSpc>
                          <a:spcPct val="150000"/>
                        </a:lnSpc>
                        <a:spcAft>
                          <a:spcPts val="0"/>
                        </a:spcAft>
                      </a:pPr>
                      <a:r>
                        <a:rPr lang="es-AR" sz="1200">
                          <a:solidFill>
                            <a:schemeClr val="bg1"/>
                          </a:solidFill>
                          <a:latin typeface="Arial"/>
                          <a:ea typeface="Calibri"/>
                        </a:rPr>
                        <a:t>1=</a:t>
                      </a:r>
                      <a:endParaRPr lang="es-AR"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50000"/>
                        </a:lnSpc>
                        <a:spcAft>
                          <a:spcPts val="0"/>
                        </a:spcAft>
                      </a:pPr>
                      <a:r>
                        <a:rPr lang="es-AR" sz="1200">
                          <a:solidFill>
                            <a:schemeClr val="bg1"/>
                          </a:solidFill>
                          <a:latin typeface="Arial"/>
                          <a:ea typeface="Calibri"/>
                        </a:rPr>
                        <a:t>Escasa</a:t>
                      </a:r>
                      <a:endParaRPr lang="es-AR"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0">
                <a:tc>
                  <a:txBody>
                    <a:bodyPr/>
                    <a:lstStyle/>
                    <a:p>
                      <a:pPr>
                        <a:lnSpc>
                          <a:spcPct val="150000"/>
                        </a:lnSpc>
                        <a:spcAft>
                          <a:spcPts val="0"/>
                        </a:spcAft>
                      </a:pPr>
                      <a:r>
                        <a:rPr lang="es-AR" sz="1200">
                          <a:solidFill>
                            <a:schemeClr val="bg1"/>
                          </a:solidFill>
                          <a:latin typeface="Arial"/>
                          <a:ea typeface="Calibri"/>
                        </a:rPr>
                        <a:t>2=</a:t>
                      </a:r>
                      <a:endParaRPr lang="es-AR"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50000"/>
                        </a:lnSpc>
                        <a:spcAft>
                          <a:spcPts val="0"/>
                        </a:spcAft>
                      </a:pPr>
                      <a:r>
                        <a:rPr lang="es-AR" sz="1200">
                          <a:solidFill>
                            <a:schemeClr val="bg1"/>
                          </a:solidFill>
                          <a:latin typeface="Arial"/>
                          <a:ea typeface="Calibri"/>
                        </a:rPr>
                        <a:t>Mínima</a:t>
                      </a:r>
                      <a:endParaRPr lang="es-AR"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0">
                <a:tc>
                  <a:txBody>
                    <a:bodyPr/>
                    <a:lstStyle/>
                    <a:p>
                      <a:pPr>
                        <a:lnSpc>
                          <a:spcPct val="150000"/>
                        </a:lnSpc>
                        <a:spcAft>
                          <a:spcPts val="0"/>
                        </a:spcAft>
                      </a:pPr>
                      <a:r>
                        <a:rPr lang="es-AR" sz="1200">
                          <a:solidFill>
                            <a:schemeClr val="bg1"/>
                          </a:solidFill>
                          <a:latin typeface="Arial"/>
                          <a:ea typeface="Calibri"/>
                        </a:rPr>
                        <a:t>3=</a:t>
                      </a:r>
                      <a:endParaRPr lang="es-AR"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50000"/>
                        </a:lnSpc>
                        <a:spcAft>
                          <a:spcPts val="0"/>
                        </a:spcAft>
                      </a:pPr>
                      <a:r>
                        <a:rPr lang="es-AR" sz="1200">
                          <a:solidFill>
                            <a:schemeClr val="bg1"/>
                          </a:solidFill>
                          <a:latin typeface="Arial"/>
                          <a:ea typeface="Calibri"/>
                        </a:rPr>
                        <a:t>Moderada</a:t>
                      </a:r>
                      <a:endParaRPr lang="es-AR"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0">
                <a:tc>
                  <a:txBody>
                    <a:bodyPr/>
                    <a:lstStyle/>
                    <a:p>
                      <a:pPr>
                        <a:lnSpc>
                          <a:spcPct val="150000"/>
                        </a:lnSpc>
                        <a:spcAft>
                          <a:spcPts val="0"/>
                        </a:spcAft>
                      </a:pPr>
                      <a:r>
                        <a:rPr lang="es-AR" sz="1200">
                          <a:solidFill>
                            <a:schemeClr val="bg1"/>
                          </a:solidFill>
                          <a:latin typeface="Arial"/>
                          <a:ea typeface="Calibri"/>
                        </a:rPr>
                        <a:t>4=</a:t>
                      </a:r>
                      <a:endParaRPr lang="es-AR"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50000"/>
                        </a:lnSpc>
                        <a:spcAft>
                          <a:spcPts val="0"/>
                        </a:spcAft>
                      </a:pPr>
                      <a:r>
                        <a:rPr lang="es-AR" sz="1200">
                          <a:solidFill>
                            <a:schemeClr val="bg1"/>
                          </a:solidFill>
                          <a:latin typeface="Arial"/>
                          <a:ea typeface="Calibri"/>
                        </a:rPr>
                        <a:t>Intensa</a:t>
                      </a:r>
                      <a:endParaRPr lang="es-AR"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0">
                <a:tc>
                  <a:txBody>
                    <a:bodyPr/>
                    <a:lstStyle/>
                    <a:p>
                      <a:pPr>
                        <a:lnSpc>
                          <a:spcPct val="150000"/>
                        </a:lnSpc>
                        <a:spcAft>
                          <a:spcPts val="0"/>
                        </a:spcAft>
                      </a:pPr>
                      <a:r>
                        <a:rPr lang="es-AR" sz="1200">
                          <a:solidFill>
                            <a:schemeClr val="bg1"/>
                          </a:solidFill>
                          <a:latin typeface="Arial"/>
                          <a:ea typeface="Calibri"/>
                        </a:rPr>
                        <a:t>5=</a:t>
                      </a:r>
                      <a:endParaRPr lang="es-AR"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50000"/>
                        </a:lnSpc>
                        <a:spcAft>
                          <a:spcPts val="0"/>
                        </a:spcAft>
                      </a:pPr>
                      <a:r>
                        <a:rPr lang="es-AR" sz="1200" dirty="0">
                          <a:solidFill>
                            <a:schemeClr val="bg1"/>
                          </a:solidFill>
                          <a:latin typeface="Arial"/>
                          <a:ea typeface="Calibri"/>
                        </a:rPr>
                        <a:t>Muy intensa</a:t>
                      </a:r>
                      <a:endParaRPr lang="es-AR" sz="1200"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graphicFrame>
        <p:nvGraphicFramePr>
          <p:cNvPr id="10" name="9 Tabla"/>
          <p:cNvGraphicFramePr>
            <a:graphicFrameLocks noGrp="1"/>
          </p:cNvGraphicFramePr>
          <p:nvPr/>
        </p:nvGraphicFramePr>
        <p:xfrm>
          <a:off x="3143240" y="4143380"/>
          <a:ext cx="2032000" cy="1500198"/>
        </p:xfrm>
        <a:graphic>
          <a:graphicData uri="http://schemas.openxmlformats.org/drawingml/2006/table">
            <a:tbl>
              <a:tblPr>
                <a:effectLst>
                  <a:outerShdw blurRad="50800" dist="50800" dir="5400000" algn="ctr" rotWithShape="0">
                    <a:schemeClr val="tx1"/>
                  </a:outerShdw>
                </a:effectLst>
              </a:tblPr>
              <a:tblGrid>
                <a:gridCol w="311150"/>
                <a:gridCol w="1720850"/>
              </a:tblGrid>
              <a:tr h="0">
                <a:tc>
                  <a:txBody>
                    <a:bodyPr/>
                    <a:lstStyle/>
                    <a:p>
                      <a:pPr>
                        <a:lnSpc>
                          <a:spcPct val="150000"/>
                        </a:lnSpc>
                        <a:spcAft>
                          <a:spcPts val="0"/>
                        </a:spcAft>
                      </a:pPr>
                      <a:r>
                        <a:rPr lang="es-AR" sz="1200" dirty="0">
                          <a:solidFill>
                            <a:schemeClr val="bg1"/>
                          </a:solidFill>
                          <a:latin typeface="Arial"/>
                          <a:ea typeface="Calibri"/>
                        </a:rPr>
                        <a:t>Nº</a:t>
                      </a:r>
                      <a:endParaRPr lang="es-AR" sz="1200"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50000"/>
                        </a:lnSpc>
                        <a:spcAft>
                          <a:spcPts val="0"/>
                        </a:spcAft>
                      </a:pPr>
                      <a:r>
                        <a:rPr lang="es-AR" sz="1200">
                          <a:solidFill>
                            <a:schemeClr val="bg1"/>
                          </a:solidFill>
                          <a:latin typeface="Arial"/>
                          <a:ea typeface="Calibri"/>
                        </a:rPr>
                        <a:t>Valoración</a:t>
                      </a:r>
                      <a:endParaRPr lang="es-AR"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0">
                <a:tc>
                  <a:txBody>
                    <a:bodyPr/>
                    <a:lstStyle/>
                    <a:p>
                      <a:pPr>
                        <a:lnSpc>
                          <a:spcPct val="150000"/>
                        </a:lnSpc>
                        <a:spcAft>
                          <a:spcPts val="0"/>
                        </a:spcAft>
                      </a:pPr>
                      <a:r>
                        <a:rPr lang="es-AR" sz="1200">
                          <a:solidFill>
                            <a:schemeClr val="bg1"/>
                          </a:solidFill>
                          <a:latin typeface="Arial"/>
                          <a:ea typeface="Calibri"/>
                        </a:rPr>
                        <a:t>1=</a:t>
                      </a:r>
                      <a:endParaRPr lang="es-AR"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50000"/>
                        </a:lnSpc>
                        <a:spcAft>
                          <a:spcPts val="0"/>
                        </a:spcAft>
                      </a:pPr>
                      <a:r>
                        <a:rPr lang="es-AR" sz="1200">
                          <a:solidFill>
                            <a:schemeClr val="bg1"/>
                          </a:solidFill>
                          <a:latin typeface="Arial"/>
                          <a:ea typeface="Calibri"/>
                        </a:rPr>
                        <a:t>Muy rápida</a:t>
                      </a:r>
                      <a:endParaRPr lang="es-AR"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0">
                <a:tc>
                  <a:txBody>
                    <a:bodyPr/>
                    <a:lstStyle/>
                    <a:p>
                      <a:pPr>
                        <a:lnSpc>
                          <a:spcPct val="150000"/>
                        </a:lnSpc>
                        <a:spcAft>
                          <a:spcPts val="0"/>
                        </a:spcAft>
                      </a:pPr>
                      <a:r>
                        <a:rPr lang="es-AR" sz="1200">
                          <a:solidFill>
                            <a:schemeClr val="bg1"/>
                          </a:solidFill>
                          <a:latin typeface="Arial"/>
                          <a:ea typeface="Calibri"/>
                        </a:rPr>
                        <a:t>2=</a:t>
                      </a:r>
                      <a:endParaRPr lang="es-AR"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50000"/>
                        </a:lnSpc>
                        <a:spcAft>
                          <a:spcPts val="0"/>
                        </a:spcAft>
                      </a:pPr>
                      <a:r>
                        <a:rPr lang="es-AR" sz="1200">
                          <a:solidFill>
                            <a:schemeClr val="bg1"/>
                          </a:solidFill>
                          <a:latin typeface="Arial"/>
                          <a:ea typeface="Calibri"/>
                        </a:rPr>
                        <a:t>Rápida</a:t>
                      </a:r>
                      <a:endParaRPr lang="es-AR"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0">
                <a:tc>
                  <a:txBody>
                    <a:bodyPr/>
                    <a:lstStyle/>
                    <a:p>
                      <a:pPr>
                        <a:lnSpc>
                          <a:spcPct val="150000"/>
                        </a:lnSpc>
                        <a:spcAft>
                          <a:spcPts val="0"/>
                        </a:spcAft>
                      </a:pPr>
                      <a:r>
                        <a:rPr lang="es-AR" sz="1200">
                          <a:solidFill>
                            <a:schemeClr val="bg1"/>
                          </a:solidFill>
                          <a:latin typeface="Arial"/>
                          <a:ea typeface="Calibri"/>
                        </a:rPr>
                        <a:t>3=</a:t>
                      </a:r>
                      <a:endParaRPr lang="es-AR"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50000"/>
                        </a:lnSpc>
                        <a:spcAft>
                          <a:spcPts val="0"/>
                        </a:spcAft>
                      </a:pPr>
                      <a:r>
                        <a:rPr lang="es-AR" sz="1200" dirty="0">
                          <a:solidFill>
                            <a:schemeClr val="bg1"/>
                          </a:solidFill>
                          <a:latin typeface="Arial"/>
                          <a:ea typeface="Calibri"/>
                        </a:rPr>
                        <a:t>Moderada</a:t>
                      </a:r>
                      <a:endParaRPr lang="es-AR" sz="1200"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0">
                <a:tc>
                  <a:txBody>
                    <a:bodyPr/>
                    <a:lstStyle/>
                    <a:p>
                      <a:pPr>
                        <a:lnSpc>
                          <a:spcPct val="150000"/>
                        </a:lnSpc>
                        <a:spcAft>
                          <a:spcPts val="0"/>
                        </a:spcAft>
                      </a:pPr>
                      <a:r>
                        <a:rPr lang="es-AR" sz="1200">
                          <a:solidFill>
                            <a:schemeClr val="bg1"/>
                          </a:solidFill>
                          <a:latin typeface="Arial"/>
                          <a:ea typeface="Calibri"/>
                        </a:rPr>
                        <a:t>4=</a:t>
                      </a:r>
                      <a:endParaRPr lang="es-AR"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50000"/>
                        </a:lnSpc>
                        <a:spcAft>
                          <a:spcPts val="0"/>
                        </a:spcAft>
                      </a:pPr>
                      <a:r>
                        <a:rPr lang="es-AR" sz="1200" dirty="0">
                          <a:solidFill>
                            <a:schemeClr val="bg1"/>
                          </a:solidFill>
                          <a:latin typeface="Arial"/>
                          <a:ea typeface="Calibri"/>
                        </a:rPr>
                        <a:t>Dificultosa</a:t>
                      </a:r>
                      <a:endParaRPr lang="es-AR" sz="1200"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94013">
                <a:tc>
                  <a:txBody>
                    <a:bodyPr/>
                    <a:lstStyle/>
                    <a:p>
                      <a:pPr>
                        <a:lnSpc>
                          <a:spcPct val="150000"/>
                        </a:lnSpc>
                        <a:spcAft>
                          <a:spcPts val="0"/>
                        </a:spcAft>
                      </a:pPr>
                      <a:r>
                        <a:rPr lang="es-AR" sz="1200">
                          <a:solidFill>
                            <a:schemeClr val="bg1"/>
                          </a:solidFill>
                          <a:latin typeface="Arial"/>
                          <a:ea typeface="Calibri"/>
                        </a:rPr>
                        <a:t>5=</a:t>
                      </a:r>
                      <a:endParaRPr lang="es-AR" sz="120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50000"/>
                        </a:lnSpc>
                        <a:spcAft>
                          <a:spcPts val="0"/>
                        </a:spcAft>
                      </a:pPr>
                      <a:r>
                        <a:rPr lang="es-AR" sz="1200" dirty="0">
                          <a:solidFill>
                            <a:schemeClr val="bg1"/>
                          </a:solidFill>
                          <a:latin typeface="Arial"/>
                          <a:ea typeface="Calibri"/>
                        </a:rPr>
                        <a:t>Muy dificultosa o nula</a:t>
                      </a:r>
                      <a:endParaRPr lang="es-AR" sz="1200"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
        <p:nvSpPr>
          <p:cNvPr id="11" name="10 Rectángulo"/>
          <p:cNvSpPr/>
          <p:nvPr/>
        </p:nvSpPr>
        <p:spPr>
          <a:xfrm>
            <a:off x="714348" y="1785926"/>
            <a:ext cx="8001056" cy="3354765"/>
          </a:xfrm>
          <a:prstGeom prst="rect">
            <a:avLst/>
          </a:prstGeom>
        </p:spPr>
        <p:txBody>
          <a:bodyPr wrap="square">
            <a:spAutoFit/>
          </a:bodyPr>
          <a:lstStyle/>
          <a:p>
            <a:r>
              <a:rPr lang="es-AR" sz="2000" b="1" u="sng" dirty="0" smtClean="0">
                <a:latin typeface="Arial" pitchFamily="34" charset="0"/>
                <a:cs typeface="Arial" pitchFamily="34" charset="0"/>
              </a:rPr>
              <a:t>Matriz de </a:t>
            </a:r>
            <a:r>
              <a:rPr lang="es-AR" sz="2000" b="1" u="sng" dirty="0" smtClean="0">
                <a:latin typeface="Arial" pitchFamily="34" charset="0"/>
                <a:cs typeface="Arial" pitchFamily="34" charset="0"/>
              </a:rPr>
              <a:t>importancia</a:t>
            </a:r>
            <a:r>
              <a:rPr lang="es-AR" sz="2000" b="1" dirty="0" smtClean="0">
                <a:latin typeface="Arial" pitchFamily="34" charset="0"/>
                <a:cs typeface="Arial" pitchFamily="34" charset="0"/>
              </a:rPr>
              <a:t> </a:t>
            </a:r>
            <a:endParaRPr lang="es-AR" sz="2000" b="1" dirty="0" smtClean="0">
              <a:latin typeface="Arial" pitchFamily="34" charset="0"/>
              <a:cs typeface="Arial" pitchFamily="34" charset="0"/>
            </a:endParaRPr>
          </a:p>
          <a:p>
            <a:r>
              <a:rPr lang="es-AR" sz="2000" b="1" dirty="0" smtClean="0">
                <a:latin typeface="Arial" pitchFamily="34" charset="0"/>
                <a:cs typeface="Arial" pitchFamily="34" charset="0"/>
              </a:rPr>
              <a:t>Criterios </a:t>
            </a:r>
            <a:r>
              <a:rPr lang="es-AR" sz="2000" b="1" dirty="0" smtClean="0">
                <a:latin typeface="Arial" pitchFamily="34" charset="0"/>
                <a:cs typeface="Arial" pitchFamily="34" charset="0"/>
              </a:rPr>
              <a:t>de valoración utilizados</a:t>
            </a:r>
            <a:r>
              <a:rPr lang="es-AR" sz="2000" dirty="0" smtClean="0">
                <a:latin typeface="Arial" pitchFamily="34" charset="0"/>
                <a:cs typeface="Arial" pitchFamily="34" charset="0"/>
              </a:rPr>
              <a:t>:</a:t>
            </a:r>
          </a:p>
          <a:p>
            <a:r>
              <a:rPr lang="es-AR" sz="2000" dirty="0" smtClean="0">
                <a:latin typeface="Arial" pitchFamily="34" charset="0"/>
                <a:cs typeface="Arial" pitchFamily="34" charset="0"/>
              </a:rPr>
              <a:t>Intensidad / Extensión / Persistencia  / Reversibilidad / </a:t>
            </a:r>
            <a:r>
              <a:rPr lang="es-AR" sz="2000" dirty="0" err="1" smtClean="0">
                <a:latin typeface="Arial" pitchFamily="34" charset="0"/>
                <a:cs typeface="Arial" pitchFamily="34" charset="0"/>
              </a:rPr>
              <a:t>Recuperabilidad</a:t>
            </a:r>
            <a:endParaRPr lang="es-AR" sz="2000" dirty="0" smtClean="0">
              <a:latin typeface="Arial" pitchFamily="34" charset="0"/>
              <a:cs typeface="Arial" pitchFamily="34" charset="0"/>
            </a:endParaRPr>
          </a:p>
          <a:p>
            <a:endParaRPr lang="es-AR" sz="2000" dirty="0" smtClean="0">
              <a:latin typeface="Arial" pitchFamily="34" charset="0"/>
              <a:cs typeface="Arial" pitchFamily="34" charset="0"/>
            </a:endParaRPr>
          </a:p>
          <a:p>
            <a:r>
              <a:rPr lang="es-AR" sz="2000" dirty="0" smtClean="0">
                <a:latin typeface="Arial" pitchFamily="34" charset="0"/>
                <a:cs typeface="Arial" pitchFamily="34" charset="0"/>
              </a:rPr>
              <a:t>Valoración asignada a Intensidad / Extensión / Persistencia </a:t>
            </a:r>
          </a:p>
          <a:p>
            <a:r>
              <a:rPr lang="es-AR" sz="2000" dirty="0" smtClean="0">
                <a:latin typeface="Arial" pitchFamily="34" charset="0"/>
                <a:cs typeface="Arial" pitchFamily="34" charset="0"/>
              </a:rPr>
              <a:t>Valoración </a:t>
            </a:r>
            <a:r>
              <a:rPr lang="es-AR" sz="2000" dirty="0" smtClean="0">
                <a:latin typeface="Arial" pitchFamily="34" charset="0"/>
                <a:cs typeface="Arial" pitchFamily="34" charset="0"/>
              </a:rPr>
              <a:t>asignada a Reversibilidad / </a:t>
            </a:r>
            <a:r>
              <a:rPr lang="es-AR" sz="2000" dirty="0" err="1" smtClean="0">
                <a:latin typeface="Arial" pitchFamily="34" charset="0"/>
                <a:cs typeface="Arial" pitchFamily="34" charset="0"/>
              </a:rPr>
              <a:t>Recuperabilidad</a:t>
            </a:r>
            <a:endParaRPr lang="es-AR" sz="2000" dirty="0" smtClean="0">
              <a:latin typeface="Arial" pitchFamily="34" charset="0"/>
              <a:cs typeface="Arial" pitchFamily="34" charset="0"/>
            </a:endParaRPr>
          </a:p>
          <a:p>
            <a:endParaRPr lang="es-AR" dirty="0" smtClean="0"/>
          </a:p>
          <a:p>
            <a:endParaRPr lang="es-AR" b="1" u="sng" dirty="0" smtClean="0"/>
          </a:p>
          <a:p>
            <a:endParaRPr lang="es-AR" b="1" u="sng" dirty="0" smtClean="0"/>
          </a:p>
          <a:p>
            <a:endParaRPr lang="es-AR" dirty="0"/>
          </a:p>
        </p:txBody>
      </p:sp>
    </p:spTree>
  </p:cSld>
  <p:clrMapOvr>
    <a:masterClrMapping/>
  </p:clrMapOvr>
  <p:transition spd="slow">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4)Factibilidad</a:t>
            </a:r>
            <a:endParaRPr lang="es-AR" dirty="0"/>
          </a:p>
        </p:txBody>
      </p:sp>
      <p:sp>
        <p:nvSpPr>
          <p:cNvPr id="3" name="2 Marcador de contenido"/>
          <p:cNvSpPr>
            <a:spLocks noGrp="1"/>
          </p:cNvSpPr>
          <p:nvPr>
            <p:ph idx="1"/>
          </p:nvPr>
        </p:nvSpPr>
        <p:spPr/>
        <p:txBody>
          <a:bodyPr>
            <a:normAutofit/>
          </a:bodyPr>
          <a:lstStyle/>
          <a:p>
            <a:pPr>
              <a:buNone/>
            </a:pPr>
            <a:r>
              <a:rPr lang="es-AR" sz="2000" u="sng" dirty="0" smtClean="0">
                <a:latin typeface="Arial" pitchFamily="34" charset="0"/>
                <a:cs typeface="Arial" pitchFamily="34" charset="0"/>
              </a:rPr>
              <a:t>Fórmula utilizada para el cálculo de la  Importancia</a:t>
            </a:r>
            <a:r>
              <a:rPr lang="es-AR" sz="2000" dirty="0" smtClean="0">
                <a:latin typeface="Arial" pitchFamily="34" charset="0"/>
                <a:cs typeface="Arial" pitchFamily="34" charset="0"/>
              </a:rPr>
              <a:t>:</a:t>
            </a:r>
          </a:p>
          <a:p>
            <a:pPr>
              <a:buNone/>
            </a:pPr>
            <a:endParaRPr lang="es-AR" sz="2000" dirty="0" smtClean="0">
              <a:latin typeface="Arial" pitchFamily="34" charset="0"/>
              <a:cs typeface="Arial" pitchFamily="34" charset="0"/>
            </a:endParaRPr>
          </a:p>
          <a:p>
            <a:pPr>
              <a:buNone/>
            </a:pPr>
            <a:r>
              <a:rPr lang="es-AR" sz="2000" dirty="0" smtClean="0">
                <a:latin typeface="Arial" pitchFamily="34" charset="0"/>
                <a:cs typeface="Arial" pitchFamily="34" charset="0"/>
              </a:rPr>
              <a:t>Importancia </a:t>
            </a:r>
            <a:r>
              <a:rPr lang="es-AR" sz="2000" dirty="0" smtClean="0">
                <a:latin typeface="Arial" pitchFamily="34" charset="0"/>
                <a:cs typeface="Arial" pitchFamily="34" charset="0"/>
              </a:rPr>
              <a:t>= 0.4 Intensidad + 0.3 Extensión + 0.1 Persistencia </a:t>
            </a:r>
            <a:r>
              <a:rPr lang="es-AR" sz="2000" dirty="0" smtClean="0">
                <a:latin typeface="Arial" pitchFamily="34" charset="0"/>
                <a:cs typeface="Arial" pitchFamily="34" charset="0"/>
              </a:rPr>
              <a:t>+</a:t>
            </a:r>
          </a:p>
          <a:p>
            <a:pPr>
              <a:buNone/>
            </a:pPr>
            <a:r>
              <a:rPr lang="es-AR" sz="2000" dirty="0" smtClean="0">
                <a:latin typeface="Arial" pitchFamily="34" charset="0"/>
                <a:cs typeface="Arial" pitchFamily="34" charset="0"/>
              </a:rPr>
              <a:t> </a:t>
            </a:r>
            <a:r>
              <a:rPr lang="es-AR" sz="2000" dirty="0" smtClean="0">
                <a:latin typeface="Arial" pitchFamily="34" charset="0"/>
                <a:cs typeface="Arial" pitchFamily="34" charset="0"/>
              </a:rPr>
              <a:t>                      </a:t>
            </a:r>
            <a:r>
              <a:rPr lang="es-AR" sz="2000" dirty="0" smtClean="0">
                <a:latin typeface="Arial" pitchFamily="34" charset="0"/>
                <a:cs typeface="Arial" pitchFamily="34" charset="0"/>
              </a:rPr>
              <a:t>0.1 Reversibilidad + 0.1 </a:t>
            </a:r>
            <a:r>
              <a:rPr lang="es-AR" sz="2000" dirty="0" err="1" smtClean="0">
                <a:latin typeface="Arial" pitchFamily="34" charset="0"/>
                <a:cs typeface="Arial" pitchFamily="34" charset="0"/>
              </a:rPr>
              <a:t>Recuperabilidad</a:t>
            </a:r>
            <a:endParaRPr lang="es-AR" sz="2000" dirty="0" smtClean="0">
              <a:latin typeface="Arial" pitchFamily="34" charset="0"/>
              <a:cs typeface="Arial" pitchFamily="34" charset="0"/>
            </a:endParaRPr>
          </a:p>
          <a:p>
            <a:pPr>
              <a:buNone/>
            </a:pPr>
            <a:r>
              <a:rPr lang="es-AR" dirty="0" smtClean="0">
                <a:latin typeface="Arial" pitchFamily="34" charset="0"/>
                <a:cs typeface="Arial" pitchFamily="34" charset="0"/>
              </a:rPr>
              <a:t> </a:t>
            </a:r>
          </a:p>
          <a:p>
            <a:endParaRPr lang="es-AR" dirty="0"/>
          </a:p>
        </p:txBody>
      </p:sp>
      <p:sp>
        <p:nvSpPr>
          <p:cNvPr id="4" name="3 Marcador de pie de página"/>
          <p:cNvSpPr>
            <a:spLocks noGrp="1"/>
          </p:cNvSpPr>
          <p:nvPr>
            <p:ph type="ftr" sz="quarter" idx="11"/>
          </p:nvPr>
        </p:nvSpPr>
        <p:spPr/>
        <p:txBody>
          <a:bodyPr/>
          <a:lstStyle/>
          <a:p>
            <a:pPr algn="ctr"/>
            <a:r>
              <a:rPr lang="es-AR" dirty="0" smtClean="0"/>
              <a:t>PROYECTO FINAL</a:t>
            </a: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52</a:t>
            </a:fld>
            <a:endParaRPr lang="es-AR"/>
          </a:p>
        </p:txBody>
      </p:sp>
      <p:pic>
        <p:nvPicPr>
          <p:cNvPr id="74753" name="Picture 1" descr="C:\Users\HORACIO\Desktop\6.png"/>
          <p:cNvPicPr>
            <a:picLocks noChangeAspect="1" noChangeArrowheads="1"/>
          </p:cNvPicPr>
          <p:nvPr/>
        </p:nvPicPr>
        <p:blipFill>
          <a:blip r:embed="rId2"/>
          <a:srcRect/>
          <a:stretch>
            <a:fillRect/>
          </a:stretch>
        </p:blipFill>
        <p:spPr bwMode="auto">
          <a:xfrm>
            <a:off x="1785918" y="3643314"/>
            <a:ext cx="5364178" cy="2773371"/>
          </a:xfrm>
          <a:prstGeom prst="rect">
            <a:avLst/>
          </a:prstGeom>
          <a:noFill/>
        </p:spPr>
      </p:pic>
    </p:spTree>
  </p:cSld>
  <p:clrMapOvr>
    <a:masterClrMapping/>
  </p:clrMapOvr>
  <p:transition spd="slow">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4)Factibilidad</a:t>
            </a:r>
            <a:endParaRPr lang="es-AR" dirty="0"/>
          </a:p>
        </p:txBody>
      </p:sp>
      <p:sp>
        <p:nvSpPr>
          <p:cNvPr id="3" name="2 Marcador de contenido"/>
          <p:cNvSpPr>
            <a:spLocks noGrp="1"/>
          </p:cNvSpPr>
          <p:nvPr>
            <p:ph idx="1"/>
          </p:nvPr>
        </p:nvSpPr>
        <p:spPr/>
        <p:txBody>
          <a:bodyPr>
            <a:normAutofit/>
          </a:bodyPr>
          <a:lstStyle/>
          <a:p>
            <a:pPr>
              <a:buNone/>
            </a:pPr>
            <a:endParaRPr lang="es-AR" sz="2000" dirty="0" smtClean="0">
              <a:latin typeface="Arial" pitchFamily="34" charset="0"/>
              <a:cs typeface="Arial" pitchFamily="34" charset="0"/>
            </a:endParaRPr>
          </a:p>
          <a:p>
            <a:pPr>
              <a:buNone/>
            </a:pPr>
            <a:endParaRPr lang="es-AR" sz="2000" dirty="0" smtClean="0">
              <a:latin typeface="Arial" pitchFamily="34" charset="0"/>
              <a:cs typeface="Arial" pitchFamily="34" charset="0"/>
            </a:endParaRPr>
          </a:p>
          <a:p>
            <a:pPr>
              <a:buNone/>
            </a:pPr>
            <a:endParaRPr lang="es-AR" sz="2000" dirty="0">
              <a:latin typeface="Arial" pitchFamily="34" charset="0"/>
              <a:cs typeface="Arial" pitchFamily="34" charset="0"/>
            </a:endParaRPr>
          </a:p>
        </p:txBody>
      </p:sp>
      <p:sp>
        <p:nvSpPr>
          <p:cNvPr id="4" name="3 Marcador de pie de página"/>
          <p:cNvSpPr>
            <a:spLocks noGrp="1"/>
          </p:cNvSpPr>
          <p:nvPr>
            <p:ph type="ftr" sz="quarter" idx="11"/>
          </p:nvPr>
        </p:nvSpPr>
        <p:spPr/>
        <p:txBody>
          <a:bodyPr/>
          <a:lstStyle/>
          <a:p>
            <a:pPr algn="ctr"/>
            <a:r>
              <a:rPr lang="es-AR" dirty="0" smtClean="0"/>
              <a:t>PROYECTO FINAL</a:t>
            </a:r>
          </a:p>
          <a:p>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53</a:t>
            </a:fld>
            <a:endParaRPr lang="es-AR"/>
          </a:p>
        </p:txBody>
      </p:sp>
      <p:pic>
        <p:nvPicPr>
          <p:cNvPr id="73731" name="Picture 3" descr="C:\Users\HORACIO\Desktop\7.png"/>
          <p:cNvPicPr>
            <a:picLocks noChangeAspect="1" noChangeArrowheads="1"/>
          </p:cNvPicPr>
          <p:nvPr/>
        </p:nvPicPr>
        <p:blipFill>
          <a:blip r:embed="rId2"/>
          <a:srcRect/>
          <a:stretch>
            <a:fillRect/>
          </a:stretch>
        </p:blipFill>
        <p:spPr bwMode="auto">
          <a:xfrm>
            <a:off x="2786050" y="2928934"/>
            <a:ext cx="3230563" cy="3316285"/>
          </a:xfrm>
          <a:prstGeom prst="rect">
            <a:avLst/>
          </a:prstGeom>
          <a:noFill/>
        </p:spPr>
      </p:pic>
      <p:sp>
        <p:nvSpPr>
          <p:cNvPr id="10" name="9 Rectángulo"/>
          <p:cNvSpPr/>
          <p:nvPr/>
        </p:nvSpPr>
        <p:spPr>
          <a:xfrm>
            <a:off x="642910" y="1857364"/>
            <a:ext cx="8286776" cy="923330"/>
          </a:xfrm>
          <a:prstGeom prst="rect">
            <a:avLst/>
          </a:prstGeom>
        </p:spPr>
        <p:txBody>
          <a:bodyPr wrap="square">
            <a:spAutoFit/>
          </a:bodyPr>
          <a:lstStyle/>
          <a:p>
            <a:pPr algn="just"/>
            <a:r>
              <a:rPr lang="es-AR" dirty="0" smtClean="0">
                <a:latin typeface="Arial" pitchFamily="34" charset="0"/>
                <a:cs typeface="Arial" pitchFamily="34" charset="0"/>
              </a:rPr>
              <a:t>Realizada una matriz de importancia para cada uno de las actividades principales y ordenándola de forma conveniente es posible obtener la denominada “matriz de definición”.</a:t>
            </a:r>
            <a:endParaRPr lang="es-AR" dirty="0" smtClean="0">
              <a:latin typeface="Arial" pitchFamily="34" charset="0"/>
              <a:cs typeface="Arial" pitchFamily="34" charset="0"/>
            </a:endParaRPr>
          </a:p>
        </p:txBody>
      </p:sp>
    </p:spTree>
  </p:cSld>
  <p:clrMapOvr>
    <a:masterClrMapping/>
  </p:clrMapOvr>
  <p:transition spd="slow">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4)Factibilidad</a:t>
            </a:r>
            <a:endParaRPr lang="es-AR" dirty="0"/>
          </a:p>
        </p:txBody>
      </p:sp>
      <p:sp>
        <p:nvSpPr>
          <p:cNvPr id="3" name="2 Marcador de contenido"/>
          <p:cNvSpPr>
            <a:spLocks noGrp="1"/>
          </p:cNvSpPr>
          <p:nvPr>
            <p:ph idx="1"/>
          </p:nvPr>
        </p:nvSpPr>
        <p:spPr/>
        <p:txBody>
          <a:bodyPr/>
          <a:lstStyle/>
          <a:p>
            <a:pPr>
              <a:buNone/>
            </a:pPr>
            <a:r>
              <a:rPr lang="es-AR" sz="2000" dirty="0" smtClean="0">
                <a:latin typeface="Arial" pitchFamily="34" charset="0"/>
                <a:cs typeface="Arial" pitchFamily="34" charset="0"/>
              </a:rPr>
              <a:t>Sobre los datos obtenidos de la matriz de </a:t>
            </a:r>
            <a:r>
              <a:rPr lang="es-AR" sz="2000" dirty="0" err="1" smtClean="0">
                <a:latin typeface="Arial" pitchFamily="34" charset="0"/>
                <a:cs typeface="Arial" pitchFamily="34" charset="0"/>
              </a:rPr>
              <a:t>decision</a:t>
            </a:r>
            <a:r>
              <a:rPr lang="es-AR" sz="2000" dirty="0" smtClean="0">
                <a:latin typeface="Arial" pitchFamily="34" charset="0"/>
                <a:cs typeface="Arial" pitchFamily="34" charset="0"/>
              </a:rPr>
              <a:t> es que se realizaran los correspondientes:</a:t>
            </a:r>
          </a:p>
          <a:p>
            <a:pPr>
              <a:buNone/>
            </a:pPr>
            <a:r>
              <a:rPr lang="es-AR" sz="2000" dirty="0" smtClean="0">
                <a:latin typeface="Arial" pitchFamily="34" charset="0"/>
                <a:cs typeface="Arial" pitchFamily="34" charset="0"/>
              </a:rPr>
              <a:t>Programas de gestión ambiental (PGA</a:t>
            </a:r>
            <a:r>
              <a:rPr lang="es-AR" sz="2000" dirty="0" smtClean="0">
                <a:latin typeface="Arial" pitchFamily="34" charset="0"/>
                <a:cs typeface="Arial" pitchFamily="34" charset="0"/>
              </a:rPr>
              <a:t>) y se Planificaran las diferentes medidas de Mitigación.</a:t>
            </a:r>
            <a:endParaRPr lang="es-AR" sz="2000" dirty="0" smtClean="0">
              <a:latin typeface="Arial" pitchFamily="34" charset="0"/>
              <a:cs typeface="Arial" pitchFamily="34" charset="0"/>
            </a:endParaRPr>
          </a:p>
          <a:p>
            <a:endParaRPr lang="es-AR" dirty="0" smtClean="0"/>
          </a:p>
          <a:p>
            <a:pPr>
              <a:buNone/>
            </a:pPr>
            <a:r>
              <a:rPr lang="es-AR" sz="2000" b="1" dirty="0" smtClean="0">
                <a:solidFill>
                  <a:srgbClr val="FFFF00"/>
                </a:solidFill>
                <a:latin typeface="Arial" pitchFamily="34" charset="0"/>
                <a:cs typeface="Arial" pitchFamily="34" charset="0"/>
              </a:rPr>
              <a:t>COMPLETANDO TODA ESTA DOCUMENTACION </a:t>
            </a:r>
            <a:r>
              <a:rPr lang="es-AR" sz="2000" b="1" dirty="0" smtClean="0">
                <a:solidFill>
                  <a:srgbClr val="FFFF00"/>
                </a:solidFill>
                <a:latin typeface="Arial" pitchFamily="34" charset="0"/>
                <a:cs typeface="Arial" pitchFamily="34" charset="0"/>
              </a:rPr>
              <a:t>TECNICA, </a:t>
            </a:r>
            <a:r>
              <a:rPr lang="es-AR" sz="2000" b="1" dirty="0" smtClean="0">
                <a:solidFill>
                  <a:srgbClr val="FFFF00"/>
                </a:solidFill>
                <a:latin typeface="Arial" pitchFamily="34" charset="0"/>
                <a:cs typeface="Arial" pitchFamily="34" charset="0"/>
              </a:rPr>
              <a:t>ES QUE SE DA POR TERMINADO EL PROYECTO EJECUTIVO, PUDIENDOSE PASAR A LA ETAPA DE CONSTRUCION DE LA OBRA</a:t>
            </a:r>
          </a:p>
          <a:p>
            <a:endParaRPr lang="es-AR" dirty="0"/>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54</a:t>
            </a:fld>
            <a:endParaRPr lang="es-AR"/>
          </a:p>
        </p:txBody>
      </p:sp>
    </p:spTree>
  </p:cSld>
  <p:clrMapOvr>
    <a:masterClrMapping/>
  </p:clrMapOvr>
  <p:transition spd="slow">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lstStyle/>
          <a:p>
            <a:pPr algn="ctr">
              <a:buNone/>
            </a:pPr>
            <a:r>
              <a:rPr lang="es-AR" sz="4400" dirty="0" smtClean="0"/>
              <a:t>FIN DE LA PRESENTACION</a:t>
            </a:r>
          </a:p>
          <a:p>
            <a:pPr algn="ctr">
              <a:buNone/>
            </a:pPr>
            <a:endParaRPr lang="es-AR" dirty="0" smtClean="0"/>
          </a:p>
          <a:p>
            <a:pPr algn="ctr">
              <a:buNone/>
            </a:pPr>
            <a:r>
              <a:rPr lang="es-AR" dirty="0" smtClean="0"/>
              <a:t>GRACIAS POR SU ATENCION </a:t>
            </a:r>
            <a:endParaRPr lang="es-AR" dirty="0"/>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55</a:t>
            </a:fld>
            <a:endParaRPr lang="es-AR"/>
          </a:p>
        </p:txBody>
      </p:sp>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1"/>
                </a:solidFill>
              </a:rPr>
              <a:t>1) Antecedentes</a:t>
            </a:r>
            <a:endParaRPr lang="es-AR" dirty="0"/>
          </a:p>
        </p:txBody>
      </p:sp>
      <p:sp>
        <p:nvSpPr>
          <p:cNvPr id="3" name="2 Marcador de contenido"/>
          <p:cNvSpPr>
            <a:spLocks noGrp="1"/>
          </p:cNvSpPr>
          <p:nvPr>
            <p:ph idx="1"/>
          </p:nvPr>
        </p:nvSpPr>
        <p:spPr/>
        <p:txBody>
          <a:bodyPr/>
          <a:lstStyle/>
          <a:p>
            <a:r>
              <a:rPr lang="es-ES_tradnl" b="1" dirty="0" smtClean="0"/>
              <a:t>Caracterización climática</a:t>
            </a:r>
          </a:p>
          <a:p>
            <a:endParaRPr lang="es-ES_tradnl" b="1" dirty="0" smtClean="0"/>
          </a:p>
          <a:p>
            <a:pPr>
              <a:buNone/>
            </a:pPr>
            <a:r>
              <a:rPr lang="es-ES_tradnl" sz="2000" dirty="0" smtClean="0"/>
              <a:t>Clima templado húmedo  de llanura</a:t>
            </a:r>
            <a:endParaRPr lang="es-ES_tradnl" sz="2000" dirty="0"/>
          </a:p>
          <a:p>
            <a:pPr>
              <a:buNone/>
            </a:pPr>
            <a:r>
              <a:rPr lang="es-ES_tradnl" sz="2000" dirty="0" smtClean="0"/>
              <a:t>Vientos preponderantes del NE </a:t>
            </a:r>
          </a:p>
          <a:p>
            <a:pPr>
              <a:buNone/>
            </a:pPr>
            <a:r>
              <a:rPr lang="es-ES_tradnl" sz="2000" dirty="0" smtClean="0"/>
              <a:t>La temperatura  media diaria anual es de </a:t>
            </a:r>
            <a:r>
              <a:rPr lang="es-ES_tradnl" sz="2000" dirty="0" smtClean="0">
                <a:latin typeface="Arial" pitchFamily="34" charset="0"/>
                <a:cs typeface="Arial" pitchFamily="34" charset="0"/>
              </a:rPr>
              <a:t>16,6°C</a:t>
            </a:r>
            <a:r>
              <a:rPr lang="es-ES_tradnl" sz="2000" dirty="0" smtClean="0"/>
              <a:t> </a:t>
            </a:r>
          </a:p>
          <a:p>
            <a:pPr>
              <a:buNone/>
            </a:pPr>
            <a:r>
              <a:rPr lang="es-ES_tradnl" sz="2000" dirty="0" smtClean="0"/>
              <a:t>El numero de heladas promedio anuales es de </a:t>
            </a:r>
            <a:r>
              <a:rPr lang="es-ES_tradnl" sz="2000" dirty="0" smtClean="0">
                <a:latin typeface="Arial" pitchFamily="34" charset="0"/>
                <a:cs typeface="Arial" pitchFamily="34" charset="0"/>
              </a:rPr>
              <a:t>17</a:t>
            </a:r>
          </a:p>
          <a:p>
            <a:pPr>
              <a:buNone/>
            </a:pPr>
            <a:r>
              <a:rPr lang="es-ES_tradnl" sz="2000" dirty="0" smtClean="0"/>
              <a:t>La precipitación media anual  es de </a:t>
            </a:r>
            <a:r>
              <a:rPr lang="es-ES_tradnl" sz="2000" dirty="0" smtClean="0">
                <a:latin typeface="Arial" pitchFamily="34" charset="0"/>
                <a:cs typeface="Arial" pitchFamily="34" charset="0"/>
              </a:rPr>
              <a:t>1.000 </a:t>
            </a:r>
            <a:r>
              <a:rPr lang="es-ES_tradnl" sz="2000" dirty="0" smtClean="0"/>
              <a:t>mm.</a:t>
            </a:r>
          </a:p>
          <a:p>
            <a:pPr>
              <a:buNone/>
            </a:pPr>
            <a:endParaRPr lang="es-ES_tradnl" sz="2000" b="1" dirty="0" smtClean="0"/>
          </a:p>
        </p:txBody>
      </p:sp>
      <p:sp>
        <p:nvSpPr>
          <p:cNvPr id="5" name="4 Marcador de pie de página"/>
          <p:cNvSpPr>
            <a:spLocks noGrp="1"/>
          </p:cNvSpPr>
          <p:nvPr>
            <p:ph type="ftr" sz="quarter" idx="11"/>
          </p:nvPr>
        </p:nvSpPr>
        <p:spPr/>
        <p:txBody>
          <a:bodyPr/>
          <a:lstStyle/>
          <a:p>
            <a:r>
              <a:rPr lang="es-AR" dirty="0" smtClean="0"/>
              <a:t>                         PROYECTO FINAL</a:t>
            </a:r>
            <a:endParaRPr lang="es-AR" dirty="0"/>
          </a:p>
        </p:txBody>
      </p:sp>
      <p:sp>
        <p:nvSpPr>
          <p:cNvPr id="4" name="3 Marcador de número de diapositiva"/>
          <p:cNvSpPr>
            <a:spLocks noGrp="1"/>
          </p:cNvSpPr>
          <p:nvPr>
            <p:ph type="sldNum" sz="quarter" idx="12"/>
          </p:nvPr>
        </p:nvSpPr>
        <p:spPr/>
        <p:txBody>
          <a:bodyPr>
            <a:normAutofit/>
          </a:bodyPr>
          <a:lstStyle/>
          <a:p>
            <a:fld id="{C3809C78-1359-4C08-828E-4F41B5091150}" type="slidenum">
              <a:rPr lang="es-AR" smtClean="0"/>
              <a:pPr/>
              <a:t>6</a:t>
            </a:fld>
            <a:endParaRPr lang="es-AR"/>
          </a:p>
        </p:txBody>
      </p:sp>
    </p:spTree>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1"/>
                </a:solidFill>
              </a:rPr>
              <a:t>1) Antecedentes</a:t>
            </a:r>
            <a:endParaRPr lang="es-AR" dirty="0"/>
          </a:p>
        </p:txBody>
      </p:sp>
      <p:sp>
        <p:nvSpPr>
          <p:cNvPr id="3" name="2 Marcador de contenido"/>
          <p:cNvSpPr>
            <a:spLocks noGrp="1"/>
          </p:cNvSpPr>
          <p:nvPr>
            <p:ph idx="1"/>
          </p:nvPr>
        </p:nvSpPr>
        <p:spPr/>
        <p:txBody>
          <a:bodyPr>
            <a:normAutofit/>
          </a:bodyPr>
          <a:lstStyle/>
          <a:p>
            <a:endParaRPr lang="es-ES_tradnl" b="1" dirty="0"/>
          </a:p>
          <a:p>
            <a:endParaRPr lang="es-ES_tradnl" b="1" dirty="0" smtClean="0"/>
          </a:p>
          <a:p>
            <a:endParaRPr lang="es-ES_tradnl" b="1" dirty="0"/>
          </a:p>
          <a:p>
            <a:endParaRPr lang="es-AR" sz="2400" b="1" dirty="0"/>
          </a:p>
        </p:txBody>
      </p:sp>
      <p:sp>
        <p:nvSpPr>
          <p:cNvPr id="5" name="4 Marcador de pie de página"/>
          <p:cNvSpPr>
            <a:spLocks noGrp="1"/>
          </p:cNvSpPr>
          <p:nvPr>
            <p:ph type="ftr" sz="quarter" idx="11"/>
          </p:nvPr>
        </p:nvSpPr>
        <p:spPr/>
        <p:txBody>
          <a:bodyPr/>
          <a:lstStyle/>
          <a:p>
            <a:r>
              <a:rPr lang="es-AR" dirty="0" smtClean="0"/>
              <a:t>                         PROYECTO FINAL</a:t>
            </a:r>
            <a:endParaRPr lang="es-AR" dirty="0"/>
          </a:p>
        </p:txBody>
      </p:sp>
      <p:sp>
        <p:nvSpPr>
          <p:cNvPr id="4" name="3 Marcador de número de diapositiva"/>
          <p:cNvSpPr>
            <a:spLocks noGrp="1"/>
          </p:cNvSpPr>
          <p:nvPr>
            <p:ph type="sldNum" sz="quarter" idx="12"/>
          </p:nvPr>
        </p:nvSpPr>
        <p:spPr/>
        <p:txBody>
          <a:bodyPr>
            <a:normAutofit/>
          </a:bodyPr>
          <a:lstStyle/>
          <a:p>
            <a:fld id="{C3809C78-1359-4C08-828E-4F41B5091150}" type="slidenum">
              <a:rPr lang="es-AR" smtClean="0"/>
              <a:pPr/>
              <a:t>7</a:t>
            </a:fld>
            <a:endParaRPr lang="es-AR" dirty="0"/>
          </a:p>
        </p:txBody>
      </p:sp>
      <p:sp>
        <p:nvSpPr>
          <p:cNvPr id="9" name="8 Rectángulo"/>
          <p:cNvSpPr/>
          <p:nvPr/>
        </p:nvSpPr>
        <p:spPr>
          <a:xfrm>
            <a:off x="500034" y="2000240"/>
            <a:ext cx="8358246" cy="3157788"/>
          </a:xfrm>
          <a:prstGeom prst="rect">
            <a:avLst/>
          </a:prstGeom>
        </p:spPr>
        <p:txBody>
          <a:bodyPr wrap="square">
            <a:spAutoFit/>
          </a:bodyPr>
          <a:lstStyle/>
          <a:p>
            <a:pPr marL="274320" indent="-274320">
              <a:lnSpc>
                <a:spcPct val="80000"/>
              </a:lnSpc>
              <a:spcBef>
                <a:spcPct val="20000"/>
              </a:spcBef>
              <a:buClr>
                <a:schemeClr val="accent3"/>
              </a:buClr>
              <a:buSzPct val="95000"/>
              <a:buFont typeface="Wingdings 2"/>
              <a:buChar char=""/>
            </a:pPr>
            <a:r>
              <a:rPr lang="es-ES_tradnl" sz="2400" b="1" dirty="0" smtClean="0"/>
              <a:t>Aspectos geológicos y geotécnicos (</a:t>
            </a:r>
            <a:r>
              <a:rPr lang="es-ES_tradnl" sz="2000" b="1" dirty="0" smtClean="0"/>
              <a:t>Carta  suelo I.N.T.A.</a:t>
            </a:r>
            <a:r>
              <a:rPr lang="es-ES_tradnl" sz="2400" b="1" dirty="0" smtClean="0"/>
              <a:t>)</a:t>
            </a:r>
            <a:endParaRPr lang="es-AR" sz="2400" b="1" dirty="0" smtClean="0"/>
          </a:p>
          <a:p>
            <a:pPr>
              <a:buFont typeface="Arial" pitchFamily="34" charset="0"/>
              <a:buChar char="•"/>
            </a:pPr>
            <a:r>
              <a:rPr lang="es-ES_tradnl" dirty="0" smtClean="0"/>
              <a:t> Serie Lucas Norte.</a:t>
            </a:r>
          </a:p>
          <a:p>
            <a:pPr>
              <a:buFont typeface="Arial" pitchFamily="34" charset="0"/>
              <a:buChar char="•"/>
            </a:pPr>
            <a:r>
              <a:rPr lang="es-ES" dirty="0" smtClean="0"/>
              <a:t> Arcilloso, ácido, no erosivo.</a:t>
            </a:r>
          </a:p>
          <a:p>
            <a:pPr>
              <a:buFont typeface="Arial" pitchFamily="34" charset="0"/>
              <a:buChar char="•"/>
            </a:pPr>
            <a:r>
              <a:rPr lang="es-ES" dirty="0" smtClean="0"/>
              <a:t> Drenaje deficiente.</a:t>
            </a:r>
          </a:p>
          <a:p>
            <a:pPr>
              <a:buFont typeface="Arial" pitchFamily="34" charset="0"/>
              <a:buChar char="•"/>
            </a:pPr>
            <a:r>
              <a:rPr lang="es-ES" dirty="0" smtClean="0"/>
              <a:t> Escurrimiento sup. lento.</a:t>
            </a:r>
          </a:p>
          <a:p>
            <a:pPr>
              <a:buFont typeface="Arial" pitchFamily="34" charset="0"/>
              <a:buChar char="•"/>
            </a:pPr>
            <a:r>
              <a:rPr lang="es-ES" dirty="0" smtClean="0"/>
              <a:t> Napa freática moderadamente</a:t>
            </a:r>
          </a:p>
          <a:p>
            <a:r>
              <a:rPr lang="es-ES" dirty="0" smtClean="0"/>
              <a:t>  profunda. </a:t>
            </a:r>
          </a:p>
          <a:p>
            <a:endParaRPr lang="es-ES" dirty="0" smtClean="0"/>
          </a:p>
          <a:p>
            <a:endParaRPr lang="es-ES" dirty="0" smtClean="0"/>
          </a:p>
          <a:p>
            <a:pPr>
              <a:buNone/>
            </a:pPr>
            <a:endParaRPr lang="es-ES" dirty="0" smtClean="0"/>
          </a:p>
          <a:p>
            <a:pPr>
              <a:buNone/>
            </a:pPr>
            <a:endParaRPr lang="es-ES" dirty="0"/>
          </a:p>
        </p:txBody>
      </p:sp>
      <p:pic>
        <p:nvPicPr>
          <p:cNvPr id="10" name="9 Imagen" descr="CARTA DE SUELOS"/>
          <p:cNvPicPr/>
          <p:nvPr/>
        </p:nvPicPr>
        <p:blipFill>
          <a:blip r:embed="rId2"/>
          <a:srcRect/>
          <a:stretch>
            <a:fillRect/>
          </a:stretch>
        </p:blipFill>
        <p:spPr bwMode="auto">
          <a:xfrm>
            <a:off x="4071934" y="2428868"/>
            <a:ext cx="3571900" cy="4000528"/>
          </a:xfrm>
          <a:prstGeom prst="rect">
            <a:avLst/>
          </a:prstGeom>
          <a:noFill/>
          <a:ln w="38100" cmpd="sng">
            <a:solidFill>
              <a:srgbClr val="FF0000"/>
            </a:solidFill>
            <a:miter lim="800000"/>
            <a:headEnd/>
            <a:tailEnd/>
          </a:ln>
          <a:effectLst/>
        </p:spPr>
      </p:pic>
    </p:spTree>
  </p:cSld>
  <p:clrMapOvr>
    <a:masterClrMapping/>
  </p:clrMapOvr>
  <p:transition spd="slow">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1"/>
                </a:solidFill>
              </a:rPr>
              <a:t>1) Antecedentes</a:t>
            </a:r>
            <a:endParaRPr lang="es-AR" dirty="0"/>
          </a:p>
        </p:txBody>
      </p:sp>
      <p:sp>
        <p:nvSpPr>
          <p:cNvPr id="3" name="2 Marcador de contenido"/>
          <p:cNvSpPr>
            <a:spLocks noGrp="1"/>
          </p:cNvSpPr>
          <p:nvPr>
            <p:ph idx="1"/>
          </p:nvPr>
        </p:nvSpPr>
        <p:spPr>
          <a:xfrm>
            <a:off x="357158" y="1935480"/>
            <a:ext cx="8329642" cy="2993718"/>
          </a:xfrm>
        </p:spPr>
        <p:txBody>
          <a:bodyPr numCol="1">
            <a:normAutofit/>
          </a:bodyPr>
          <a:lstStyle/>
          <a:p>
            <a:r>
              <a:rPr lang="es-AR" b="1" dirty="0" smtClean="0"/>
              <a:t>Demografía</a:t>
            </a:r>
            <a:endParaRPr lang="es-AR" dirty="0"/>
          </a:p>
          <a:p>
            <a:pPr>
              <a:buNone/>
            </a:pPr>
            <a:r>
              <a:rPr lang="es-AR" sz="2000" b="1" dirty="0" smtClean="0"/>
              <a:t>Crecimiento demográfico de San Salvador:</a:t>
            </a:r>
          </a:p>
          <a:p>
            <a:pPr>
              <a:buNone/>
            </a:pPr>
            <a:r>
              <a:rPr lang="es-AR" sz="2000" dirty="0" smtClean="0"/>
              <a:t> A continuación se mostrarán cuadros publicados por el I.N.D.E.C. en donde se aprecia el alto crecimiento demográfico del departamento de San Salvador, desde su fundación a la actualidad. </a:t>
            </a:r>
          </a:p>
          <a:p>
            <a:pPr>
              <a:buNone/>
            </a:pPr>
            <a:r>
              <a:rPr lang="es-AR" sz="2000" dirty="0" smtClean="0"/>
              <a:t>Este crecimiento será tenido en cuenta como un importante factor de diseño a la hora de calcular la capacidad de las lagunas.</a:t>
            </a:r>
            <a:r>
              <a:rPr lang="es-ES" sz="2000" dirty="0" smtClean="0"/>
              <a:t> </a:t>
            </a:r>
          </a:p>
          <a:p>
            <a:pPr>
              <a:buNone/>
            </a:pPr>
            <a:endParaRPr lang="es-ES" sz="1900" b="1" dirty="0" smtClean="0"/>
          </a:p>
          <a:p>
            <a:endParaRPr lang="es-ES_tradnl" b="1" dirty="0" smtClean="0"/>
          </a:p>
          <a:p>
            <a:endParaRPr lang="es-ES_tradnl" b="1" dirty="0" smtClean="0"/>
          </a:p>
          <a:p>
            <a:endParaRPr lang="es-ES_tradnl" b="1" dirty="0" smtClean="0"/>
          </a:p>
          <a:p>
            <a:endParaRPr lang="es-AR" dirty="0"/>
          </a:p>
        </p:txBody>
      </p:sp>
      <p:sp>
        <p:nvSpPr>
          <p:cNvPr id="5" name="4 Marcador de pie de página"/>
          <p:cNvSpPr>
            <a:spLocks noGrp="1"/>
          </p:cNvSpPr>
          <p:nvPr>
            <p:ph type="ftr" sz="quarter" idx="11"/>
          </p:nvPr>
        </p:nvSpPr>
        <p:spPr/>
        <p:txBody>
          <a:bodyPr/>
          <a:lstStyle/>
          <a:p>
            <a:r>
              <a:rPr lang="es-AR" dirty="0" smtClean="0"/>
              <a:t>                         PROYECTO FINAL</a:t>
            </a:r>
            <a:endParaRPr lang="es-AR" dirty="0"/>
          </a:p>
        </p:txBody>
      </p:sp>
      <p:sp>
        <p:nvSpPr>
          <p:cNvPr id="4" name="3 Marcador de número de diapositiva"/>
          <p:cNvSpPr>
            <a:spLocks noGrp="1"/>
          </p:cNvSpPr>
          <p:nvPr>
            <p:ph type="sldNum" sz="quarter" idx="12"/>
          </p:nvPr>
        </p:nvSpPr>
        <p:spPr/>
        <p:txBody>
          <a:bodyPr>
            <a:normAutofit/>
          </a:bodyPr>
          <a:lstStyle/>
          <a:p>
            <a:fld id="{C3809C78-1359-4C08-828E-4F41B5091150}" type="slidenum">
              <a:rPr lang="es-AR" smtClean="0"/>
              <a:pPr/>
              <a:t>8</a:t>
            </a:fld>
            <a:endParaRPr lang="es-AR"/>
          </a:p>
        </p:txBody>
      </p:sp>
    </p:spTree>
  </p:cSld>
  <p:clrMapOvr>
    <a:masterClrMapping/>
  </p:clrMapOvr>
  <p:transition spd="slow">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lgn="ctr"/>
            <a:r>
              <a:rPr lang="es-AR" dirty="0" smtClean="0"/>
              <a:t>PROYECTO FINAL</a:t>
            </a:r>
          </a:p>
          <a:p>
            <a:pPr algn="ctr"/>
            <a:endParaRPr lang="es-AR" dirty="0"/>
          </a:p>
        </p:txBody>
      </p:sp>
      <p:sp>
        <p:nvSpPr>
          <p:cNvPr id="5" name="4 Marcador de número de diapositiva"/>
          <p:cNvSpPr>
            <a:spLocks noGrp="1"/>
          </p:cNvSpPr>
          <p:nvPr>
            <p:ph type="sldNum" sz="quarter" idx="12"/>
          </p:nvPr>
        </p:nvSpPr>
        <p:spPr/>
        <p:txBody>
          <a:bodyPr/>
          <a:lstStyle/>
          <a:p>
            <a:fld id="{C3809C78-1359-4C08-828E-4F41B5091150}" type="slidenum">
              <a:rPr lang="es-AR" smtClean="0"/>
              <a:pPr/>
              <a:t>9</a:t>
            </a:fld>
            <a:endParaRPr lang="es-AR"/>
          </a:p>
        </p:txBody>
      </p:sp>
      <p:sp>
        <p:nvSpPr>
          <p:cNvPr id="9" name="8 Rectángulo"/>
          <p:cNvSpPr/>
          <p:nvPr/>
        </p:nvSpPr>
        <p:spPr>
          <a:xfrm>
            <a:off x="2622978" y="785794"/>
            <a:ext cx="2998450" cy="369332"/>
          </a:xfrm>
          <a:prstGeom prst="rect">
            <a:avLst/>
          </a:prstGeom>
        </p:spPr>
        <p:txBody>
          <a:bodyPr wrap="none">
            <a:spAutoFit/>
          </a:bodyPr>
          <a:lstStyle/>
          <a:p>
            <a:pPr algn="r"/>
            <a:r>
              <a:rPr lang="es-AR" b="1" dirty="0" smtClean="0"/>
              <a:t>Demografía (Censo </a:t>
            </a:r>
            <a:r>
              <a:rPr lang="es-AR" b="1" dirty="0" smtClean="0">
                <a:latin typeface="Arial" pitchFamily="34" charset="0"/>
                <a:cs typeface="Arial" pitchFamily="34" charset="0"/>
              </a:rPr>
              <a:t>2010</a:t>
            </a:r>
            <a:r>
              <a:rPr lang="es-AR" b="1" dirty="0" smtClean="0"/>
              <a:t>)</a:t>
            </a:r>
            <a:endParaRPr lang="es-AR" dirty="0"/>
          </a:p>
        </p:txBody>
      </p:sp>
      <p:pic>
        <p:nvPicPr>
          <p:cNvPr id="6" name="Picture 1"/>
          <p:cNvPicPr>
            <a:picLocks noChangeAspect="1" noChangeArrowheads="1"/>
          </p:cNvPicPr>
          <p:nvPr/>
        </p:nvPicPr>
        <p:blipFill>
          <a:blip r:embed="rId2"/>
          <a:srcRect/>
          <a:stretch>
            <a:fillRect/>
          </a:stretch>
        </p:blipFill>
        <p:spPr bwMode="auto">
          <a:xfrm>
            <a:off x="2428860" y="1357297"/>
            <a:ext cx="3786214" cy="4960733"/>
          </a:xfrm>
          <a:prstGeom prst="rect">
            <a:avLst/>
          </a:prstGeom>
          <a:solidFill>
            <a:schemeClr val="tx1"/>
          </a:solidFill>
          <a:ln w="9525">
            <a:noFill/>
            <a:miter lim="800000"/>
            <a:headEnd/>
            <a:tailEnd/>
          </a:ln>
          <a:effectLst/>
        </p:spPr>
      </p:pic>
    </p:spTree>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2333</TotalTime>
  <Words>3749</Words>
  <Application>Microsoft Office PowerPoint</Application>
  <PresentationFormat>Presentación en pantalla (4:3)</PresentationFormat>
  <Paragraphs>866</Paragraphs>
  <Slides>55</Slides>
  <Notes>3</Notes>
  <HiddenSlides>0</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Flujo</vt:lpstr>
      <vt:lpstr>PROYECTO FINAL</vt:lpstr>
      <vt:lpstr>    PROYECTO FINAL “AMPLIACIÓN DE LAS LAGUNAS DE ESTABILIZACIÓN DE LA CIUDAD DE SAN SALVADOR”</vt:lpstr>
      <vt:lpstr>    PROYECTO FINAL “AMPLIACIÓN DE LAS LAGUNAS DE ESTABILIZACIÓN DE LA CIUDAD DE SAN SALVADOR”</vt:lpstr>
      <vt:lpstr>1) Antecedentes</vt:lpstr>
      <vt:lpstr>    PROYECTO FINAL “AMPLIACIÓN DE LAS LAGUNAS DE ESTABILIZACIÓN DE LA CIUDAD DE SAN SALVADOR”</vt:lpstr>
      <vt:lpstr>1) Antecedentes</vt:lpstr>
      <vt:lpstr>1) Antecedentes</vt:lpstr>
      <vt:lpstr>1) Antecedentes</vt:lpstr>
      <vt:lpstr>Diapositiva 9</vt:lpstr>
      <vt:lpstr>Diapositiva 10</vt:lpstr>
      <vt:lpstr>Diapositiva 11</vt:lpstr>
      <vt:lpstr>2)Inventario</vt:lpstr>
      <vt:lpstr>2)Inventario</vt:lpstr>
      <vt:lpstr>2)Inventario</vt:lpstr>
      <vt:lpstr>2)Inventario</vt:lpstr>
      <vt:lpstr>2)Inventario</vt:lpstr>
      <vt:lpstr>2)Inventario</vt:lpstr>
      <vt:lpstr>2)Inventario</vt:lpstr>
      <vt:lpstr>2)Inventario</vt:lpstr>
      <vt:lpstr>2)Inventario</vt:lpstr>
      <vt:lpstr>2)Inventario</vt:lpstr>
      <vt:lpstr>2)Inventario</vt:lpstr>
      <vt:lpstr>3)Prefactibilidad</vt:lpstr>
      <vt:lpstr>3)Prefactibilidad</vt:lpstr>
      <vt:lpstr>3)Prefactibilidad</vt:lpstr>
      <vt:lpstr>3)Prefactibilidad</vt:lpstr>
      <vt:lpstr>3)Prefactibilidad</vt:lpstr>
      <vt:lpstr>3)Prefactibilidad</vt:lpstr>
      <vt:lpstr>3)Prefactibilidad</vt:lpstr>
      <vt:lpstr>3)Prefactibilidad</vt:lpstr>
      <vt:lpstr>3)Prefactibilidad</vt:lpstr>
      <vt:lpstr>3)Prefactibilidad</vt:lpstr>
      <vt:lpstr>3)Prefactibilidad</vt:lpstr>
      <vt:lpstr>3)Prefactibilidad</vt:lpstr>
      <vt:lpstr>3)Prefactibilidad</vt:lpstr>
      <vt:lpstr>3)Prefactibilidad</vt:lpstr>
      <vt:lpstr>3) Prefactibilidad</vt:lpstr>
      <vt:lpstr>3)Prefactibilidad</vt:lpstr>
      <vt:lpstr>3)Prefactibilidad</vt:lpstr>
      <vt:lpstr>3)Prefactibilidad</vt:lpstr>
      <vt:lpstr>3)Prefactibilidad</vt:lpstr>
      <vt:lpstr>3)Prefactibilidad</vt:lpstr>
      <vt:lpstr>4)Factibilidad</vt:lpstr>
      <vt:lpstr>4)Factibilidad</vt:lpstr>
      <vt:lpstr>4)Factibilidad</vt:lpstr>
      <vt:lpstr>4)Factibilidad</vt:lpstr>
      <vt:lpstr>4)Factibilidad</vt:lpstr>
      <vt:lpstr>4)Factibilidad</vt:lpstr>
      <vt:lpstr>4)Factibilidad</vt:lpstr>
      <vt:lpstr>4)Factibilidad</vt:lpstr>
      <vt:lpstr>4)Factibilidad</vt:lpstr>
      <vt:lpstr>4)Factibilidad</vt:lpstr>
      <vt:lpstr>4)Factibilidad</vt:lpstr>
      <vt:lpstr>4)Factibilidad</vt:lpstr>
      <vt:lpstr>Diapositiva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FINAL “AMPLIACION DE LAS LAGUNAS DE ESTABILIZACION DE LA CIUDAD DE SAN SALVADOR”</dc:title>
  <dc:creator>HORACIO</dc:creator>
  <cp:lastModifiedBy>HORACIO</cp:lastModifiedBy>
  <cp:revision>258</cp:revision>
  <dcterms:created xsi:type="dcterms:W3CDTF">2012-11-10T01:06:29Z</dcterms:created>
  <dcterms:modified xsi:type="dcterms:W3CDTF">2012-12-06T19:45:03Z</dcterms:modified>
</cp:coreProperties>
</file>