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176" autoAdjust="0"/>
  </p:normalViewPr>
  <p:slideViewPr>
    <p:cSldViewPr snapToGrid="0">
      <p:cViewPr varScale="1">
        <p:scale>
          <a:sx n="73" d="100"/>
          <a:sy n="73" d="100"/>
        </p:scale>
        <p:origin x="10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5to%20Mecanica\Practica%20supervisada\Calculo%20buj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Hoja1!$A$20:$A$43</c:f>
              <c:numCache>
                <c:formatCode>General</c:formatCode>
                <c:ptCount val="24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  <c:pt idx="6">
                  <c:v>105</c:v>
                </c:pt>
                <c:pt idx="7">
                  <c:v>120</c:v>
                </c:pt>
                <c:pt idx="8">
                  <c:v>135</c:v>
                </c:pt>
                <c:pt idx="9">
                  <c:v>150</c:v>
                </c:pt>
                <c:pt idx="10">
                  <c:v>165</c:v>
                </c:pt>
                <c:pt idx="11">
                  <c:v>180</c:v>
                </c:pt>
                <c:pt idx="12">
                  <c:v>195</c:v>
                </c:pt>
                <c:pt idx="13">
                  <c:v>210</c:v>
                </c:pt>
                <c:pt idx="14">
                  <c:v>225</c:v>
                </c:pt>
                <c:pt idx="15">
                  <c:v>240</c:v>
                </c:pt>
                <c:pt idx="16">
                  <c:v>255</c:v>
                </c:pt>
                <c:pt idx="17">
                  <c:v>270</c:v>
                </c:pt>
                <c:pt idx="18">
                  <c:v>285</c:v>
                </c:pt>
                <c:pt idx="19">
                  <c:v>300</c:v>
                </c:pt>
                <c:pt idx="20">
                  <c:v>315</c:v>
                </c:pt>
                <c:pt idx="21">
                  <c:v>330</c:v>
                </c:pt>
                <c:pt idx="22">
                  <c:v>345</c:v>
                </c:pt>
                <c:pt idx="23">
                  <c:v>360</c:v>
                </c:pt>
              </c:numCache>
            </c:numRef>
          </c:xVal>
          <c:yVal>
            <c:numRef>
              <c:f>Hoja1!$C$20:$C$43</c:f>
              <c:numCache>
                <c:formatCode>General</c:formatCode>
                <c:ptCount val="24"/>
                <c:pt idx="0">
                  <c:v>4.2763157828351987E-3</c:v>
                </c:pt>
                <c:pt idx="1">
                  <c:v>8.5526315656703975E-3</c:v>
                </c:pt>
                <c:pt idx="2">
                  <c:v>1.2828947348505598E-2</c:v>
                </c:pt>
                <c:pt idx="3">
                  <c:v>1.7105263131340795E-2</c:v>
                </c:pt>
                <c:pt idx="4">
                  <c:v>2.1381578914175997E-2</c:v>
                </c:pt>
                <c:pt idx="5">
                  <c:v>2.5657894697011196E-2</c:v>
                </c:pt>
                <c:pt idx="6">
                  <c:v>2.9934210479846391E-2</c:v>
                </c:pt>
                <c:pt idx="7">
                  <c:v>3.421052626268159E-2</c:v>
                </c:pt>
                <c:pt idx="8">
                  <c:v>3.8486842045516792E-2</c:v>
                </c:pt>
                <c:pt idx="9">
                  <c:v>4.2763157828351994E-2</c:v>
                </c:pt>
                <c:pt idx="10">
                  <c:v>4.7039473611187183E-2</c:v>
                </c:pt>
                <c:pt idx="11">
                  <c:v>5.1315789394022392E-2</c:v>
                </c:pt>
                <c:pt idx="12">
                  <c:v>5.5592105176857587E-2</c:v>
                </c:pt>
                <c:pt idx="13">
                  <c:v>5.9868420959692782E-2</c:v>
                </c:pt>
                <c:pt idx="14">
                  <c:v>6.4144736742527991E-2</c:v>
                </c:pt>
                <c:pt idx="15">
                  <c:v>6.842105252536318E-2</c:v>
                </c:pt>
                <c:pt idx="16">
                  <c:v>7.2697368308198382E-2</c:v>
                </c:pt>
                <c:pt idx="17">
                  <c:v>7.6973684091033584E-2</c:v>
                </c:pt>
                <c:pt idx="18">
                  <c:v>8.1249999873868772E-2</c:v>
                </c:pt>
                <c:pt idx="19">
                  <c:v>8.5526315656703988E-2</c:v>
                </c:pt>
                <c:pt idx="20">
                  <c:v>8.9802631439539177E-2</c:v>
                </c:pt>
                <c:pt idx="21">
                  <c:v>9.4078947222374365E-2</c:v>
                </c:pt>
                <c:pt idx="22">
                  <c:v>9.8355263005209581E-2</c:v>
                </c:pt>
                <c:pt idx="23">
                  <c:v>0.10263157878804478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7C0-4724-B326-52DBC166E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0188719"/>
        <c:axId val="1818538191"/>
      </c:scatterChart>
      <c:valAx>
        <c:axId val="19501887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Tiempo</a:t>
                </a:r>
                <a:r>
                  <a:rPr lang="es-ES" baseline="0"/>
                  <a:t> (hrs)</a:t>
                </a:r>
                <a:endParaRPr lang="es-E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18538191"/>
        <c:crosses val="autoZero"/>
        <c:crossBetween val="midCat"/>
      </c:valAx>
      <c:valAx>
        <c:axId val="1818538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Desgaste</a:t>
                </a:r>
                <a:r>
                  <a:rPr lang="es-ES" baseline="0"/>
                  <a:t> (mm)</a:t>
                </a:r>
                <a:endParaRPr lang="es-E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501887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A9B020-B894-410D-BFD8-5EA2E3C39AD9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34A3DE-0D57-4AC2-B5D8-12393B6E02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Puente y mesa deben estar perpendiculares.</a:t>
          </a:r>
        </a:p>
      </dgm:t>
    </dgm:pt>
    <dgm:pt modelId="{662988B3-F49F-4987-9459-D4EFC0930A7F}" type="parTrans" cxnId="{3A881F85-8677-45AF-BCD5-4510F30D06B9}">
      <dgm:prSet/>
      <dgm:spPr/>
      <dgm:t>
        <a:bodyPr/>
        <a:lstStyle/>
        <a:p>
          <a:endParaRPr lang="en-US"/>
        </a:p>
      </dgm:t>
    </dgm:pt>
    <dgm:pt modelId="{0D6623B2-8AED-4808-B9AD-F70DBEBFE683}" type="sibTrans" cxnId="{3A881F85-8677-45AF-BCD5-4510F30D06B9}">
      <dgm:prSet/>
      <dgm:spPr/>
      <dgm:t>
        <a:bodyPr/>
        <a:lstStyle/>
        <a:p>
          <a:endParaRPr lang="en-US"/>
        </a:p>
      </dgm:t>
    </dgm:pt>
    <dgm:pt modelId="{BADE47B0-DFE2-422B-8A98-A0510012A77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Regulacion mediante topes</a:t>
          </a:r>
        </a:p>
      </dgm:t>
    </dgm:pt>
    <dgm:pt modelId="{98AFD5B6-BB3B-4017-AEA1-CF59AA078F67}" type="parTrans" cxnId="{F851657D-3120-4797-9B09-FE9C347B8AD1}">
      <dgm:prSet/>
      <dgm:spPr/>
      <dgm:t>
        <a:bodyPr/>
        <a:lstStyle/>
        <a:p>
          <a:endParaRPr lang="en-US"/>
        </a:p>
      </dgm:t>
    </dgm:pt>
    <dgm:pt modelId="{6DD34944-E829-4548-A2D3-0EE70C12DCB5}" type="sibTrans" cxnId="{F851657D-3120-4797-9B09-FE9C347B8AD1}">
      <dgm:prSet/>
      <dgm:spPr/>
      <dgm:t>
        <a:bodyPr/>
        <a:lstStyle/>
        <a:p>
          <a:endParaRPr lang="en-US"/>
        </a:p>
      </dgm:t>
    </dgm:pt>
    <dgm:pt modelId="{1BF62E51-4343-4B95-87F2-057D131076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Verificacion de las diagonales </a:t>
          </a:r>
        </a:p>
      </dgm:t>
    </dgm:pt>
    <dgm:pt modelId="{0C60CDA7-D894-4CEE-85EE-B9BDB16E4311}" type="parTrans" cxnId="{51827562-942D-4450-939A-851D7F1292AD}">
      <dgm:prSet/>
      <dgm:spPr/>
      <dgm:t>
        <a:bodyPr/>
        <a:lstStyle/>
        <a:p>
          <a:endParaRPr lang="en-US"/>
        </a:p>
      </dgm:t>
    </dgm:pt>
    <dgm:pt modelId="{86D1B419-97CC-47F8-A3F1-0BCF80A534B7}" type="sibTrans" cxnId="{51827562-942D-4450-939A-851D7F1292AD}">
      <dgm:prSet/>
      <dgm:spPr/>
      <dgm:t>
        <a:bodyPr/>
        <a:lstStyle/>
        <a:p>
          <a:endParaRPr lang="en-US"/>
        </a:p>
      </dgm:t>
    </dgm:pt>
    <dgm:pt modelId="{A6C687F6-B8BF-4461-B8C6-1D3F1AE1AF22}" type="pres">
      <dgm:prSet presAssocID="{45A9B020-B894-410D-BFD8-5EA2E3C39AD9}" presName="root" presStyleCnt="0">
        <dgm:presLayoutVars>
          <dgm:dir/>
          <dgm:resizeHandles val="exact"/>
        </dgm:presLayoutVars>
      </dgm:prSet>
      <dgm:spPr/>
    </dgm:pt>
    <dgm:pt modelId="{EB1FC5FB-337D-43A3-BA3F-E0BDDA5896D6}" type="pres">
      <dgm:prSet presAssocID="{1834A3DE-0D57-4AC2-B5D8-12393B6E02FB}" presName="compNode" presStyleCnt="0"/>
      <dgm:spPr/>
    </dgm:pt>
    <dgm:pt modelId="{514580B8-2960-45CF-8EBA-512D68AE68FC}" type="pres">
      <dgm:prSet presAssocID="{1834A3DE-0D57-4AC2-B5D8-12393B6E02FB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C77E35EA-524C-40AD-859B-D2F86CEE60F8}" type="pres">
      <dgm:prSet presAssocID="{1834A3DE-0D57-4AC2-B5D8-12393B6E02FB}" presName="spaceRect" presStyleCnt="0"/>
      <dgm:spPr/>
    </dgm:pt>
    <dgm:pt modelId="{B3D57D0B-3237-4CD7-836A-2F2BEB775CE7}" type="pres">
      <dgm:prSet presAssocID="{1834A3DE-0D57-4AC2-B5D8-12393B6E02FB}" presName="textRect" presStyleLbl="revTx" presStyleIdx="0" presStyleCnt="3">
        <dgm:presLayoutVars>
          <dgm:chMax val="1"/>
          <dgm:chPref val="1"/>
        </dgm:presLayoutVars>
      </dgm:prSet>
      <dgm:spPr/>
    </dgm:pt>
    <dgm:pt modelId="{572C100A-7384-4002-8719-28A1681B2ACF}" type="pres">
      <dgm:prSet presAssocID="{0D6623B2-8AED-4808-B9AD-F70DBEBFE683}" presName="sibTrans" presStyleCnt="0"/>
      <dgm:spPr/>
    </dgm:pt>
    <dgm:pt modelId="{89479055-BD87-49A0-9D9F-D35B6E3EA934}" type="pres">
      <dgm:prSet presAssocID="{BADE47B0-DFE2-422B-8A98-A0510012A770}" presName="compNode" presStyleCnt="0"/>
      <dgm:spPr/>
    </dgm:pt>
    <dgm:pt modelId="{05234318-657D-47C4-A7DF-E6CC5969E0FA}" type="pres">
      <dgm:prSet presAssocID="{BADE47B0-DFE2-422B-8A98-A0510012A770}" presName="iconRect" presStyleLbl="nod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5CBA7155-3F78-4C8A-A51A-6E76524F6807}" type="pres">
      <dgm:prSet presAssocID="{BADE47B0-DFE2-422B-8A98-A0510012A770}" presName="spaceRect" presStyleCnt="0"/>
      <dgm:spPr/>
    </dgm:pt>
    <dgm:pt modelId="{A4FF8D3F-1257-456F-811A-45660461413B}" type="pres">
      <dgm:prSet presAssocID="{BADE47B0-DFE2-422B-8A98-A0510012A770}" presName="textRect" presStyleLbl="revTx" presStyleIdx="1" presStyleCnt="3">
        <dgm:presLayoutVars>
          <dgm:chMax val="1"/>
          <dgm:chPref val="1"/>
        </dgm:presLayoutVars>
      </dgm:prSet>
      <dgm:spPr/>
    </dgm:pt>
    <dgm:pt modelId="{992FC498-7A80-4807-A490-C3322B81F528}" type="pres">
      <dgm:prSet presAssocID="{6DD34944-E829-4548-A2D3-0EE70C12DCB5}" presName="sibTrans" presStyleCnt="0"/>
      <dgm:spPr/>
    </dgm:pt>
    <dgm:pt modelId="{6CF98C74-9ECC-41DF-B4DE-2CDD31AE5812}" type="pres">
      <dgm:prSet presAssocID="{1BF62E51-4343-4B95-87F2-057D13107622}" presName="compNode" presStyleCnt="0"/>
      <dgm:spPr/>
    </dgm:pt>
    <dgm:pt modelId="{A5C49F67-4114-460C-819D-29F519DD4CBD}" type="pres">
      <dgm:prSet presAssocID="{1BF62E51-4343-4B95-87F2-057D13107622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row: Slight curve"/>
        </a:ext>
      </dgm:extLst>
    </dgm:pt>
    <dgm:pt modelId="{5CF22D39-9E96-4D3F-9721-C21620AA6CD6}" type="pres">
      <dgm:prSet presAssocID="{1BF62E51-4343-4B95-87F2-057D13107622}" presName="spaceRect" presStyleCnt="0"/>
      <dgm:spPr/>
    </dgm:pt>
    <dgm:pt modelId="{7A04B176-349F-43D9-A7E1-0DD7FB1296E6}" type="pres">
      <dgm:prSet presAssocID="{1BF62E51-4343-4B95-87F2-057D1310762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D28271A-10E4-47A8-9B77-F5B31F8BF964}" type="presOf" srcId="{1BF62E51-4343-4B95-87F2-057D13107622}" destId="{7A04B176-349F-43D9-A7E1-0DD7FB1296E6}" srcOrd="0" destOrd="0" presId="urn:microsoft.com/office/officeart/2018/2/layout/IconLabelList"/>
    <dgm:cxn modelId="{C4FDFD1E-41CA-4DBE-B6D1-C980FF214697}" type="presOf" srcId="{45A9B020-B894-410D-BFD8-5EA2E3C39AD9}" destId="{A6C687F6-B8BF-4461-B8C6-1D3F1AE1AF22}" srcOrd="0" destOrd="0" presId="urn:microsoft.com/office/officeart/2018/2/layout/IconLabelList"/>
    <dgm:cxn modelId="{51827562-942D-4450-939A-851D7F1292AD}" srcId="{45A9B020-B894-410D-BFD8-5EA2E3C39AD9}" destId="{1BF62E51-4343-4B95-87F2-057D13107622}" srcOrd="2" destOrd="0" parTransId="{0C60CDA7-D894-4CEE-85EE-B9BDB16E4311}" sibTransId="{86D1B419-97CC-47F8-A3F1-0BCF80A534B7}"/>
    <dgm:cxn modelId="{F851657D-3120-4797-9B09-FE9C347B8AD1}" srcId="{45A9B020-B894-410D-BFD8-5EA2E3C39AD9}" destId="{BADE47B0-DFE2-422B-8A98-A0510012A770}" srcOrd="1" destOrd="0" parTransId="{98AFD5B6-BB3B-4017-AEA1-CF59AA078F67}" sibTransId="{6DD34944-E829-4548-A2D3-0EE70C12DCB5}"/>
    <dgm:cxn modelId="{3A881F85-8677-45AF-BCD5-4510F30D06B9}" srcId="{45A9B020-B894-410D-BFD8-5EA2E3C39AD9}" destId="{1834A3DE-0D57-4AC2-B5D8-12393B6E02FB}" srcOrd="0" destOrd="0" parTransId="{662988B3-F49F-4987-9459-D4EFC0930A7F}" sibTransId="{0D6623B2-8AED-4808-B9AD-F70DBEBFE683}"/>
    <dgm:cxn modelId="{9B00ABA9-5546-4EF9-9851-B4350C09BB31}" type="presOf" srcId="{1834A3DE-0D57-4AC2-B5D8-12393B6E02FB}" destId="{B3D57D0B-3237-4CD7-836A-2F2BEB775CE7}" srcOrd="0" destOrd="0" presId="urn:microsoft.com/office/officeart/2018/2/layout/IconLabelList"/>
    <dgm:cxn modelId="{DA00B0EF-F0F8-4387-959E-45CDB6747106}" type="presOf" srcId="{BADE47B0-DFE2-422B-8A98-A0510012A770}" destId="{A4FF8D3F-1257-456F-811A-45660461413B}" srcOrd="0" destOrd="0" presId="urn:microsoft.com/office/officeart/2018/2/layout/IconLabelList"/>
    <dgm:cxn modelId="{A5566D0A-E228-4832-9A6B-A315CDB32EB7}" type="presParOf" srcId="{A6C687F6-B8BF-4461-B8C6-1D3F1AE1AF22}" destId="{EB1FC5FB-337D-43A3-BA3F-E0BDDA5896D6}" srcOrd="0" destOrd="0" presId="urn:microsoft.com/office/officeart/2018/2/layout/IconLabelList"/>
    <dgm:cxn modelId="{5EA73B54-0DC7-4192-B0B6-66FDDF5265FB}" type="presParOf" srcId="{EB1FC5FB-337D-43A3-BA3F-E0BDDA5896D6}" destId="{514580B8-2960-45CF-8EBA-512D68AE68FC}" srcOrd="0" destOrd="0" presId="urn:microsoft.com/office/officeart/2018/2/layout/IconLabelList"/>
    <dgm:cxn modelId="{E233F40D-1F71-4916-BCF1-007C08F30030}" type="presParOf" srcId="{EB1FC5FB-337D-43A3-BA3F-E0BDDA5896D6}" destId="{C77E35EA-524C-40AD-859B-D2F86CEE60F8}" srcOrd="1" destOrd="0" presId="urn:microsoft.com/office/officeart/2018/2/layout/IconLabelList"/>
    <dgm:cxn modelId="{F8E7EE83-C83B-4513-9993-4DD0A89D2846}" type="presParOf" srcId="{EB1FC5FB-337D-43A3-BA3F-E0BDDA5896D6}" destId="{B3D57D0B-3237-4CD7-836A-2F2BEB775CE7}" srcOrd="2" destOrd="0" presId="urn:microsoft.com/office/officeart/2018/2/layout/IconLabelList"/>
    <dgm:cxn modelId="{A5D503F1-8FD6-43F4-8D8A-A80F9CFC384D}" type="presParOf" srcId="{A6C687F6-B8BF-4461-B8C6-1D3F1AE1AF22}" destId="{572C100A-7384-4002-8719-28A1681B2ACF}" srcOrd="1" destOrd="0" presId="urn:microsoft.com/office/officeart/2018/2/layout/IconLabelList"/>
    <dgm:cxn modelId="{00FDF9AC-BED3-415F-8B23-BE4EC894F91C}" type="presParOf" srcId="{A6C687F6-B8BF-4461-B8C6-1D3F1AE1AF22}" destId="{89479055-BD87-49A0-9D9F-D35B6E3EA934}" srcOrd="2" destOrd="0" presId="urn:microsoft.com/office/officeart/2018/2/layout/IconLabelList"/>
    <dgm:cxn modelId="{72C3FC10-B5AA-426C-A8F7-4662A7CFBB39}" type="presParOf" srcId="{89479055-BD87-49A0-9D9F-D35B6E3EA934}" destId="{05234318-657D-47C4-A7DF-E6CC5969E0FA}" srcOrd="0" destOrd="0" presId="urn:microsoft.com/office/officeart/2018/2/layout/IconLabelList"/>
    <dgm:cxn modelId="{C4FF2A2E-2CBA-4087-B0CE-2DC34D5BA171}" type="presParOf" srcId="{89479055-BD87-49A0-9D9F-D35B6E3EA934}" destId="{5CBA7155-3F78-4C8A-A51A-6E76524F6807}" srcOrd="1" destOrd="0" presId="urn:microsoft.com/office/officeart/2018/2/layout/IconLabelList"/>
    <dgm:cxn modelId="{BF5FB9E6-CF0B-44BB-9E22-A151FB91B8E4}" type="presParOf" srcId="{89479055-BD87-49A0-9D9F-D35B6E3EA934}" destId="{A4FF8D3F-1257-456F-811A-45660461413B}" srcOrd="2" destOrd="0" presId="urn:microsoft.com/office/officeart/2018/2/layout/IconLabelList"/>
    <dgm:cxn modelId="{889E0C53-A901-443F-9BFB-630BED05D868}" type="presParOf" srcId="{A6C687F6-B8BF-4461-B8C6-1D3F1AE1AF22}" destId="{992FC498-7A80-4807-A490-C3322B81F528}" srcOrd="3" destOrd="0" presId="urn:microsoft.com/office/officeart/2018/2/layout/IconLabelList"/>
    <dgm:cxn modelId="{B19CB201-ECC4-443A-A9F1-0973862B7A33}" type="presParOf" srcId="{A6C687F6-B8BF-4461-B8C6-1D3F1AE1AF22}" destId="{6CF98C74-9ECC-41DF-B4DE-2CDD31AE5812}" srcOrd="4" destOrd="0" presId="urn:microsoft.com/office/officeart/2018/2/layout/IconLabelList"/>
    <dgm:cxn modelId="{391681B1-E159-41B4-802C-36949F70BEF1}" type="presParOf" srcId="{6CF98C74-9ECC-41DF-B4DE-2CDD31AE5812}" destId="{A5C49F67-4114-460C-819D-29F519DD4CBD}" srcOrd="0" destOrd="0" presId="urn:microsoft.com/office/officeart/2018/2/layout/IconLabelList"/>
    <dgm:cxn modelId="{452FFF1D-C4D2-4166-A428-E01CE36C8029}" type="presParOf" srcId="{6CF98C74-9ECC-41DF-B4DE-2CDD31AE5812}" destId="{5CF22D39-9E96-4D3F-9721-C21620AA6CD6}" srcOrd="1" destOrd="0" presId="urn:microsoft.com/office/officeart/2018/2/layout/IconLabelList"/>
    <dgm:cxn modelId="{4BC93928-21ED-4254-9209-D32E53F9A2EA}" type="presParOf" srcId="{6CF98C74-9ECC-41DF-B4DE-2CDD31AE5812}" destId="{7A04B176-349F-43D9-A7E1-0DD7FB1296E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580B8-2960-45CF-8EBA-512D68AE68FC}">
      <dsp:nvSpPr>
        <dsp:cNvPr id="0" name=""/>
        <dsp:cNvSpPr/>
      </dsp:nvSpPr>
      <dsp:spPr>
        <a:xfrm>
          <a:off x="826012" y="552837"/>
          <a:ext cx="976773" cy="976773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57D0B-3237-4CD7-836A-2F2BEB775CE7}">
      <dsp:nvSpPr>
        <dsp:cNvPr id="0" name=""/>
        <dsp:cNvSpPr/>
      </dsp:nvSpPr>
      <dsp:spPr>
        <a:xfrm>
          <a:off x="229095" y="1829145"/>
          <a:ext cx="217060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Puente y mesa deben estar perpendiculares.</a:t>
          </a:r>
        </a:p>
      </dsp:txBody>
      <dsp:txXfrm>
        <a:off x="229095" y="1829145"/>
        <a:ext cx="2170608" cy="720000"/>
      </dsp:txXfrm>
    </dsp:sp>
    <dsp:sp modelId="{05234318-657D-47C4-A7DF-E6CC5969E0FA}">
      <dsp:nvSpPr>
        <dsp:cNvPr id="0" name=""/>
        <dsp:cNvSpPr/>
      </dsp:nvSpPr>
      <dsp:spPr>
        <a:xfrm>
          <a:off x="3376477" y="552837"/>
          <a:ext cx="976773" cy="9767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F8D3F-1257-456F-811A-45660461413B}">
      <dsp:nvSpPr>
        <dsp:cNvPr id="0" name=""/>
        <dsp:cNvSpPr/>
      </dsp:nvSpPr>
      <dsp:spPr>
        <a:xfrm>
          <a:off x="2779559" y="1829145"/>
          <a:ext cx="217060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Regulacion mediante topes</a:t>
          </a:r>
        </a:p>
      </dsp:txBody>
      <dsp:txXfrm>
        <a:off x="2779559" y="1829145"/>
        <a:ext cx="2170608" cy="720000"/>
      </dsp:txXfrm>
    </dsp:sp>
    <dsp:sp modelId="{A5C49F67-4114-460C-819D-29F519DD4CBD}">
      <dsp:nvSpPr>
        <dsp:cNvPr id="0" name=""/>
        <dsp:cNvSpPr/>
      </dsp:nvSpPr>
      <dsp:spPr>
        <a:xfrm>
          <a:off x="5926941" y="552837"/>
          <a:ext cx="976773" cy="9767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4B176-349F-43D9-A7E1-0DD7FB1296E6}">
      <dsp:nvSpPr>
        <dsp:cNvPr id="0" name=""/>
        <dsp:cNvSpPr/>
      </dsp:nvSpPr>
      <dsp:spPr>
        <a:xfrm>
          <a:off x="5330024" y="1829145"/>
          <a:ext cx="217060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Verificacion de las diagonales </a:t>
          </a:r>
        </a:p>
      </dsp:txBody>
      <dsp:txXfrm>
        <a:off x="5330024" y="1829145"/>
        <a:ext cx="2170608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6287A-C140-47E4-8C3C-B09B3BE76FED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4E5A3-A347-4F4F-B2B9-5A2994C7EF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9300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 desuso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4E5A3-A347-4F4F-B2B9-5A2994C7EFCB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7942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4E5A3-A347-4F4F-B2B9-5A2994C7EFCB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54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BE51-157D-46A6-8C5C-1E15FACD81F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4F8DA-D365-4D97-A779-2881B514B3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8049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BE51-157D-46A6-8C5C-1E15FACD81F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4F8DA-D365-4D97-A779-2881B514B3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770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BE51-157D-46A6-8C5C-1E15FACD81F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4F8DA-D365-4D97-A779-2881B514B3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457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BE51-157D-46A6-8C5C-1E15FACD81F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4F8DA-D365-4D97-A779-2881B514B3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304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BE51-157D-46A6-8C5C-1E15FACD81F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4F8DA-D365-4D97-A779-2881B514B3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0380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BE51-157D-46A6-8C5C-1E15FACD81F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4F8DA-D365-4D97-A779-2881B514B3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578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BE51-157D-46A6-8C5C-1E15FACD81F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4F8DA-D365-4D97-A779-2881B514B319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175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BE51-157D-46A6-8C5C-1E15FACD81F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4F8DA-D365-4D97-A779-2881B514B3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54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BE51-157D-46A6-8C5C-1E15FACD81F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4F8DA-D365-4D97-A779-2881B514B3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92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BE51-157D-46A6-8C5C-1E15FACD81F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4F8DA-D365-4D97-A779-2881B514B3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16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441BE51-157D-46A6-8C5C-1E15FACD81F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4F8DA-D365-4D97-A779-2881B514B3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377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441BE51-157D-46A6-8C5C-1E15FACD81F7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D44F8DA-D365-4D97-A779-2881B514B3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902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592432-CE1C-3581-5E63-E2576AAAE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8590" y="988741"/>
            <a:ext cx="5888754" cy="4880518"/>
          </a:xfrm>
          <a:noFill/>
          <a:ln>
            <a:noFill/>
          </a:ln>
        </p:spPr>
        <p:txBody>
          <a:bodyPr wrap="square">
            <a:normAutofit/>
          </a:bodyPr>
          <a:lstStyle/>
          <a:p>
            <a:pPr algn="l"/>
            <a:r>
              <a:rPr lang="en-US" sz="4800">
                <a:solidFill>
                  <a:schemeClr val="tx1"/>
                </a:solidFill>
              </a:rPr>
              <a:t>Practica Supervisada</a:t>
            </a:r>
            <a:endParaRPr lang="es-ES" sz="480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5BD17F-C95C-40ED-8D04-03295D46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03DEB5-0B19-4F8E-84E2-00F5861C9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932338-E38F-D9D6-3B1C-A4852E59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7700" y="2007220"/>
            <a:ext cx="2357553" cy="2843560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Mantenimiento de pantografo</a:t>
            </a:r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42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087F74-8D78-5FB4-A3A1-D125B313E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/>
              <a:t>Fabricacion de buje y portabuje</a:t>
            </a:r>
            <a:endParaRPr lang="es-ES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586D010-5006-63C6-D9B5-1F46679A5D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0084081"/>
              </p:ext>
            </p:extLst>
          </p:nvPr>
        </p:nvGraphicFramePr>
        <p:xfrm>
          <a:off x="4341871" y="1958919"/>
          <a:ext cx="3056456" cy="921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0935">
                  <a:extLst>
                    <a:ext uri="{9D8B030D-6E8A-4147-A177-3AD203B41FA5}">
                      <a16:colId xmlns:a16="http://schemas.microsoft.com/office/drawing/2014/main" val="4221923351"/>
                    </a:ext>
                  </a:extLst>
                </a:gridCol>
                <a:gridCol w="1035521">
                  <a:extLst>
                    <a:ext uri="{9D8B030D-6E8A-4147-A177-3AD203B41FA5}">
                      <a16:colId xmlns:a16="http://schemas.microsoft.com/office/drawing/2014/main" val="2784962911"/>
                    </a:ext>
                  </a:extLst>
                </a:gridCol>
              </a:tblGrid>
              <a:tr h="2381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kern="100">
                          <a:effectLst/>
                        </a:rPr>
                        <a:t>Longitud del buje [mm]</a:t>
                      </a:r>
                      <a:endParaRPr lang="es-ES" sz="16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kern="100">
                          <a:effectLst/>
                        </a:rPr>
                        <a:t>30</a:t>
                      </a:r>
                      <a:endParaRPr lang="es-ES" sz="16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64997892"/>
                  </a:ext>
                </a:extLst>
              </a:tr>
              <a:tr h="2381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kern="100">
                          <a:effectLst/>
                        </a:rPr>
                        <a:t>Dext [mm]</a:t>
                      </a:r>
                      <a:endParaRPr lang="es-ES" sz="16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kern="100">
                          <a:effectLst/>
                        </a:rPr>
                        <a:t>24</a:t>
                      </a:r>
                      <a:endParaRPr lang="es-ES" sz="16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95588904"/>
                  </a:ext>
                </a:extLst>
              </a:tr>
              <a:tr h="2381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kern="100">
                          <a:effectLst/>
                        </a:rPr>
                        <a:t>Dint [mm]</a:t>
                      </a:r>
                      <a:endParaRPr lang="es-ES" sz="16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kern="100">
                          <a:effectLst/>
                        </a:rPr>
                        <a:t>15</a:t>
                      </a:r>
                      <a:endParaRPr lang="es-ES" sz="16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75149039"/>
                  </a:ext>
                </a:extLst>
              </a:tr>
            </a:tbl>
          </a:graphicData>
        </a:graphic>
      </p:graphicFrame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E98FA92D-99AA-B955-D020-85AE1B8E8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995" y="3222189"/>
            <a:ext cx="6998208" cy="1019206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E3473FC-0E7B-282D-E1AE-028AFA858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474365"/>
              </p:ext>
            </p:extLst>
          </p:nvPr>
        </p:nvGraphicFramePr>
        <p:xfrm>
          <a:off x="4797255" y="4583241"/>
          <a:ext cx="2145688" cy="3919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5354">
                  <a:extLst>
                    <a:ext uri="{9D8B030D-6E8A-4147-A177-3AD203B41FA5}">
                      <a16:colId xmlns:a16="http://schemas.microsoft.com/office/drawing/2014/main" val="630994140"/>
                    </a:ext>
                  </a:extLst>
                </a:gridCol>
                <a:gridCol w="1040334">
                  <a:extLst>
                    <a:ext uri="{9D8B030D-6E8A-4147-A177-3AD203B41FA5}">
                      <a16:colId xmlns:a16="http://schemas.microsoft.com/office/drawing/2014/main" val="2249315796"/>
                    </a:ext>
                  </a:extLst>
                </a:gridCol>
              </a:tblGrid>
              <a:tr h="391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kern="100">
                          <a:effectLst/>
                        </a:rPr>
                        <a:t>L/D</a:t>
                      </a:r>
                      <a:endParaRPr lang="es-ES" sz="16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kern="100">
                          <a:effectLst/>
                        </a:rPr>
                        <a:t>2.00</a:t>
                      </a:r>
                      <a:endParaRPr lang="es-ES" sz="16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91717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0481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167935-E51A-9241-7E7D-63962B15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672"/>
            <a:ext cx="10515600" cy="1325563"/>
          </a:xfrm>
        </p:spPr>
        <p:txBody>
          <a:bodyPr/>
          <a:lstStyle/>
          <a:p>
            <a:r>
              <a:rPr lang="en-US"/>
              <a:t>Aproximacion del desgaste “W” en funcion del tiempo </a:t>
            </a:r>
            <a:endParaRPr lang="es-ES"/>
          </a:p>
        </p:txBody>
      </p:sp>
      <p:pic>
        <p:nvPicPr>
          <p:cNvPr id="4" name="Marcador de contenido 3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AE7D2A0C-36BF-610D-9A6E-F8042F1BD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841" y="2143867"/>
            <a:ext cx="3781953" cy="74305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37E8E1C-1B3C-DE89-C5EB-59C98CA5AF68}"/>
              </a:ext>
            </a:extLst>
          </p:cNvPr>
          <p:cNvSpPr txBox="1"/>
          <p:nvPr/>
        </p:nvSpPr>
        <p:spPr>
          <a:xfrm>
            <a:off x="838200" y="4759035"/>
            <a:ext cx="46769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F= fuerza radial</a:t>
            </a:r>
          </a:p>
          <a:p>
            <a:r>
              <a:rPr lang="en-US"/>
              <a:t>f1=factor de movimiento (dependiente de la presion y V)</a:t>
            </a:r>
          </a:p>
          <a:p>
            <a:r>
              <a:rPr lang="en-US"/>
              <a:t>f2= factor Ambiental </a:t>
            </a:r>
          </a:p>
          <a:p>
            <a:r>
              <a:rPr lang="en-US"/>
              <a:t>K= factor de desgaste.  </a:t>
            </a:r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1B9214F-D4BC-6853-5FB1-ADE3AC61B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154" y="1945510"/>
            <a:ext cx="6489028" cy="2966979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89D2906-FE36-7B3F-8405-A2E686C78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762558"/>
              </p:ext>
            </p:extLst>
          </p:nvPr>
        </p:nvGraphicFramePr>
        <p:xfrm>
          <a:off x="838199" y="3144424"/>
          <a:ext cx="3450021" cy="13413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0415">
                  <a:extLst>
                    <a:ext uri="{9D8B030D-6E8A-4147-A177-3AD203B41FA5}">
                      <a16:colId xmlns:a16="http://schemas.microsoft.com/office/drawing/2014/main" val="2702203915"/>
                    </a:ext>
                  </a:extLst>
                </a:gridCol>
                <a:gridCol w="789304">
                  <a:extLst>
                    <a:ext uri="{9D8B030D-6E8A-4147-A177-3AD203B41FA5}">
                      <a16:colId xmlns:a16="http://schemas.microsoft.com/office/drawing/2014/main" val="3185795885"/>
                    </a:ext>
                  </a:extLst>
                </a:gridCol>
                <a:gridCol w="1120302">
                  <a:extLst>
                    <a:ext uri="{9D8B030D-6E8A-4147-A177-3AD203B41FA5}">
                      <a16:colId xmlns:a16="http://schemas.microsoft.com/office/drawing/2014/main" val="3602416640"/>
                    </a:ext>
                  </a:extLst>
                </a:gridCol>
              </a:tblGrid>
              <a:tr h="19161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F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lb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30772351"/>
                  </a:ext>
                </a:extLst>
              </a:tr>
              <a:tr h="19161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RPM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50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3000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32362382"/>
                  </a:ext>
                </a:extLst>
              </a:tr>
              <a:tr h="19161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Vel tang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0.04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m/s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32568569"/>
                  </a:ext>
                </a:extLst>
              </a:tr>
              <a:tr h="19161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Vel tang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7.73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ft/min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80969680"/>
                  </a:ext>
                </a:extLst>
              </a:tr>
              <a:tr h="19161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f1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1.3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27499198"/>
                  </a:ext>
                </a:extLst>
              </a:tr>
              <a:tr h="19161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f2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3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68662430"/>
                  </a:ext>
                </a:extLst>
              </a:tr>
              <a:tr h="19161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K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1.02E-08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66524259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609E2D61-EB29-7DAD-E1BF-FFE010B12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145" y="1945510"/>
            <a:ext cx="6676855" cy="451175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B84872-F0F8-77EC-3B82-B9CC8A177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145" y="5648045"/>
            <a:ext cx="4692568" cy="113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2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FB3F53-755B-5139-BC4C-95FD16D8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88372"/>
            <a:ext cx="10506456" cy="782643"/>
          </a:xfrm>
        </p:spPr>
        <p:txBody>
          <a:bodyPr anchor="b">
            <a:normAutofit fontScale="90000"/>
          </a:bodyPr>
          <a:lstStyle/>
          <a:p>
            <a:r>
              <a:rPr lang="en-US"/>
              <a:t>Aproximacion del Desgaste en function del tiempo</a:t>
            </a:r>
            <a:endParaRPr lang="es-ES"/>
          </a:p>
        </p:txBody>
      </p:sp>
      <p:graphicFrame>
        <p:nvGraphicFramePr>
          <p:cNvPr id="7" name="Gráfico 3">
            <a:extLst>
              <a:ext uri="{FF2B5EF4-FFF2-40B4-BE49-F238E27FC236}">
                <a16:creationId xmlns:a16="http://schemas.microsoft.com/office/drawing/2014/main" id="{48C5282B-7132-C55B-22CC-C38A4637EA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0230908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3892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05C4C6-DF52-5A3A-4A18-9C0F1B517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55864"/>
            <a:ext cx="10506456" cy="1115152"/>
          </a:xfrm>
        </p:spPr>
        <p:txBody>
          <a:bodyPr anchor="b">
            <a:normAutofit fontScale="90000"/>
          </a:bodyPr>
          <a:lstStyle/>
          <a:p>
            <a:r>
              <a:rPr lang="en-US" sz="3700"/>
              <a:t>Vida aproximada del buje para desgaste de 0.1mm</a:t>
            </a:r>
            <a:endParaRPr lang="es-ES" sz="370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D636753-BCC0-41C3-E13A-781B47B4E0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416808"/>
              </p:ext>
            </p:extLst>
          </p:nvPr>
        </p:nvGraphicFramePr>
        <p:xfrm>
          <a:off x="1362830" y="2020196"/>
          <a:ext cx="8924170" cy="3299628"/>
        </p:xfrm>
        <a:graphic>
          <a:graphicData uri="http://schemas.openxmlformats.org/drawingml/2006/table">
            <a:tbl>
              <a:tblPr/>
              <a:tblGrid>
                <a:gridCol w="4551695">
                  <a:extLst>
                    <a:ext uri="{9D8B030D-6E8A-4147-A177-3AD203B41FA5}">
                      <a16:colId xmlns:a16="http://schemas.microsoft.com/office/drawing/2014/main" val="2447035902"/>
                    </a:ext>
                  </a:extLst>
                </a:gridCol>
                <a:gridCol w="1211701">
                  <a:extLst>
                    <a:ext uri="{9D8B030D-6E8A-4147-A177-3AD203B41FA5}">
                      <a16:colId xmlns:a16="http://schemas.microsoft.com/office/drawing/2014/main" val="4273792339"/>
                    </a:ext>
                  </a:extLst>
                </a:gridCol>
                <a:gridCol w="3160774">
                  <a:extLst>
                    <a:ext uri="{9D8B030D-6E8A-4147-A177-3AD203B41FA5}">
                      <a16:colId xmlns:a16="http://schemas.microsoft.com/office/drawing/2014/main" val="3120553755"/>
                    </a:ext>
                  </a:extLst>
                </a:gridCol>
              </a:tblGrid>
              <a:tr h="154561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Tiempo semanal de trabajo estimado en momento de maxima utilizacion </a:t>
                      </a:r>
                      <a:endParaRPr lang="es-E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E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hrs/semana</a:t>
                      </a:r>
                      <a:endParaRPr lang="es-E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390071"/>
                  </a:ext>
                </a:extLst>
              </a:tr>
              <a:tr h="781491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Tiempo que gira el tornillo sin fin </a:t>
                      </a:r>
                      <a:endParaRPr lang="es-E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s-E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hrs/semana</a:t>
                      </a:r>
                      <a:endParaRPr lang="es-E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330045"/>
                  </a:ext>
                </a:extLst>
              </a:tr>
              <a:tr h="417781"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Vida del buje para desgaste de 0.1 mm</a:t>
                      </a:r>
                      <a:endParaRPr lang="es-E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4320" marR="274320" marT="137160" marB="13716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s-E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semanas</a:t>
                      </a:r>
                      <a:endParaRPr lang="es-E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357555"/>
                  </a:ext>
                </a:extLst>
              </a:tr>
              <a:tr h="55474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s-E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meses</a:t>
                      </a:r>
                      <a:endParaRPr lang="es-ES" sz="3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055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580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CCF843-8B1B-535C-A94B-81FE51CF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308" y="316490"/>
            <a:ext cx="7729728" cy="1188720"/>
          </a:xfrm>
        </p:spPr>
        <p:txBody>
          <a:bodyPr/>
          <a:lstStyle/>
          <a:p>
            <a:r>
              <a:rPr lang="en-US"/>
              <a:t>Escuadratura</a:t>
            </a:r>
            <a:endParaRPr lang="es-ES"/>
          </a:p>
        </p:txBody>
      </p:sp>
      <p:graphicFrame>
        <p:nvGraphicFramePr>
          <p:cNvPr id="2054" name="Marcador de contenido 2">
            <a:extLst>
              <a:ext uri="{FF2B5EF4-FFF2-40B4-BE49-F238E27FC236}">
                <a16:creationId xmlns:a16="http://schemas.microsoft.com/office/drawing/2014/main" id="{AE7C0A30-EC1A-A702-93D2-42B06994D0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5077465"/>
              </p:ext>
            </p:extLst>
          </p:nvPr>
        </p:nvGraphicFramePr>
        <p:xfrm>
          <a:off x="-156102" y="2394955"/>
          <a:ext cx="7729728" cy="3101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 descr="Mesa de corte plasma cnc preço">
            <a:extLst>
              <a:ext uri="{FF2B5EF4-FFF2-40B4-BE49-F238E27FC236}">
                <a16:creationId xmlns:a16="http://schemas.microsoft.com/office/drawing/2014/main" id="{DF76CE20-2EED-7099-8349-C04BC3B4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460" y="1690688"/>
            <a:ext cx="4850822" cy="48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495A505-95F5-2BE1-49CD-763FE78BFD13}"/>
              </a:ext>
            </a:extLst>
          </p:cNvPr>
          <p:cNvCxnSpPr>
            <a:cxnSpLocks/>
          </p:cNvCxnSpPr>
          <p:nvPr/>
        </p:nvCxnSpPr>
        <p:spPr>
          <a:xfrm flipV="1">
            <a:off x="9331036" y="3803073"/>
            <a:ext cx="554182" cy="2857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6C780F8-30BE-E273-07AC-A0055C98BBB7}"/>
              </a:ext>
            </a:extLst>
          </p:cNvPr>
          <p:cNvCxnSpPr>
            <a:cxnSpLocks/>
          </p:cNvCxnSpPr>
          <p:nvPr/>
        </p:nvCxnSpPr>
        <p:spPr>
          <a:xfrm flipV="1">
            <a:off x="9885218" y="3803073"/>
            <a:ext cx="516082" cy="2857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672E8F27-36E2-E183-B81F-B4F73ED5C740}"/>
              </a:ext>
            </a:extLst>
          </p:cNvPr>
          <p:cNvCxnSpPr>
            <a:cxnSpLocks/>
          </p:cNvCxnSpPr>
          <p:nvPr/>
        </p:nvCxnSpPr>
        <p:spPr>
          <a:xfrm flipH="1">
            <a:off x="9331036" y="4088822"/>
            <a:ext cx="5541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B00A9611-D42B-BB5B-830C-F08B5B919414}"/>
              </a:ext>
            </a:extLst>
          </p:cNvPr>
          <p:cNvCxnSpPr>
            <a:cxnSpLocks/>
          </p:cNvCxnSpPr>
          <p:nvPr/>
        </p:nvCxnSpPr>
        <p:spPr>
          <a:xfrm flipH="1">
            <a:off x="9847118" y="3803073"/>
            <a:ext cx="5541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445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729F1F-143E-FCBC-87C4-1012BDE0F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Proteccion de los cabezales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0512E28-8F43-6FC9-0778-0FC760EF0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en-US" sz="2200"/>
              <a:t>Se realizo protecciones principalmente para evitar la suciedad en rodamientos y guias que deterioraban la vida util de los mismos. </a:t>
            </a:r>
          </a:p>
          <a:p>
            <a:r>
              <a:rPr lang="en-US" sz="2200"/>
              <a:t>Tambien evitan corrosion al dificultar la entrada de agua.</a:t>
            </a:r>
          </a:p>
        </p:txBody>
      </p:sp>
      <p:pic>
        <p:nvPicPr>
          <p:cNvPr id="5" name="Marcador de contenido 4" descr="Imagen que contiene tabla, cuarto, computadora, escritorio&#10;&#10;Descripción generada automáticamente">
            <a:extLst>
              <a:ext uri="{FF2B5EF4-FFF2-40B4-BE49-F238E27FC236}">
                <a16:creationId xmlns:a16="http://schemas.microsoft.com/office/drawing/2014/main" id="{EBF9A53D-F035-6C29-E7B8-54952EC7C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9" r="2" b="9370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  <p:pic>
        <p:nvPicPr>
          <p:cNvPr id="9" name="Imagen 8" descr="Imagen que contiene tabla, pastel, cocina, hombre&#10;&#10;Descripción generada automáticamente">
            <a:extLst>
              <a:ext uri="{FF2B5EF4-FFF2-40B4-BE49-F238E27FC236}">
                <a16:creationId xmlns:a16="http://schemas.microsoft.com/office/drawing/2014/main" id="{14453419-965E-9F76-9D0A-F1372EACF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4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4491F-9562-2E6E-906D-67692EEE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57352"/>
            <a:ext cx="5808790" cy="2269018"/>
          </a:xfrm>
        </p:spPr>
        <p:txBody>
          <a:bodyPr anchor="b">
            <a:normAutofit fontScale="90000"/>
          </a:bodyPr>
          <a:lstStyle/>
          <a:p>
            <a:r>
              <a:rPr lang="en-US" sz="5200"/>
              <a:t>Croquis realizados en planta</a:t>
            </a:r>
            <a:endParaRPr lang="es-ES" sz="5200"/>
          </a:p>
        </p:txBody>
      </p:sp>
      <p:pic>
        <p:nvPicPr>
          <p:cNvPr id="14" name="Marcador de contenido 13" descr="Diagrama, Esquemático&#10;&#10;Descripción generada automáticamente">
            <a:extLst>
              <a:ext uri="{FF2B5EF4-FFF2-40B4-BE49-F238E27FC236}">
                <a16:creationId xmlns:a16="http://schemas.microsoft.com/office/drawing/2014/main" id="{B215AE29-1D7D-574C-9411-62AE1F1F3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7" r="19374"/>
          <a:stretch/>
        </p:blipFill>
        <p:spPr>
          <a:xfrm>
            <a:off x="6319817" y="0"/>
            <a:ext cx="5901844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60E8577-75ED-0218-38AE-9F6FE7441D72}"/>
              </a:ext>
            </a:extLst>
          </p:cNvPr>
          <p:cNvSpPr txBox="1"/>
          <p:nvPr/>
        </p:nvSpPr>
        <p:spPr>
          <a:xfrm>
            <a:off x="384048" y="3302875"/>
            <a:ext cx="544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 tomo las medidas necesarias en cada cabezal haciendo un croquis por cada uno de ellos. 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855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90187C-B683-1841-EF7D-D7D6C44AB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200"/>
              <a:t>Croquis chapas protecotras del motor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903D583-0388-FD68-1785-DEEC146FC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3" y="1174494"/>
            <a:ext cx="7432080" cy="470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27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1F76F2-AF35-DA23-64A3-4797C239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/>
              <a:t>CROQUIS CHAPAS PROTECTORAS MARCADOR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57BA1C8-5CD3-7FE5-0F37-232E58EBB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4746" y="1228389"/>
            <a:ext cx="7417253" cy="47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29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793872-5307-F484-818B-CF5CC8519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/>
              <a:t>Croquis chapas protectoras torcha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39B080E-49BA-254E-ACC4-6C41C3533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4214" y="1009113"/>
            <a:ext cx="7547785" cy="48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57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EA5D91A-F32F-435C-35FA-1BB1768E8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247" y="563196"/>
            <a:ext cx="6399753" cy="2431905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7BC847A-1780-7D66-583E-395E22190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5413" y="2995101"/>
            <a:ext cx="5820587" cy="2534004"/>
          </a:xfrm>
          <a:prstGeom prst="rect">
            <a:avLst/>
          </a:prstGeom>
        </p:spPr>
      </p:pic>
      <p:pic>
        <p:nvPicPr>
          <p:cNvPr id="1026" name="Picture 2" descr="INSADI">
            <a:extLst>
              <a:ext uri="{FF2B5EF4-FFF2-40B4-BE49-F238E27FC236}">
                <a16:creationId xmlns:a16="http://schemas.microsoft.com/office/drawing/2014/main" id="{C42BF61C-D2B6-676C-8045-400D5614B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993" y="1219118"/>
            <a:ext cx="4371155" cy="85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9CC0E84-9654-2E6A-AFAC-414E4229D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95273"/>
            <a:ext cx="7751838" cy="99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87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9E7204-47B2-4CAD-3C39-C8F536C9A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6242719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Cortado y plegado 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91C488-CBFB-5DE1-9094-75CE3933E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638044"/>
            <a:ext cx="6242715" cy="3415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Secuencia de operaciones:</a:t>
            </a: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- Relevamiento </a:t>
            </a: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- Autocad</a:t>
            </a: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- Codigo G</a:t>
            </a: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- Simulacion en programa de pantografo</a:t>
            </a: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- Corte</a:t>
            </a: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- Plegado</a:t>
            </a:r>
            <a:endParaRPr lang="es-ES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DD11B7-EADD-73DD-176A-D50CF37E3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732" y="0"/>
            <a:ext cx="3853186" cy="68501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824C9CB-32F5-88EC-16AF-4B4AC4846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827" y="52112"/>
            <a:ext cx="3803091" cy="676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3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97A2A7-886C-55C7-D5BE-8AD61B56E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2404872"/>
            <a:ext cx="3126197" cy="1627792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/>
              <a:t>Resultados protecciones finalizadas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E01E177-26F8-3A30-AB18-2E7808645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8155"/>
          <a:stretch/>
        </p:blipFill>
        <p:spPr>
          <a:xfrm>
            <a:off x="4766083" y="1151669"/>
            <a:ext cx="7347028" cy="504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42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31A42D-BD98-DFC8-BFC3-9B1651399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6242719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Soporte contenedor liquido refrigerante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3E8F34-6898-409A-27CF-8A6F9B9E9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638044"/>
            <a:ext cx="6242715" cy="34156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Se renovo el recipiente</a:t>
            </a:r>
          </a:p>
          <a:p>
            <a:r>
              <a:rPr lang="en-US">
                <a:solidFill>
                  <a:schemeClr val="bg1"/>
                </a:solidFill>
              </a:rPr>
              <a:t>Se reubico la posicion</a:t>
            </a:r>
          </a:p>
          <a:p>
            <a:r>
              <a:rPr lang="en-US">
                <a:solidFill>
                  <a:schemeClr val="bg1"/>
                </a:solidFill>
              </a:rPr>
              <a:t>Dado la necesidad de que no entre suciedad en el mismo y se tapen las mangueras, se decidio poner una tapa con agujero para poder pasar dicha manguera</a:t>
            </a:r>
            <a:endParaRPr lang="es-ES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86F6988-ABBF-C0E5-9DD1-02B470471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118" y="311742"/>
            <a:ext cx="3506914" cy="62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17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F1157F-77A8-1A79-DCEA-97CA3EAD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/>
              <a:t>Cambio del boton de parada de emergencia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4F6798-D5EC-DC56-6D6B-92D28B5A7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4376" y="1511713"/>
            <a:ext cx="6257544" cy="351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41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rramientas en un fondo rojo">
            <a:extLst>
              <a:ext uri="{FF2B5EF4-FFF2-40B4-BE49-F238E27FC236}">
                <a16:creationId xmlns:a16="http://schemas.microsoft.com/office/drawing/2014/main" id="{68154EEE-C45B-6A13-BE3A-F0BE523C7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3" r="25672" b="-1"/>
          <a:stretch/>
        </p:blipFill>
        <p:spPr>
          <a:xfrm>
            <a:off x="642" y="10"/>
            <a:ext cx="6096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8D1CCB5-3F14-97A8-DDE1-48DDDA728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589" y="2158333"/>
            <a:ext cx="4487298" cy="1174991"/>
          </a:xfrm>
          <a:solidFill>
            <a:schemeClr val="tx1">
              <a:alpha val="60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Limpieza y lubricacion</a:t>
            </a:r>
            <a:endParaRPr lang="es-ES" sz="2400">
              <a:solidFill>
                <a:schemeClr val="bg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8585B2-CECE-40E8-585E-AB1913F02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941" y="976129"/>
            <a:ext cx="4804931" cy="4919815"/>
          </a:xfrm>
        </p:spPr>
        <p:txBody>
          <a:bodyPr anchor="ctr">
            <a:normAutofit/>
          </a:bodyPr>
          <a:lstStyle/>
          <a:p>
            <a:r>
              <a:rPr lang="en-US"/>
              <a:t>Desmonte de las protecciones de las guias horizontales que mueven al carro longitudinalmente.</a:t>
            </a:r>
          </a:p>
          <a:p>
            <a:r>
              <a:rPr lang="en-US"/>
              <a:t>Limpieza de guias, revision de los patines y lubricacion en:</a:t>
            </a:r>
          </a:p>
          <a:p>
            <a:pPr marL="0" indent="0">
              <a:buNone/>
            </a:pPr>
            <a:r>
              <a:rPr lang="en-US"/>
              <a:t>Guias longitudinales</a:t>
            </a:r>
          </a:p>
          <a:p>
            <a:pPr marL="0" indent="0">
              <a:buNone/>
            </a:pPr>
            <a:r>
              <a:rPr lang="en-US"/>
              <a:t>Guias transversales</a:t>
            </a:r>
          </a:p>
          <a:p>
            <a:pPr marL="0" indent="0">
              <a:buNone/>
            </a:pPr>
            <a:r>
              <a:rPr lang="en-US"/>
              <a:t>Guias verticales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8940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F59630-2C76-195B-6580-BC3046362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24" y="393034"/>
            <a:ext cx="6253655" cy="1188720"/>
          </a:xfrm>
        </p:spPr>
        <p:txBody>
          <a:bodyPr/>
          <a:lstStyle/>
          <a:p>
            <a:r>
              <a:rPr lang="en-US"/>
              <a:t>Guias verticales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79363D-CC00-DE0C-F6EC-05499833E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24" y="2364775"/>
            <a:ext cx="6632028" cy="3101983"/>
          </a:xfrm>
        </p:spPr>
        <p:txBody>
          <a:bodyPr/>
          <a:lstStyle/>
          <a:p>
            <a:r>
              <a:rPr lang="en-US"/>
              <a:t>Limpieza: importante porque afecta la vida util de los patines, de los rodamientos y evita la corrosion de las guias.</a:t>
            </a:r>
          </a:p>
          <a:p>
            <a:r>
              <a:rPr lang="en-US"/>
              <a:t>Patines: se reemplazaron dos.</a:t>
            </a:r>
          </a:p>
          <a:p>
            <a:r>
              <a:rPr lang="en-US"/>
              <a:t>Aumento de la vida util de los patines: lubricacion + tapones para los tornillos en las guias. </a:t>
            </a:r>
            <a:br>
              <a:rPr lang="en-US"/>
            </a:br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1294898-83A3-88CD-B5AF-F1D746AB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8"/>
          <a:stretch/>
        </p:blipFill>
        <p:spPr bwMode="auto">
          <a:xfrm>
            <a:off x="7974786" y="19968"/>
            <a:ext cx="4217214" cy="68380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890FED3-4659-9C30-25ED-E5B0C3710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" r="30345"/>
          <a:stretch/>
        </p:blipFill>
        <p:spPr>
          <a:xfrm>
            <a:off x="7593846" y="19968"/>
            <a:ext cx="4217215" cy="350986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8D509B-68D8-ACF2-3EDB-5B4E1A4329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629" b="581"/>
          <a:stretch/>
        </p:blipFill>
        <p:spPr>
          <a:xfrm>
            <a:off x="7593845" y="3529831"/>
            <a:ext cx="4217216" cy="370724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216BB54-E714-B323-C23D-8BF893D47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375" y="19968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80509C-ADEB-D227-DDB1-5AD7BA1BC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3" y="638872"/>
            <a:ext cx="6639595" cy="1188720"/>
          </a:xfrm>
        </p:spPr>
        <p:txBody>
          <a:bodyPr/>
          <a:lstStyle/>
          <a:p>
            <a:r>
              <a:rPr lang="en-US"/>
              <a:t>Guias horizontales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2EC9CF-3931-11CA-36A8-15181E751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53" y="2259671"/>
            <a:ext cx="7729728" cy="3101983"/>
          </a:xfrm>
        </p:spPr>
        <p:txBody>
          <a:bodyPr/>
          <a:lstStyle/>
          <a:p>
            <a:r>
              <a:rPr lang="en-US"/>
              <a:t>Se reemplazo uno de los patines por otro que habia en stock.</a:t>
            </a:r>
          </a:p>
          <a:p>
            <a:r>
              <a:rPr lang="en-US"/>
              <a:t>Tornillos de sujecion se cambiaron por inoxidables</a:t>
            </a:r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AC4BBB-1048-5CCA-F117-4B90C16E6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856" y="0"/>
            <a:ext cx="3855749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257EE1-65EB-2621-B0B0-60025868C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21" r="4348" b="21379"/>
          <a:stretch/>
        </p:blipFill>
        <p:spPr>
          <a:xfrm>
            <a:off x="7466499" y="910184"/>
            <a:ext cx="4856106" cy="59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1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35F967-DA24-C46A-524F-71C82A03F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 de mantenimiento </a:t>
            </a:r>
            <a:endParaRPr lang="es-ES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CF789C90-B45A-5758-3940-728447BB9F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972049"/>
              </p:ext>
            </p:extLst>
          </p:nvPr>
        </p:nvGraphicFramePr>
        <p:xfrm>
          <a:off x="2144656" y="2888472"/>
          <a:ext cx="7729727" cy="2832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4971">
                  <a:extLst>
                    <a:ext uri="{9D8B030D-6E8A-4147-A177-3AD203B41FA5}">
                      <a16:colId xmlns:a16="http://schemas.microsoft.com/office/drawing/2014/main" val="3590529511"/>
                    </a:ext>
                  </a:extLst>
                </a:gridCol>
                <a:gridCol w="5074962">
                  <a:extLst>
                    <a:ext uri="{9D8B030D-6E8A-4147-A177-3AD203B41FA5}">
                      <a16:colId xmlns:a16="http://schemas.microsoft.com/office/drawing/2014/main" val="3108142703"/>
                    </a:ext>
                  </a:extLst>
                </a:gridCol>
                <a:gridCol w="1025854">
                  <a:extLst>
                    <a:ext uri="{9D8B030D-6E8A-4147-A177-3AD203B41FA5}">
                      <a16:colId xmlns:a16="http://schemas.microsoft.com/office/drawing/2014/main" val="570565697"/>
                    </a:ext>
                  </a:extLst>
                </a:gridCol>
                <a:gridCol w="1103940">
                  <a:extLst>
                    <a:ext uri="{9D8B030D-6E8A-4147-A177-3AD203B41FA5}">
                      <a16:colId xmlns:a16="http://schemas.microsoft.com/office/drawing/2014/main" val="3890621845"/>
                    </a:ext>
                  </a:extLst>
                </a:gridCol>
              </a:tblGrid>
              <a:tr h="4402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Item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Descripcion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Frecuencia inicial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Fecha y firma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7038114"/>
                  </a:ext>
                </a:extLst>
              </a:tr>
              <a:tr h="4402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1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Limpieza de las guias (horizontales, verticales, transversales) con queroseno y pincel. 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3 semanas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 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66863"/>
                  </a:ext>
                </a:extLst>
              </a:tr>
              <a:tr h="2143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2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Lubricacion de todas las guias y los patines mediante alemites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3 semanas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 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3235217"/>
                  </a:ext>
                </a:extLst>
              </a:tr>
              <a:tr h="2143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3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Comprobar nivel de fluido en el tanque del liquido refrigerante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1 mes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 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0507887"/>
                  </a:ext>
                </a:extLst>
              </a:tr>
              <a:tr h="2143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4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Verificar escuadratura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1 semana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 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3243182"/>
                  </a:ext>
                </a:extLst>
              </a:tr>
              <a:tr h="2143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5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Comprobar el boton de parada de emergencia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3 meses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 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4486454"/>
                  </a:ext>
                </a:extLst>
              </a:tr>
              <a:tr h="4402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6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Limpieza de cabeza de tornillos allen que sujetan el portico a los patines de las guias horizontales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1 mes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 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7790676"/>
                  </a:ext>
                </a:extLst>
              </a:tr>
              <a:tr h="2143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7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Verificar correcto funcionamiento de los patines guias horizontales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5 meses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 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2834216"/>
                  </a:ext>
                </a:extLst>
              </a:tr>
              <a:tr h="4402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8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Verificar correcto funcionamiento de los patines guias verticales y trasnversales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4 meses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kern="100">
                          <a:effectLst/>
                        </a:rPr>
                        <a:t> </a:t>
                      </a:r>
                      <a:endParaRPr lang="es-ES" sz="1200" kern="100"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9847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3317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Diagrama&#10;&#10;Descripción generada automáticamente">
            <a:extLst>
              <a:ext uri="{FF2B5EF4-FFF2-40B4-BE49-F238E27FC236}">
                <a16:creationId xmlns:a16="http://schemas.microsoft.com/office/drawing/2014/main" id="{315CE731-7099-AB18-4772-D6646AF22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97" r="1" b="1"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3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A29C7D-CE43-B170-0573-F69D8755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Equipos que realiza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3D23747-5632-F146-7252-A540308E2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004" y="1368232"/>
            <a:ext cx="4297680" cy="17405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56B1D5E-C801-2545-25DE-B07C4D29A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85"/>
          <a:stretch/>
        </p:blipFill>
        <p:spPr>
          <a:xfrm>
            <a:off x="5967499" y="1416580"/>
            <a:ext cx="2884378" cy="164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8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B4B14D-5E48-825A-4972-F212BE40B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Objetivos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9A55A4-380B-FF26-959A-AF89D8D23BFD}"/>
              </a:ext>
            </a:extLst>
          </p:cNvPr>
          <p:cNvSpPr>
            <a:spLocks/>
          </p:cNvSpPr>
          <p:nvPr/>
        </p:nvSpPr>
        <p:spPr>
          <a:xfrm>
            <a:off x="5619750" y="1556033"/>
            <a:ext cx="5607050" cy="2250140"/>
          </a:xfrm>
          <a:prstGeom prst="rect">
            <a:avLst/>
          </a:prstGeom>
        </p:spPr>
        <p:txBody>
          <a:bodyPr/>
          <a:lstStyle/>
          <a:p>
            <a:pPr defTabSz="329184">
              <a:spcAft>
                <a:spcPts val="600"/>
              </a:spcAft>
            </a:pPr>
            <a:r>
              <a:rPr lang="es-ES" sz="1296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Tener una panorama completo de lo que significa trabajar en una industria metalúrgica complementando el trabajo de oficina con el trabajo en planta.</a:t>
            </a:r>
          </a:p>
          <a:p>
            <a:pPr defTabSz="329184">
              <a:spcAft>
                <a:spcPts val="600"/>
              </a:spcAft>
            </a:pPr>
            <a:r>
              <a:rPr lang="es-ES" sz="1296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Plasmar lo realizado en la practica supervisada mediante explicaciones teóricas y fotografías. </a:t>
            </a:r>
          </a:p>
          <a:p>
            <a:pPr defTabSz="329184">
              <a:spcAft>
                <a:spcPts val="600"/>
              </a:spcAft>
            </a:pPr>
            <a:r>
              <a:rPr lang="es-ES" sz="1296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Dicha practica persigue los objetivos o funciones del mantenimiento: </a:t>
            </a:r>
          </a:p>
          <a:p>
            <a:pPr marL="0" indent="0">
              <a:spcAft>
                <a:spcPts val="600"/>
              </a:spcAft>
              <a:buNone/>
            </a:pPr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54DE48-3E2D-383A-3888-EC584C5854E4}"/>
              </a:ext>
            </a:extLst>
          </p:cNvPr>
          <p:cNvSpPr txBox="1"/>
          <p:nvPr/>
        </p:nvSpPr>
        <p:spPr>
          <a:xfrm>
            <a:off x="6212830" y="2877680"/>
            <a:ext cx="4420890" cy="1918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29184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1296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 Reparar (hacer que los equipos que fallaron puedan volver a realizar sus funciones principales)</a:t>
            </a:r>
          </a:p>
          <a:p>
            <a:pPr defTabSz="329184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1296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Preservar (incrementar la vida util de los equipos, preservar el patrimonio de la empresa, contrarrestar deterioros en los equipos)</a:t>
            </a:r>
          </a:p>
          <a:p>
            <a:pPr defTabSz="329184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1296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Mantener (llevar a cabo una forma adecuada de preservar en el tiempo los equipos)</a:t>
            </a:r>
          </a:p>
          <a:p>
            <a:pPr defTabSz="329184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1296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Arial" panose="020B0604020202020204" pitchFamily="34" charset="0"/>
              </a:rPr>
              <a:t>Mejorar. </a:t>
            </a:r>
            <a:endParaRPr lang="es-ES" sz="1800">
              <a:effectLst/>
              <a:latin typeface="Abadi" panose="020B06040201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36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B471F8-E342-A980-DF85-573B9F8B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Pantografo: descripcion y partes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D3F71C9-B084-7080-6AF8-B01716BBB29B}"/>
              </a:ext>
            </a:extLst>
          </p:cNvPr>
          <p:cNvSpPr txBox="1"/>
          <p:nvPr/>
        </p:nvSpPr>
        <p:spPr>
          <a:xfrm>
            <a:off x="643468" y="2638044"/>
            <a:ext cx="3363974" cy="3415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defTabSz="914400">
              <a:spcBef>
                <a:spcPts val="1000"/>
              </a:spcBef>
              <a:buClr>
                <a:schemeClr val="accent2"/>
              </a:buClr>
            </a:pPr>
            <a:r>
              <a:rPr lang="en-US">
                <a:solidFill>
                  <a:schemeClr val="bg1"/>
                </a:solidFill>
              </a:rPr>
              <a:t>Elementos que lo componen y sus funciones</a:t>
            </a: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Sistema de corte por plasma (CPU, Monitor). </a:t>
            </a: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Mesa de corte</a:t>
            </a: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Portico</a:t>
            </a: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Cabezal/es</a:t>
            </a: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Rieles</a:t>
            </a: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Alimentacion</a:t>
            </a: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F2C8232-E54F-C264-C7FC-C9227EF53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7209" y="1074088"/>
            <a:ext cx="7029589" cy="47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59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4025FC-AE8B-FD07-C70D-50E69029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93" y="171547"/>
            <a:ext cx="10515600" cy="1325563"/>
          </a:xfrm>
        </p:spPr>
        <p:txBody>
          <a:bodyPr/>
          <a:lstStyle/>
          <a:p>
            <a:r>
              <a:rPr lang="en-US"/>
              <a:t>Pantografo de INSADI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A4330E-3906-B491-5B15-6C42305FF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Imagen que contiene interior, tabla, pastel, máquina&#10;&#10;Descripción generada automáticamente">
            <a:extLst>
              <a:ext uri="{FF2B5EF4-FFF2-40B4-BE49-F238E27FC236}">
                <a16:creationId xmlns:a16="http://schemas.microsoft.com/office/drawing/2014/main" id="{FD0998C7-BA0F-C1E5-1A13-08D30D563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405" y="1715654"/>
            <a:ext cx="10399595" cy="4833145"/>
          </a:xfrm>
          <a:prstGeom prst="rect">
            <a:avLst/>
          </a:prstGeom>
        </p:spPr>
      </p:pic>
      <p:pic>
        <p:nvPicPr>
          <p:cNvPr id="8" name="Imagen 7" descr="Imagen que contiene edificio, hombre, colgando, tabla&#10;&#10;Descripción generada automáticamente">
            <a:extLst>
              <a:ext uri="{FF2B5EF4-FFF2-40B4-BE49-F238E27FC236}">
                <a16:creationId xmlns:a16="http://schemas.microsoft.com/office/drawing/2014/main" id="{D1C795B2-EA6A-9CB7-E90B-5183B435D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742" y="390091"/>
            <a:ext cx="3593465" cy="435864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6FE3108-2325-F265-26E4-0E20B5D0C75C}"/>
              </a:ext>
            </a:extLst>
          </p:cNvPr>
          <p:cNvSpPr/>
          <p:nvPr/>
        </p:nvSpPr>
        <p:spPr>
          <a:xfrm>
            <a:off x="4426527" y="1825625"/>
            <a:ext cx="789709" cy="8967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211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A6ED0-5B5F-C57D-7802-A018B9CE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36" y="394855"/>
            <a:ext cx="3888526" cy="1800526"/>
          </a:xfrm>
        </p:spPr>
        <p:txBody>
          <a:bodyPr>
            <a:normAutofit/>
          </a:bodyPr>
          <a:lstStyle/>
          <a:p>
            <a:r>
              <a:rPr lang="en-US"/>
              <a:t>Problematica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24ACC3-1709-378B-7DAD-B4D6C1D39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134" y="2571757"/>
            <a:ext cx="3888528" cy="3553581"/>
          </a:xfrm>
        </p:spPr>
        <p:txBody>
          <a:bodyPr>
            <a:normAutofit/>
          </a:bodyPr>
          <a:lstStyle/>
          <a:p>
            <a:r>
              <a:rPr lang="en-US" sz="2000"/>
              <a:t>Soportes de tornillos (o varillas sin fin o chumaceras) superiores e inferiores.</a:t>
            </a:r>
          </a:p>
          <a:p>
            <a:r>
              <a:rPr lang="en-US" sz="2000"/>
              <a:t>Escuadratura</a:t>
            </a:r>
          </a:p>
          <a:p>
            <a:r>
              <a:rPr lang="en-US" sz="2000"/>
              <a:t>Reservorio de liquido refrigerante</a:t>
            </a:r>
          </a:p>
          <a:p>
            <a:r>
              <a:rPr lang="es-ES" sz="2000"/>
              <a:t>Boton de parada de emergencia</a:t>
            </a:r>
          </a:p>
          <a:p>
            <a:r>
              <a:rPr lang="es-ES" sz="2000"/>
              <a:t>Protección de los 3 cabezales</a:t>
            </a:r>
          </a:p>
          <a:p>
            <a:r>
              <a:rPr lang="es-ES" sz="2000"/>
              <a:t>Limpieza y lubricacion</a:t>
            </a:r>
          </a:p>
        </p:txBody>
      </p:sp>
      <p:pic>
        <p:nvPicPr>
          <p:cNvPr id="4" name="Imagen 3" descr="Imagen que contiene interior, hecho de madera, tabla, madera&#10;&#10;Descripción generada automáticamente">
            <a:extLst>
              <a:ext uri="{FF2B5EF4-FFF2-40B4-BE49-F238E27FC236}">
                <a16:creationId xmlns:a16="http://schemas.microsoft.com/office/drawing/2014/main" id="{09DB9C9D-5566-8A52-AB8F-80F5BD02F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37722" r="24015" b="37641"/>
          <a:stretch/>
        </p:blipFill>
        <p:spPr bwMode="auto">
          <a:xfrm>
            <a:off x="6372361" y="215663"/>
            <a:ext cx="4747547" cy="2987918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D44DECF-9B89-A8FD-FBD9-C950A32A7F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4" b="14192"/>
          <a:stretch/>
        </p:blipFill>
        <p:spPr bwMode="auto">
          <a:xfrm>
            <a:off x="8650795" y="3313176"/>
            <a:ext cx="3065145" cy="1950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Imagen que contiene interior, tabla, licuadora, bolsa&#10;&#10;Descripción generada automáticamente">
            <a:extLst>
              <a:ext uri="{FF2B5EF4-FFF2-40B4-BE49-F238E27FC236}">
                <a16:creationId xmlns:a16="http://schemas.microsoft.com/office/drawing/2014/main" id="{45AA58A6-40F9-3287-C9F5-223CE5749E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65"/>
          <a:stretch/>
        </p:blipFill>
        <p:spPr bwMode="auto">
          <a:xfrm>
            <a:off x="8226186" y="1019387"/>
            <a:ext cx="3303298" cy="45875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Imagen que contiene tabla, pastel, cocina, hombre&#10;&#10;Descripción generada automáticamente">
            <a:extLst>
              <a:ext uri="{FF2B5EF4-FFF2-40B4-BE49-F238E27FC236}">
                <a16:creationId xmlns:a16="http://schemas.microsoft.com/office/drawing/2014/main" id="{A9EDB442-7A61-DEFA-E557-64F6D4E02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74" y="2054759"/>
            <a:ext cx="2580513" cy="4587578"/>
          </a:xfrm>
          <a:prstGeom prst="rect">
            <a:avLst/>
          </a:prstGeom>
        </p:spPr>
      </p:pic>
      <p:pic>
        <p:nvPicPr>
          <p:cNvPr id="12" name="Imagen 11" descr="Imagen que contiene interior, hecho de madera, tabla, madera&#10;&#10;Descripción generada automáticamente">
            <a:extLst>
              <a:ext uri="{FF2B5EF4-FFF2-40B4-BE49-F238E27FC236}">
                <a16:creationId xmlns:a16="http://schemas.microsoft.com/office/drawing/2014/main" id="{F06166C1-9296-DDD4-69D7-FCB07AE2B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1" b="26470"/>
          <a:stretch/>
        </p:blipFill>
        <p:spPr>
          <a:xfrm>
            <a:off x="5130224" y="3490403"/>
            <a:ext cx="3857625" cy="310454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9A5771D-549C-F16D-4062-661F28EE2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784" y="1446985"/>
            <a:ext cx="27937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9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C4C1D0-2EA0-41D1-D830-BB201CFDC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20" y="93518"/>
            <a:ext cx="4794365" cy="27793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/>
              <a:t>Soporte del tornillo sin fin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DB686F-6ACB-8DD2-D359-AB4BDB78F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707" y="3070327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/>
              <a:t>Al momento de romperse no se habia reemplazado por falta de suministros en el mercado.</a:t>
            </a:r>
          </a:p>
          <a:p>
            <a:pPr marL="0" indent="0">
              <a:buNone/>
            </a:pPr>
            <a:endParaRPr lang="en-US" sz="2200"/>
          </a:p>
          <a:p>
            <a:r>
              <a:rPr lang="en-US" sz="2200"/>
              <a:t>Intentar comprarlo nuevamente</a:t>
            </a:r>
          </a:p>
          <a:p>
            <a:r>
              <a:rPr lang="en-US" sz="2200"/>
              <a:t>Realizar un buje y portabuje </a:t>
            </a:r>
          </a:p>
        </p:txBody>
      </p:sp>
      <p:pic>
        <p:nvPicPr>
          <p:cNvPr id="5" name="Imagen 4" descr="Una mano muestra un objeto en la mano&#10;&#10;Descripción generada automáticamente con confianza baja">
            <a:extLst>
              <a:ext uri="{FF2B5EF4-FFF2-40B4-BE49-F238E27FC236}">
                <a16:creationId xmlns:a16="http://schemas.microsoft.com/office/drawing/2014/main" id="{C53CF6D3-62A5-F472-CB1A-B7901B26BF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0" r="-1" b="941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8537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9FD496-4E51-9A68-B16A-C29E2FB5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59" y="249382"/>
            <a:ext cx="6894576" cy="2309691"/>
          </a:xfrm>
        </p:spPr>
        <p:txBody>
          <a:bodyPr anchor="b">
            <a:normAutofit fontScale="90000"/>
          </a:bodyPr>
          <a:lstStyle/>
          <a:p>
            <a:r>
              <a:rPr lang="en-US" sz="5600"/>
              <a:t>Compra de los soportes P002 y F002</a:t>
            </a:r>
            <a:endParaRPr lang="es-ES" sz="56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E0572B-4C7A-C403-A077-410763D30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/>
              <a:t>Ingia S.A</a:t>
            </a:r>
          </a:p>
          <a:p>
            <a:r>
              <a:rPr lang="en-US" sz="2200"/>
              <a:t>Unidades: 6 KFL002 y 2 de KP002</a:t>
            </a:r>
          </a:p>
          <a:p>
            <a:r>
              <a:rPr lang="en-US" sz="2200"/>
              <a:t>Precio: $71000 (7/06/2023)</a:t>
            </a:r>
          </a:p>
          <a:p>
            <a:pPr marL="0" indent="0">
              <a:buNone/>
            </a:pPr>
            <a:endParaRPr lang="en-US" sz="2200"/>
          </a:p>
          <a:p>
            <a:endParaRPr lang="es-ES" sz="2200"/>
          </a:p>
        </p:txBody>
      </p:sp>
      <p:pic>
        <p:nvPicPr>
          <p:cNvPr id="4" name="Imagen 3" descr="Imagen en blanco y negro de una cámara de video&#10;&#10;Descripción generada automáticamente con confianza baja">
            <a:extLst>
              <a:ext uri="{FF2B5EF4-FFF2-40B4-BE49-F238E27FC236}">
                <a16:creationId xmlns:a16="http://schemas.microsoft.com/office/drawing/2014/main" id="{624C20DF-F540-C249-7400-C8B46523B8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" r="3187"/>
          <a:stretch/>
        </p:blipFill>
        <p:spPr bwMode="auto"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63A4125-DAA5-2C91-755F-28DA36B0FB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1" r="-1" b="14525"/>
          <a:stretch/>
        </p:blipFill>
        <p:spPr bwMode="auto"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39A6FFF-91D7-40C0-ED1F-B7AE777CC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562" y="2082754"/>
            <a:ext cx="7251438" cy="47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quete">
  <a:themeElements>
    <a:clrScheme name="Paque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que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que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TM10001115[[fn=Paquete]]</Template>
  <TotalTime>483</TotalTime>
  <Words>777</Words>
  <Application>Microsoft Office PowerPoint</Application>
  <PresentationFormat>Panorámica</PresentationFormat>
  <Paragraphs>162</Paragraphs>
  <Slides>28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Abadi</vt:lpstr>
      <vt:lpstr>Arial</vt:lpstr>
      <vt:lpstr>Calibri</vt:lpstr>
      <vt:lpstr>Gill Sans MT</vt:lpstr>
      <vt:lpstr>Wingdings</vt:lpstr>
      <vt:lpstr>Paquete</vt:lpstr>
      <vt:lpstr>Practica Supervisada</vt:lpstr>
      <vt:lpstr>Presentación de PowerPoint</vt:lpstr>
      <vt:lpstr>Equipos que realiza</vt:lpstr>
      <vt:lpstr>Objetivos</vt:lpstr>
      <vt:lpstr>Pantografo: descripcion y partes</vt:lpstr>
      <vt:lpstr>Pantografo de INSADI</vt:lpstr>
      <vt:lpstr>Problematica</vt:lpstr>
      <vt:lpstr>Soporte del tornillo sin fin</vt:lpstr>
      <vt:lpstr>Compra de los soportes P002 y F002</vt:lpstr>
      <vt:lpstr>Fabricacion de buje y portabuje</vt:lpstr>
      <vt:lpstr>Aproximacion del desgaste “W” en funcion del tiempo </vt:lpstr>
      <vt:lpstr>Aproximacion del Desgaste en function del tiempo</vt:lpstr>
      <vt:lpstr>Vida aproximada del buje para desgaste de 0.1mm</vt:lpstr>
      <vt:lpstr>Escuadratura</vt:lpstr>
      <vt:lpstr>Proteccion de los cabezales</vt:lpstr>
      <vt:lpstr>Croquis realizados en planta</vt:lpstr>
      <vt:lpstr>Croquis chapas protecotras del motor</vt:lpstr>
      <vt:lpstr>CROQUIS CHAPAS PROTECTORAS MARCADOR</vt:lpstr>
      <vt:lpstr>Croquis chapas protectoras torcha</vt:lpstr>
      <vt:lpstr>Cortado y plegado </vt:lpstr>
      <vt:lpstr>Resultados protecciones finalizadas</vt:lpstr>
      <vt:lpstr>Soporte contenedor liquido refrigerante</vt:lpstr>
      <vt:lpstr>Cambio del boton de parada de emergencia</vt:lpstr>
      <vt:lpstr>Limpieza y lubricacion</vt:lpstr>
      <vt:lpstr>Guias verticales</vt:lpstr>
      <vt:lpstr>Guias horizontales</vt:lpstr>
      <vt:lpstr>Plan de mantenimiento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 Supervisada</dc:title>
  <dc:creator>DELLACANONICA Augusto</dc:creator>
  <cp:lastModifiedBy>Augusto Dellacanonica</cp:lastModifiedBy>
  <cp:revision>5</cp:revision>
  <dcterms:created xsi:type="dcterms:W3CDTF">2023-09-28T22:33:44Z</dcterms:created>
  <dcterms:modified xsi:type="dcterms:W3CDTF">2023-12-13T14:58:29Z</dcterms:modified>
</cp:coreProperties>
</file>